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 id="2147483711" r:id="rId6"/>
  </p:sldMasterIdLst>
  <p:notesMasterIdLst>
    <p:notesMasterId r:id="rId34"/>
  </p:notesMasterIdLst>
  <p:sldIdLst>
    <p:sldId id="2147481174" r:id="rId7"/>
    <p:sldId id="2147483603" r:id="rId8"/>
    <p:sldId id="265" r:id="rId9"/>
    <p:sldId id="260" r:id="rId10"/>
    <p:sldId id="2147483620" r:id="rId11"/>
    <p:sldId id="2147483621" r:id="rId12"/>
    <p:sldId id="2147481178" r:id="rId13"/>
    <p:sldId id="2147483615" r:id="rId14"/>
    <p:sldId id="2147483623" r:id="rId15"/>
    <p:sldId id="2147483619" r:id="rId16"/>
    <p:sldId id="2147483626" r:id="rId17"/>
    <p:sldId id="2147483628" r:id="rId18"/>
    <p:sldId id="2147483630" r:id="rId19"/>
    <p:sldId id="2147483614" r:id="rId20"/>
    <p:sldId id="2147483625" r:id="rId21"/>
    <p:sldId id="2147483616" r:id="rId22"/>
    <p:sldId id="2147483627" r:id="rId23"/>
    <p:sldId id="2147483629" r:id="rId24"/>
    <p:sldId id="2147483632" r:id="rId25"/>
    <p:sldId id="2147483639" r:id="rId26"/>
    <p:sldId id="2147483637" r:id="rId27"/>
    <p:sldId id="2147483638" r:id="rId28"/>
    <p:sldId id="2147483646" r:id="rId29"/>
    <p:sldId id="2147483634" r:id="rId30"/>
    <p:sldId id="2147483635" r:id="rId31"/>
    <p:sldId id="261" r:id="rId32"/>
    <p:sldId id="2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13B9AE-7DDD-E744-9ACF-38D760C42521}">
          <p14:sldIdLst/>
        </p14:section>
        <p14:section name="Brain on AWS" id="{582DDEB6-1EBD-9A43-9AC4-33C317EDACB6}">
          <p14:sldIdLst>
            <p14:sldId id="2147481174"/>
            <p14:sldId id="2147483603"/>
            <p14:sldId id="265"/>
            <p14:sldId id="260"/>
            <p14:sldId id="2147483620"/>
            <p14:sldId id="2147483621"/>
            <p14:sldId id="2147481178"/>
          </p14:sldIdLst>
        </p14:section>
        <p14:section name="Brain on Azure" id="{2D214836-1091-B746-8A75-AC156E477204}">
          <p14:sldIdLst>
            <p14:sldId id="2147483615"/>
            <p14:sldId id="2147483623"/>
            <p14:sldId id="2147483619"/>
            <p14:sldId id="2147483626"/>
            <p14:sldId id="2147483628"/>
            <p14:sldId id="2147483630"/>
          </p14:sldIdLst>
        </p14:section>
        <p14:section name="Brain on GCP" id="{75584950-BC65-A048-B093-005611D7DE9E}">
          <p14:sldIdLst>
            <p14:sldId id="2147483614"/>
            <p14:sldId id="2147483625"/>
            <p14:sldId id="2147483616"/>
            <p14:sldId id="2147483627"/>
            <p14:sldId id="2147483629"/>
            <p14:sldId id="2147483632"/>
          </p14:sldIdLst>
        </p14:section>
        <p14:section name="OpenAI" id="{8BDC76D9-1771-AB48-BC69-69A1B480D33C}">
          <p14:sldIdLst>
            <p14:sldId id="2147483639"/>
            <p14:sldId id="2147483637"/>
            <p14:sldId id="2147483638"/>
          </p14:sldIdLst>
        </p14:section>
        <p14:section name="Databricks" id="{228C3597-3494-4903-8649-2C97CEFAC27A}">
          <p14:sldIdLst>
            <p14:sldId id="2147483646"/>
            <p14:sldId id="2147483634"/>
            <p14:sldId id="2147483635"/>
          </p14:sldIdLst>
        </p14:section>
        <p14:section name="Snowflake" id="{AEFCFDBA-B697-C440-B2C7-DF702C31F674}">
          <p14:sldIdLst>
            <p14:sldId id="261"/>
            <p14:sldId id="263"/>
          </p14:sldIdLst>
        </p14:section>
        <p14:section name="Appendix" id="{58EDCB1B-8804-6846-B5B7-133615328A0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6B140E-6C10-BB84-0C33-FA744A6AA7D2}" name="Bobba, Jay" initials="BJ" userId="S::jay.bobba@accenture.com::719049cd-75ce-4c96-a3ba-fb9c9af3a313" providerId="AD"/>
  <p188:author id="{556FE135-EC20-34B7-DABD-99B91F072200}" name="Lin, Sally" initials="" userId="S::sally.lin@accenture.com::3c3436eb-314c-47a7-84e2-f0ab7cf63e82" providerId="AD"/>
  <p188:author id="{CE8D5FE0-02B1-32BE-F29D-4D0781018E1D}" name="Ray, Atish" initials="AR" userId="S::atish.ray@accenture.com::fe264cb3-b960-4e90-8835-fa3159e608bf" providerId="AD"/>
  <p188:author id="{D39400F1-BC60-A3EA-D482-DA260229BCE0}" name="Nivedita, Nitu" initials="NN" userId="S::nitu.nivedita@accenture.com::cc02165b-7197-4df4-9f7e-ae44453629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0"/>
    <a:srgbClr val="80C105"/>
    <a:srgbClr val="29B6E9"/>
    <a:srgbClr val="F0DDEE"/>
    <a:srgbClr val="B454AA"/>
    <a:srgbClr val="CD4EAA"/>
    <a:srgbClr val="C04B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E44BC-1135-2B48-AC4C-EAEDB7C27C34}" v="146" dt="2026-04-07T20:15:56.3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94660"/>
  </p:normalViewPr>
  <p:slideViewPr>
    <p:cSldViewPr snapToGrid="0">
      <p:cViewPr varScale="1">
        <p:scale>
          <a:sx n="80" d="100"/>
          <a:sy n="80" d="100"/>
        </p:scale>
        <p:origin x="405"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C8CA8-D9DC-5949-AC69-72CF7F944C13}"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A9EAD-86BE-C24A-92D6-EA61C06F652C}" type="slidenum">
              <a:rPr lang="en-US" smtClean="0"/>
              <a:t>‹#›</a:t>
            </a:fld>
            <a:endParaRPr lang="en-US"/>
          </a:p>
        </p:txBody>
      </p:sp>
    </p:spTree>
    <p:extLst>
      <p:ext uri="{BB962C8B-B14F-4D97-AF65-F5344CB8AC3E}">
        <p14:creationId xmlns:p14="http://schemas.microsoft.com/office/powerpoint/2010/main" val="347022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5A9EAD-86BE-C24A-92D6-EA61C06F652C}" type="slidenum">
              <a:rPr lang="en-US" smtClean="0"/>
              <a:t>2</a:t>
            </a:fld>
            <a:endParaRPr lang="en-US"/>
          </a:p>
        </p:txBody>
      </p:sp>
    </p:spTree>
    <p:extLst>
      <p:ext uri="{BB962C8B-B14F-4D97-AF65-F5344CB8AC3E}">
        <p14:creationId xmlns:p14="http://schemas.microsoft.com/office/powerpoint/2010/main" val="1128895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AE7B-8EA5-7197-59C7-E153FFB702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910482-B38E-DE6F-ACA5-553638008EC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D2C97DD-8F46-84A9-F8C7-2C3A41E534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28ADCD-1AC5-EB8B-82C2-516CCF659D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0248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32614-4BAD-01EE-77A8-849EC2B2D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82F36-DFFD-0FBF-2094-F27B48D25A5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4C4A0CC-A5B2-19DB-6009-A0070E66FD0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a:extLst>
              <a:ext uri="{FF2B5EF4-FFF2-40B4-BE49-F238E27FC236}">
                <a16:creationId xmlns:a16="http://schemas.microsoft.com/office/drawing/2014/main" id="{394B9899-7E78-C391-BF34-ED18BF2F59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696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C4C8B-6B35-2747-9A5E-22A79F7C8D0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33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F2FC1-5079-58CD-51F5-A044E3DD3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AEBB6-B3D1-B34D-4404-62F382FDC69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147BAC-2E30-9E6C-4CE8-B0AC05055B4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Higher level slide version of this is in Appendix – slide 11</a:t>
            </a:r>
          </a:p>
        </p:txBody>
      </p:sp>
      <p:sp>
        <p:nvSpPr>
          <p:cNvPr id="4" name="Slide Number Placeholder 3">
            <a:extLst>
              <a:ext uri="{FF2B5EF4-FFF2-40B4-BE49-F238E27FC236}">
                <a16:creationId xmlns:a16="http://schemas.microsoft.com/office/drawing/2014/main" id="{13A15840-0377-98DE-2305-3A746BB1B4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525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E8CD6-1AA9-22A1-36D6-419B42632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1A39F-4F8F-E0CF-B69B-FEEF8416B98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04D0B42-7D66-17C7-25AC-642725D684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8CEFEE-CD04-8A15-A72E-B3E2C6DB26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693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2DF34-A286-5752-49FF-9D2F51E12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0F3094-6182-8ACB-F545-616B8B94CA7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D2A2428-A6F7-FC77-D614-052CA8B97784}"/>
              </a:ext>
            </a:extLst>
          </p:cNvPr>
          <p:cNvSpPr>
            <a:spLocks noGrp="1"/>
          </p:cNvSpPr>
          <p:nvPr>
            <p:ph type="body" idx="1"/>
          </p:nvPr>
        </p:nvSpPr>
        <p:spPr/>
        <p:txBody>
          <a:bodyPr/>
          <a:lstStyle/>
          <a:p>
            <a:pPr rtl="0" fontAlgn="ctr"/>
            <a:r>
              <a:rPr lang="en-US" sz="1200" b="1" kern="1200">
                <a:solidFill>
                  <a:schemeClr val="tx1"/>
                </a:solidFill>
                <a:effectLst/>
                <a:latin typeface="+mn-lt"/>
                <a:ea typeface="+mn-ea"/>
                <a:cs typeface="+mn-cs"/>
              </a:rPr>
              <a:t>Layers 0–1:</a:t>
            </a:r>
            <a:r>
              <a:rPr lang="en-US" sz="1200" kern="1200">
                <a:solidFill>
                  <a:schemeClr val="tx1"/>
                </a:solidFill>
                <a:effectLst/>
                <a:latin typeface="+mn-lt"/>
                <a:ea typeface="+mn-ea"/>
                <a:cs typeface="+mn-cs"/>
              </a:rPr>
              <a:t> mostly Snowflake-native</a:t>
            </a:r>
          </a:p>
          <a:p>
            <a:pPr rtl="0" fontAlgn="ctr"/>
            <a:r>
              <a:rPr lang="en-US" sz="1200" b="1" kern="1200">
                <a:solidFill>
                  <a:schemeClr val="tx1"/>
                </a:solidFill>
                <a:effectLst/>
                <a:latin typeface="+mn-lt"/>
                <a:ea typeface="+mn-ea"/>
                <a:cs typeface="+mn-cs"/>
              </a:rPr>
              <a:t>Layer 2:</a:t>
            </a:r>
            <a:r>
              <a:rPr lang="en-US" sz="1200" kern="1200">
                <a:solidFill>
                  <a:schemeClr val="tx1"/>
                </a:solidFill>
                <a:effectLst/>
                <a:latin typeface="+mn-lt"/>
                <a:ea typeface="+mn-ea"/>
                <a:cs typeface="+mn-cs"/>
              </a:rPr>
              <a:t> Snowflake + graph/ontology complement</a:t>
            </a:r>
          </a:p>
          <a:p>
            <a:pPr rtl="0" fontAlgn="ctr"/>
            <a:r>
              <a:rPr lang="en-US" sz="1200" b="1" kern="1200">
                <a:solidFill>
                  <a:schemeClr val="tx1"/>
                </a:solidFill>
                <a:effectLst/>
                <a:latin typeface="+mn-lt"/>
                <a:ea typeface="+mn-ea"/>
                <a:cs typeface="+mn-cs"/>
              </a:rPr>
              <a:t>Layer 3:</a:t>
            </a:r>
            <a:r>
              <a:rPr lang="en-US" sz="1200" kern="1200">
                <a:solidFill>
                  <a:schemeClr val="tx1"/>
                </a:solidFill>
                <a:effectLst/>
                <a:latin typeface="+mn-lt"/>
                <a:ea typeface="+mn-ea"/>
                <a:cs typeface="+mn-cs"/>
              </a:rPr>
              <a:t> Snowflake first, selective external model services where needed</a:t>
            </a:r>
          </a:p>
          <a:p>
            <a:pPr rtl="0" fontAlgn="ctr"/>
            <a:r>
              <a:rPr lang="en-US" sz="1200" b="1" kern="1200">
                <a:solidFill>
                  <a:schemeClr val="tx1"/>
                </a:solidFill>
                <a:effectLst/>
                <a:latin typeface="+mn-lt"/>
                <a:ea typeface="+mn-ea"/>
                <a:cs typeface="+mn-cs"/>
              </a:rPr>
              <a:t>Layer 4:</a:t>
            </a:r>
            <a:r>
              <a:rPr lang="en-US" sz="1200" kern="1200">
                <a:solidFill>
                  <a:schemeClr val="tx1"/>
                </a:solidFill>
                <a:effectLst/>
                <a:latin typeface="+mn-lt"/>
                <a:ea typeface="+mn-ea"/>
                <a:cs typeface="+mn-cs"/>
              </a:rPr>
              <a:t> hybrid agent layer, with Snowflake as grounding and context plane</a:t>
            </a:r>
          </a:p>
          <a:p>
            <a:pPr rtl="0" fontAlgn="ctr"/>
            <a:r>
              <a:rPr lang="en-US" sz="1200" b="1" kern="1200">
                <a:solidFill>
                  <a:schemeClr val="tx1"/>
                </a:solidFill>
                <a:effectLst/>
                <a:latin typeface="+mn-lt"/>
                <a:ea typeface="+mn-ea"/>
                <a:cs typeface="+mn-cs"/>
              </a:rPr>
              <a:t>Layer 5:</a:t>
            </a:r>
            <a:r>
              <a:rPr lang="en-US" sz="1200" kern="1200">
                <a:solidFill>
                  <a:schemeClr val="tx1"/>
                </a:solidFill>
                <a:effectLst/>
                <a:latin typeface="+mn-lt"/>
                <a:ea typeface="+mn-ea"/>
                <a:cs typeface="+mn-cs"/>
              </a:rPr>
              <a:t> hybrid lifecycle and governance, not Snowflake only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NN take : </a:t>
            </a:r>
            <a:r>
              <a:rPr lang="en-US" sz="1200" kern="1200">
                <a:solidFill>
                  <a:schemeClr val="tx1"/>
                </a:solidFill>
                <a:effectLst/>
                <a:latin typeface="+mn-lt"/>
                <a:ea typeface="+mn-ea"/>
                <a:cs typeface="+mn-cs"/>
              </a:rPr>
              <a:t>Snowflake is very strong as the core intelligence and data platform, especially across data foundation, semantic grounding, search, and in-platform AI. Where it is not a full one-to-one replacement is in graph, full cloud infrastructure, API management, DevOps, and broader orchestration. That actually supports our architecture. Our design is Snowflake first for the insurance brain, with selective complements for graph, agents, workflow, and lifecycle where enterprise-grade requirements demand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NN Summary : </a:t>
            </a:r>
            <a:r>
              <a:rPr lang="en-US" sz="1200" b="1" kern="1200">
                <a:solidFill>
                  <a:schemeClr val="tx1"/>
                </a:solidFill>
                <a:effectLst/>
                <a:latin typeface="+mn-lt"/>
                <a:ea typeface="+mn-ea"/>
                <a:cs typeface="+mn-cs"/>
              </a:rPr>
              <a:t>Use Snowflake as the primary data, semantic, and AI execution foundation, but complement it with external services where Snowflake does not provide a full graph, orchestration, container, API, or enterprise lifecycle equivalent</a:t>
            </a: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7C557B01-703F-A485-E228-764C09D71E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5114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7407F-758B-C818-5A36-E776BE5ED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4BCC3-1681-04F2-595A-8A9CAFCD3264}"/>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56A3629-3E7E-5E24-2799-0FE1A895EC2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Higher level slide version of this is in Appendix – slide 11</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2DCA4E1-562A-EDCF-C5C8-6769FFDB00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711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1AAD5-4399-4A51-CF71-8CE91AADE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21E84-739E-D2EB-0BB3-781FD57D7DE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9EF2805-E7C1-E8BE-8C13-52244852FC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27A59A-72B7-767E-690B-71F32B21CE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373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4287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B879-ACD5-34DF-2D52-993C9493A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80DC8-6536-54B1-AEDC-613E05D40A2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778BCF1-D01B-769D-1727-9ECC5E9298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4B2B02-1D71-4CB3-1834-682C3D80EE80}"/>
              </a:ext>
            </a:extLst>
          </p:cNvPr>
          <p:cNvSpPr>
            <a:spLocks noGrp="1"/>
          </p:cNvSpPr>
          <p:nvPr>
            <p:ph type="sldNum" sz="quarter" idx="5"/>
          </p:nvPr>
        </p:nvSpPr>
        <p:spPr/>
        <p:txBody>
          <a:bodyPr/>
          <a:lstStyle/>
          <a:p>
            <a:fld id="{C95A9EAD-86BE-C24A-92D6-EA61C06F652C}" type="slidenum">
              <a:rPr lang="en-US" smtClean="0"/>
              <a:t>9</a:t>
            </a:fld>
            <a:endParaRPr lang="en-US"/>
          </a:p>
        </p:txBody>
      </p:sp>
    </p:spTree>
    <p:extLst>
      <p:ext uri="{BB962C8B-B14F-4D97-AF65-F5344CB8AC3E}">
        <p14:creationId xmlns:p14="http://schemas.microsoft.com/office/powerpoint/2010/main" val="2308963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7A0B9-5B73-0A44-D1D6-F144C1B4A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34E92F-C43A-FC60-DE46-B9734F63545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794BE2B-838D-CE28-F288-8B4AD86363BE}"/>
              </a:ext>
            </a:extLst>
          </p:cNvPr>
          <p:cNvSpPr>
            <a:spLocks noGrp="1"/>
          </p:cNvSpPr>
          <p:nvPr>
            <p:ph type="body" idx="1"/>
          </p:nvPr>
        </p:nvSpPr>
        <p:spPr/>
        <p:txBody>
          <a:bodyPr/>
          <a:lstStyle/>
          <a:p>
            <a:r>
              <a:rPr lang="en-US"/>
              <a:t>Higher level slide version of this is in Appendix – slide 11</a:t>
            </a:r>
          </a:p>
        </p:txBody>
      </p:sp>
      <p:sp>
        <p:nvSpPr>
          <p:cNvPr id="4" name="Slide Number Placeholder 3">
            <a:extLst>
              <a:ext uri="{FF2B5EF4-FFF2-40B4-BE49-F238E27FC236}">
                <a16:creationId xmlns:a16="http://schemas.microsoft.com/office/drawing/2014/main" id="{EFA94E23-EDD4-6822-F561-31D9387BC3EB}"/>
              </a:ext>
            </a:extLst>
          </p:cNvPr>
          <p:cNvSpPr>
            <a:spLocks noGrp="1"/>
          </p:cNvSpPr>
          <p:nvPr>
            <p:ph type="sldNum" sz="quarter" idx="5"/>
          </p:nvPr>
        </p:nvSpPr>
        <p:spPr/>
        <p:txBody>
          <a:bodyPr/>
          <a:lstStyle/>
          <a:p>
            <a:fld id="{ACEA6123-DA61-0D43-93AC-129853D2F6A8}" type="slidenum">
              <a:rPr lang="en-US" smtClean="0"/>
              <a:t>10</a:t>
            </a:fld>
            <a:endParaRPr lang="en-US"/>
          </a:p>
        </p:txBody>
      </p:sp>
    </p:spTree>
    <p:extLst>
      <p:ext uri="{BB962C8B-B14F-4D97-AF65-F5344CB8AC3E}">
        <p14:creationId xmlns:p14="http://schemas.microsoft.com/office/powerpoint/2010/main" val="251817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8374A-5564-5ADD-36DD-182016C668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99433-EE43-572D-4DF2-6887D95859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096F88-192C-5E76-5B00-663CB65D72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729B22-964A-819C-E3C9-86292A9FB8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A6123-DA61-0D43-93AC-129853D2F6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637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7C260-B184-DA76-94A5-D2DEE97E6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2BF07-1C05-80C1-B5A1-2B6C519F02A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6FAC297-94F8-AFD1-58A9-268E3FBA54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074568-0206-C3D5-78AF-81EA5057198D}"/>
              </a:ext>
            </a:extLst>
          </p:cNvPr>
          <p:cNvSpPr>
            <a:spLocks noGrp="1"/>
          </p:cNvSpPr>
          <p:nvPr>
            <p:ph type="sldNum" sz="quarter" idx="5"/>
          </p:nvPr>
        </p:nvSpPr>
        <p:spPr/>
        <p:txBody>
          <a:bodyPr/>
          <a:lstStyle/>
          <a:p>
            <a:fld id="{C95A9EAD-86BE-C24A-92D6-EA61C06F652C}" type="slidenum">
              <a:rPr lang="en-US" smtClean="0"/>
              <a:t>15</a:t>
            </a:fld>
            <a:endParaRPr lang="en-US"/>
          </a:p>
        </p:txBody>
      </p:sp>
    </p:spTree>
    <p:extLst>
      <p:ext uri="{BB962C8B-B14F-4D97-AF65-F5344CB8AC3E}">
        <p14:creationId xmlns:p14="http://schemas.microsoft.com/office/powerpoint/2010/main" val="2208134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6DF84-B0B8-6F51-F5E4-997022C561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2C65B-35D0-A80E-BAC2-D24E07DC4F2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0CFEB3B-A177-385C-6AE7-9232D31E3E81}"/>
              </a:ext>
            </a:extLst>
          </p:cNvPr>
          <p:cNvSpPr>
            <a:spLocks noGrp="1"/>
          </p:cNvSpPr>
          <p:nvPr>
            <p:ph type="body" idx="1"/>
          </p:nvPr>
        </p:nvSpPr>
        <p:spPr/>
        <p:txBody>
          <a:bodyPr/>
          <a:lstStyle/>
          <a:p>
            <a:r>
              <a:rPr lang="en-US"/>
              <a:t>Higher level slide version of this is in Appendix – slide 11</a:t>
            </a:r>
          </a:p>
        </p:txBody>
      </p:sp>
      <p:sp>
        <p:nvSpPr>
          <p:cNvPr id="4" name="Slide Number Placeholder 3">
            <a:extLst>
              <a:ext uri="{FF2B5EF4-FFF2-40B4-BE49-F238E27FC236}">
                <a16:creationId xmlns:a16="http://schemas.microsoft.com/office/drawing/2014/main" id="{3EC75A81-0912-042E-51C9-B8B308838679}"/>
              </a:ext>
            </a:extLst>
          </p:cNvPr>
          <p:cNvSpPr>
            <a:spLocks noGrp="1"/>
          </p:cNvSpPr>
          <p:nvPr>
            <p:ph type="sldNum" sz="quarter" idx="5"/>
          </p:nvPr>
        </p:nvSpPr>
        <p:spPr/>
        <p:txBody>
          <a:bodyPr/>
          <a:lstStyle/>
          <a:p>
            <a:fld id="{ACEA6123-DA61-0D43-93AC-129853D2F6A8}" type="slidenum">
              <a:rPr lang="en-US" smtClean="0"/>
              <a:t>16</a:t>
            </a:fld>
            <a:endParaRPr lang="en-US"/>
          </a:p>
        </p:txBody>
      </p:sp>
    </p:spTree>
    <p:extLst>
      <p:ext uri="{BB962C8B-B14F-4D97-AF65-F5344CB8AC3E}">
        <p14:creationId xmlns:p14="http://schemas.microsoft.com/office/powerpoint/2010/main" val="102489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oleObject1.bin"/></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sv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jpeg"/><Relationship Id="rId5" Type="http://schemas.openxmlformats.org/officeDocument/2006/relationships/image" Target="../media/image24.emf"/><Relationship Id="rId4" Type="http://schemas.openxmlformats.org/officeDocument/2006/relationships/oleObject" Target="../embeddings/oleObject1.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7.svg"/><Relationship Id="rId4" Type="http://schemas.microsoft.com/office/2007/relationships/hdphoto" Target="../media/hdphoto1.wdp"/></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4.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A744-1012-7299-7F90-3518836973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B87F24-5F37-BF9E-C211-5A5C9625E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40A3A5-86FF-58A7-FFAA-781160F10633}"/>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5" name="Footer Placeholder 4">
            <a:extLst>
              <a:ext uri="{FF2B5EF4-FFF2-40B4-BE49-F238E27FC236}">
                <a16:creationId xmlns:a16="http://schemas.microsoft.com/office/drawing/2014/main" id="{245EFBCD-A90C-3A49-013D-6A36EDBD6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1F9029-7C5B-D94A-E994-1DD65B8CE857}"/>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4083495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5C97-8493-696A-7E79-326F433230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439850-117C-4582-094E-836ADE4B36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3AC44-7AEB-7FE3-FE34-DC0F40C4F1E3}"/>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5" name="Footer Placeholder 4">
            <a:extLst>
              <a:ext uri="{FF2B5EF4-FFF2-40B4-BE49-F238E27FC236}">
                <a16:creationId xmlns:a16="http://schemas.microsoft.com/office/drawing/2014/main" id="{2FA99FA8-CF69-D969-2FB5-834EA819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7E2126-590B-D053-E4D9-2ADAC34D2A4B}"/>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25824271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ong Headline-subtitle and 1 Colum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4D0B2-7BDB-F811-85CA-67EB939FEE5A}"/>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5" name="Title 4">
            <a:extLst>
              <a:ext uri="{FF2B5EF4-FFF2-40B4-BE49-F238E27FC236}">
                <a16:creationId xmlns:a16="http://schemas.microsoft.com/office/drawing/2014/main" id="{11C5078A-2946-4AB6-967F-103171362159}"/>
              </a:ext>
            </a:extLst>
          </p:cNvPr>
          <p:cNvSpPr>
            <a:spLocks noGrp="1"/>
          </p:cNvSpPr>
          <p:nvPr>
            <p:ph type="title"/>
          </p:nvPr>
        </p:nvSpPr>
        <p:spPr>
          <a:xfrm>
            <a:off x="539749" y="539750"/>
            <a:ext cx="9194801" cy="831850"/>
          </a:xfrm>
        </p:spPr>
        <p:txBody>
          <a:bodyPr/>
          <a:lstStyle/>
          <a:p>
            <a:r>
              <a:rPr lang="en-US"/>
              <a:t>Click to edit Master title style</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540000" y="1476000"/>
            <a:ext cx="9204005" cy="396000"/>
          </a:xfrm>
        </p:spPr>
        <p:txBody>
          <a:bodyPr anchor="t"/>
          <a:lstStyle>
            <a:lvl1pPr marL="0" indent="0">
              <a:spcAft>
                <a:spcPts val="0"/>
              </a:spcAft>
              <a:buNone/>
              <a:defRPr sz="2200">
                <a:solidFill>
                  <a:schemeClr val="tx1"/>
                </a:solidFill>
                <a:latin typeface="+mj-lt"/>
              </a:defRPr>
            </a:lvl1pPr>
          </a:lstStyle>
          <a:p>
            <a:pPr lvl="0"/>
            <a:r>
              <a:rPr lang="en-US"/>
              <a:t>Place subtitle here</a:t>
            </a:r>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539749" y="2279900"/>
            <a:ext cx="9194801" cy="4032000"/>
          </a:xfrm>
        </p:spPr>
        <p:txBody>
          <a:bodyPr/>
          <a:lstStyle>
            <a:lvl1pPr marL="0" indent="0">
              <a:spcAft>
                <a:spcPts val="1200"/>
              </a:spcAft>
              <a:buNone/>
              <a:defRPr sz="2200">
                <a:latin typeface="+mn-lt"/>
              </a:defRPr>
            </a:lvl1pPr>
            <a:lvl2pPr marL="269875" indent="-269875">
              <a:spcAft>
                <a:spcPts val="1200"/>
              </a:spcAft>
              <a:buFont typeface="Arial" panose="020B0604020202020204" pitchFamily="34" charset="0"/>
              <a:buChar char="•"/>
              <a:defRPr sz="2200">
                <a:latin typeface="+mn-lt"/>
              </a:defRPr>
            </a:lvl2pPr>
            <a:lvl3pPr marL="539750" indent="-269875">
              <a:spcAft>
                <a:spcPts val="1200"/>
              </a:spcAft>
              <a:buFont typeface="Graphik" panose="020B0503030202060203" pitchFamily="34" charset="-18"/>
              <a:buChar char="–"/>
              <a:defRPr sz="2200">
                <a:latin typeface="+mn-lt"/>
              </a:defRPr>
            </a:lvl3pPr>
            <a:lvl4pPr>
              <a:defRPr sz="1600"/>
            </a:lvl4pPr>
            <a:lvl5pPr>
              <a:defRPr sz="1600"/>
            </a:lvl5pPr>
          </a:lstStyle>
          <a:p>
            <a:pPr lvl="0"/>
            <a:r>
              <a:rPr lang="en-US"/>
              <a:t>Place text here</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72286845-0DE5-B603-9C2C-4FCA034E17DD}"/>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9" name="Rectangle 8">
            <a:extLst>
              <a:ext uri="{FF2B5EF4-FFF2-40B4-BE49-F238E27FC236}">
                <a16:creationId xmlns:a16="http://schemas.microsoft.com/office/drawing/2014/main" id="{FE4308FB-CAF4-091D-6BE1-A103B43B3CAF}"/>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1" name="GTS_Purple" descr="Accenture Greater Than symbol in purple">
            <a:extLst>
              <a:ext uri="{FF2B5EF4-FFF2-40B4-BE49-F238E27FC236}">
                <a16:creationId xmlns:a16="http://schemas.microsoft.com/office/drawing/2014/main" id="{6852DD90-90B5-321B-4CAC-8619A7738CF0}"/>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64579417"/>
      </p:ext>
    </p:extLst>
  </p:cSld>
  <p:clrMapOvr>
    <a:masterClrMapping/>
  </p:clrMapOvr>
  <p:extLst>
    <p:ext uri="{DCECCB84-F9BA-43D5-87BE-67443E8EF086}">
      <p15:sldGuideLst xmlns:p15="http://schemas.microsoft.com/office/powerpoint/2012/main">
        <p15:guide id="1" orient="horz" pos="931">
          <p15:clr>
            <a:srgbClr val="547EBF"/>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3_Cover Image - Left-aligned, Logo">
    <p:bg>
      <p:bgPr>
        <a:solidFill>
          <a:srgbClr val="00111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DBA3BF-DA29-25CE-1138-085A9A166B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0"/>
            <a:ext cx="12192000" cy="6857738"/>
          </a:xfrm>
          <a:prstGeom prst="rect">
            <a:avLst/>
          </a:prstGeom>
        </p:spPr>
      </p:pic>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81001" y="381001"/>
            <a:ext cx="5715000" cy="2476499"/>
          </a:xfrm>
        </p:spPr>
        <p:txBody>
          <a:bodyPr anchor="b"/>
          <a:lstStyle>
            <a:lvl1pPr algn="l">
              <a:lnSpc>
                <a:spcPct val="90000"/>
              </a:lnSpc>
              <a:defRPr sz="6000">
                <a:solidFill>
                  <a:schemeClr val="tx1"/>
                </a:solidFill>
              </a:defRPr>
            </a:lvl1pPr>
          </a:lstStyle>
          <a:p>
            <a:r>
              <a:rPr lang="en-US"/>
              <a:t>Place presentation title here 48pt</a:t>
            </a:r>
          </a:p>
        </p:txBody>
      </p:sp>
      <p:sp>
        <p:nvSpPr>
          <p:cNvPr id="8" name="Subtitle 2">
            <a:extLst>
              <a:ext uri="{FF2B5EF4-FFF2-40B4-BE49-F238E27FC236}">
                <a16:creationId xmlns:a16="http://schemas.microsoft.com/office/drawing/2014/main" id="{9279EB0A-2DCA-4410-A834-F9A425FF964B}"/>
              </a:ext>
            </a:extLst>
          </p:cNvPr>
          <p:cNvSpPr>
            <a:spLocks noGrp="1"/>
          </p:cNvSpPr>
          <p:nvPr>
            <p:ph type="subTitle" idx="1" hasCustomPrompt="1"/>
          </p:nvPr>
        </p:nvSpPr>
        <p:spPr>
          <a:xfrm>
            <a:off x="381001" y="3097823"/>
            <a:ext cx="4301168" cy="1092845"/>
          </a:xfrm>
        </p:spPr>
        <p:txBody>
          <a:bodyPr/>
          <a:lstStyle>
            <a:lvl1pPr marL="0" indent="0" algn="l">
              <a:lnSpc>
                <a:spcPct val="90000"/>
              </a:lnSpc>
              <a:spcAft>
                <a:spcPts val="0"/>
              </a:spcAft>
              <a:buNone/>
              <a:defRPr sz="3200" b="0" i="0" spc="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Place subtitle here in GT Sectra Fine 24pt</a:t>
            </a:r>
          </a:p>
        </p:txBody>
      </p:sp>
    </p:spTree>
    <p:extLst>
      <p:ext uri="{BB962C8B-B14F-4D97-AF65-F5344CB8AC3E}">
        <p14:creationId xmlns:p14="http://schemas.microsoft.com/office/powerpoint/2010/main" val="129822556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49CF3F-0592-66F6-DF84-8A5FF4C893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01168"/>
          </a:xfrm>
          <a:prstGeom prst="rect">
            <a:avLst/>
          </a:prstGeom>
        </p:spPr>
      </p:pic>
      <p:sp>
        <p:nvSpPr>
          <p:cNvPr id="2" name="Title 5">
            <a:extLst>
              <a:ext uri="{FF2B5EF4-FFF2-40B4-BE49-F238E27FC236}">
                <a16:creationId xmlns:a16="http://schemas.microsoft.com/office/drawing/2014/main" id="{D7D99E4A-3EB5-54B6-7939-A9C543D0D091}"/>
              </a:ext>
            </a:extLst>
          </p:cNvPr>
          <p:cNvSpPr>
            <a:spLocks noGrp="1"/>
          </p:cNvSpPr>
          <p:nvPr>
            <p:ph type="title"/>
          </p:nvPr>
        </p:nvSpPr>
        <p:spPr>
          <a:xfrm>
            <a:off x="381000" y="755202"/>
            <a:ext cx="11460213" cy="387798"/>
          </a:xfrm>
        </p:spPr>
        <p:txBody>
          <a:bodyPr vert="horz" wrap="square" lIns="0" tIns="0" rIns="0" bIns="0" rtlCol="0" anchor="t">
            <a:spAutoFit/>
          </a:bodyPr>
          <a:lstStyle>
            <a:lvl1pPr>
              <a:defRPr lang="en-US" sz="2800" dirty="0">
                <a:solidFill>
                  <a:schemeClr val="accent3"/>
                </a:solidFill>
              </a:defRPr>
            </a:lvl1pPr>
          </a:lstStyle>
          <a:p>
            <a:pPr lvl="0"/>
            <a:r>
              <a:rPr lang="en-US"/>
              <a:t>Click to edit Master title style</a:t>
            </a:r>
          </a:p>
        </p:txBody>
      </p:sp>
    </p:spTree>
    <p:extLst>
      <p:ext uri="{BB962C8B-B14F-4D97-AF65-F5344CB8AC3E}">
        <p14:creationId xmlns:p14="http://schemas.microsoft.com/office/powerpoint/2010/main" val="42176069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Keypoints 3.4">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F50FD2-A261-478F-A1BA-755C2FD50973}"/>
              </a:ext>
            </a:extLst>
          </p:cNvPr>
          <p:cNvSpPr>
            <a:spLocks noGrp="1"/>
          </p:cNvSpPr>
          <p:nvPr>
            <p:ph type="title" hasCustomPrompt="1"/>
          </p:nvPr>
        </p:nvSpPr>
        <p:spPr>
          <a:xfrm>
            <a:off x="946799" y="968400"/>
            <a:ext cx="4352275" cy="1218795"/>
          </a:xfrm>
        </p:spPr>
        <p:txBody>
          <a:bodyPr/>
          <a:lstStyle>
            <a:lvl1pPr>
              <a:defRPr sz="4400"/>
            </a:lvl1pPr>
          </a:lstStyle>
          <a:p>
            <a:r>
              <a:rPr lang="en-US"/>
              <a:t>Insert short headline</a:t>
            </a:r>
          </a:p>
        </p:txBody>
      </p:sp>
      <p:sp>
        <p:nvSpPr>
          <p:cNvPr id="12" name="Subtitle">
            <a:extLst>
              <a:ext uri="{FF2B5EF4-FFF2-40B4-BE49-F238E27FC236}">
                <a16:creationId xmlns:a16="http://schemas.microsoft.com/office/drawing/2014/main" id="{29C47F81-C62F-4527-97FE-689546B1BC51}"/>
              </a:ext>
            </a:extLst>
          </p:cNvPr>
          <p:cNvSpPr>
            <a:spLocks noGrp="1"/>
          </p:cNvSpPr>
          <p:nvPr>
            <p:ph type="body" sz="quarter" idx="37" hasCustomPrompt="1"/>
          </p:nvPr>
        </p:nvSpPr>
        <p:spPr>
          <a:xfrm>
            <a:off x="966932" y="2052365"/>
            <a:ext cx="4323475" cy="956773"/>
          </a:xfrm>
          <a:prstGeom prst="rect">
            <a:avLst/>
          </a:prstGeom>
        </p:spPr>
        <p:txBody>
          <a:bodyPr wrap="square" lIns="0" tIns="216000" rIns="0" bIns="0">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2400">
                <a:solidFill>
                  <a:schemeClr val="tx1"/>
                </a:solidFill>
                <a:latin typeface="GT Sectra Fine Rg" panose="00000500000000000000" pitchFamily="50" charset="0"/>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US"/>
              <a:t>Insert subtitle here at 24 pt, align box to the baseline of the title</a:t>
            </a:r>
          </a:p>
        </p:txBody>
      </p:sp>
      <p:sp>
        <p:nvSpPr>
          <p:cNvPr id="17" name="Picture Placeholder 10">
            <a:extLst>
              <a:ext uri="{FF2B5EF4-FFF2-40B4-BE49-F238E27FC236}">
                <a16:creationId xmlns:a16="http://schemas.microsoft.com/office/drawing/2014/main" id="{9E8A1F14-DE97-4901-A101-7CF2C02AFD8A}"/>
              </a:ext>
            </a:extLst>
          </p:cNvPr>
          <p:cNvSpPr>
            <a:spLocks noGrp="1"/>
          </p:cNvSpPr>
          <p:nvPr>
            <p:ph type="pic" sz="quarter" idx="15" hasCustomPrompt="1"/>
          </p:nvPr>
        </p:nvSpPr>
        <p:spPr>
          <a:xfrm>
            <a:off x="6550923" y="380998"/>
            <a:ext cx="5258486" cy="5664202"/>
          </a:xfrm>
          <a:custGeom>
            <a:avLst/>
            <a:gdLst>
              <a:gd name="connsiteX0" fmla="*/ 0 w 5302251"/>
              <a:gd name="connsiteY0" fmla="*/ 0 h 6056313"/>
              <a:gd name="connsiteX1" fmla="*/ 5302251 w 5302251"/>
              <a:gd name="connsiteY1" fmla="*/ 0 h 6056313"/>
              <a:gd name="connsiteX2" fmla="*/ 5302251 w 5302251"/>
              <a:gd name="connsiteY2" fmla="*/ 6056313 h 6056313"/>
              <a:gd name="connsiteX3" fmla="*/ 932984 w 5302251"/>
              <a:gd name="connsiteY3" fmla="*/ 6056313 h 6056313"/>
              <a:gd name="connsiteX4" fmla="*/ 0 w 5302251"/>
              <a:gd name="connsiteY4" fmla="*/ 6056313 h 605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2251" h="6056313">
                <a:moveTo>
                  <a:pt x="0" y="0"/>
                </a:moveTo>
                <a:lnTo>
                  <a:pt x="5302251" y="0"/>
                </a:lnTo>
                <a:lnTo>
                  <a:pt x="5302251" y="6056313"/>
                </a:lnTo>
                <a:lnTo>
                  <a:pt x="932984" y="6056313"/>
                </a:lnTo>
                <a:lnTo>
                  <a:pt x="0" y="6056313"/>
                </a:lnTo>
                <a:close/>
              </a:path>
            </a:pathLst>
          </a:custGeom>
          <a:solidFill>
            <a:schemeClr val="bg1">
              <a:lumMod val="95000"/>
            </a:schemeClr>
          </a:solidFill>
        </p:spPr>
        <p:txBody>
          <a:bodyPr wrap="square" lIns="720000" tIns="0" rIns="720000" bIns="900000" anchor="ctr" anchorCtr="0">
            <a:noAutofit/>
          </a:bodyPr>
          <a:lstStyle>
            <a:lvl1pPr algn="ctr">
              <a:spcBef>
                <a:spcPts val="0"/>
              </a:spcBef>
              <a:defRPr sz="1400" b="0" cap="none" baseline="0">
                <a:solidFill>
                  <a:schemeClr val="tx1"/>
                </a:solidFill>
                <a:latin typeface="+mn-lt"/>
              </a:defRPr>
            </a:lvl1pPr>
          </a:lstStyle>
          <a:p>
            <a:r>
              <a:rPr lang="en-US"/>
              <a:t>Click on the icon to insert image </a:t>
            </a:r>
            <a:br>
              <a:rPr lang="en-US"/>
            </a:br>
            <a:r>
              <a:rPr lang="en-US"/>
              <a:t>in placeholder</a:t>
            </a:r>
          </a:p>
        </p:txBody>
      </p:sp>
      <p:sp>
        <p:nvSpPr>
          <p:cNvPr id="16" name="Text Placeholder 1">
            <a:extLst>
              <a:ext uri="{FF2B5EF4-FFF2-40B4-BE49-F238E27FC236}">
                <a16:creationId xmlns:a16="http://schemas.microsoft.com/office/drawing/2014/main" id="{6F4CB88F-30B2-41CB-B850-85E297D4B077}"/>
              </a:ext>
            </a:extLst>
          </p:cNvPr>
          <p:cNvSpPr>
            <a:spLocks noGrp="1"/>
          </p:cNvSpPr>
          <p:nvPr>
            <p:ph type="body" sz="quarter" idx="41" hasCustomPrompt="1"/>
          </p:nvPr>
        </p:nvSpPr>
        <p:spPr>
          <a:xfrm>
            <a:off x="996863" y="3646773"/>
            <a:ext cx="2293538" cy="2398427"/>
          </a:xfrm>
          <a:solidFill>
            <a:schemeClr val="accent1"/>
          </a:solidFill>
        </p:spPr>
        <p:txBody>
          <a:bodyPr wrap="square" lIns="216000" tIns="540000" rIns="216000" bIns="360000">
            <a:noAutofit/>
          </a:bodyPr>
          <a:lstStyle>
            <a:lvl1pPr algn="ctr">
              <a:spcBef>
                <a:spcPts val="0"/>
              </a:spcBef>
              <a:spcAft>
                <a:spcPts val="900"/>
              </a:spcAft>
              <a:defRPr sz="3600" spc="-100" baseline="0">
                <a:solidFill>
                  <a:schemeClr val="bg1"/>
                </a:solidFill>
              </a:defRPr>
            </a:lvl1pPr>
            <a:lvl2pPr algn="ctr">
              <a:spcBef>
                <a:spcPts val="0"/>
              </a:spcBef>
              <a:defRPr sz="1600">
                <a:solidFill>
                  <a:schemeClr val="bg1"/>
                </a:solidFill>
              </a:defRPr>
            </a:lvl2pPr>
            <a:lvl3pPr>
              <a:defRPr sz="2000"/>
            </a:lvl3pPr>
            <a:lvl4pPr>
              <a:defRPr sz="1400"/>
            </a:lvl4pPr>
            <a:lvl5pPr>
              <a:defRPr sz="1400"/>
            </a:lvl5pPr>
          </a:lstStyle>
          <a:p>
            <a:pPr lvl="0"/>
            <a:r>
              <a:rPr lang="en-US"/>
              <a:t>00</a:t>
            </a:r>
          </a:p>
          <a:p>
            <a:pPr lvl="1"/>
            <a:r>
              <a:rPr lang="en-US"/>
              <a:t>Second level</a:t>
            </a:r>
          </a:p>
        </p:txBody>
      </p:sp>
      <p:sp>
        <p:nvSpPr>
          <p:cNvPr id="18" name="Text Placeholder 2">
            <a:extLst>
              <a:ext uri="{FF2B5EF4-FFF2-40B4-BE49-F238E27FC236}">
                <a16:creationId xmlns:a16="http://schemas.microsoft.com/office/drawing/2014/main" id="{8E01D7C5-420A-477D-A9B8-EFD12A2ECE6B}"/>
              </a:ext>
            </a:extLst>
          </p:cNvPr>
          <p:cNvSpPr>
            <a:spLocks noGrp="1"/>
          </p:cNvSpPr>
          <p:nvPr>
            <p:ph type="body" sz="quarter" idx="42" hasCustomPrompt="1"/>
          </p:nvPr>
        </p:nvSpPr>
        <p:spPr>
          <a:xfrm>
            <a:off x="3477575" y="3646773"/>
            <a:ext cx="2293538" cy="2398427"/>
          </a:xfrm>
          <a:solidFill>
            <a:schemeClr val="accent2"/>
          </a:solidFill>
        </p:spPr>
        <p:txBody>
          <a:bodyPr wrap="square" lIns="216000" tIns="540000" rIns="216000" bIns="360000">
            <a:noAutofit/>
          </a:bodyPr>
          <a:lstStyle>
            <a:lvl1pPr algn="ctr">
              <a:spcBef>
                <a:spcPts val="0"/>
              </a:spcBef>
              <a:spcAft>
                <a:spcPts val="900"/>
              </a:spcAft>
              <a:defRPr sz="3600" spc="-100" baseline="0">
                <a:solidFill>
                  <a:schemeClr val="bg1"/>
                </a:solidFill>
              </a:defRPr>
            </a:lvl1pPr>
            <a:lvl2pPr algn="ctr">
              <a:spcBef>
                <a:spcPts val="0"/>
              </a:spcBef>
              <a:defRPr sz="1600">
                <a:solidFill>
                  <a:schemeClr val="bg1"/>
                </a:solidFill>
              </a:defRPr>
            </a:lvl2pPr>
            <a:lvl3pPr>
              <a:defRPr sz="2000"/>
            </a:lvl3pPr>
            <a:lvl4pPr>
              <a:defRPr sz="1400"/>
            </a:lvl4pPr>
            <a:lvl5pPr>
              <a:defRPr sz="1400"/>
            </a:lvl5pPr>
          </a:lstStyle>
          <a:p>
            <a:pPr lvl="0"/>
            <a:r>
              <a:rPr lang="en-US"/>
              <a:t>00</a:t>
            </a:r>
          </a:p>
          <a:p>
            <a:pPr lvl="1"/>
            <a:r>
              <a:rPr lang="en-US"/>
              <a:t>Second level</a:t>
            </a:r>
          </a:p>
        </p:txBody>
      </p:sp>
      <p:sp>
        <p:nvSpPr>
          <p:cNvPr id="19" name="Text Placeholder 3">
            <a:extLst>
              <a:ext uri="{FF2B5EF4-FFF2-40B4-BE49-F238E27FC236}">
                <a16:creationId xmlns:a16="http://schemas.microsoft.com/office/drawing/2014/main" id="{3618F5C1-6661-44AB-813F-9E14D7F3DAA9}"/>
              </a:ext>
            </a:extLst>
          </p:cNvPr>
          <p:cNvSpPr>
            <a:spLocks noGrp="1"/>
          </p:cNvSpPr>
          <p:nvPr>
            <p:ph type="body" sz="quarter" idx="43" hasCustomPrompt="1"/>
          </p:nvPr>
        </p:nvSpPr>
        <p:spPr>
          <a:xfrm>
            <a:off x="5958287" y="3646773"/>
            <a:ext cx="2293538" cy="2398427"/>
          </a:xfrm>
          <a:solidFill>
            <a:schemeClr val="accent3"/>
          </a:solidFill>
        </p:spPr>
        <p:txBody>
          <a:bodyPr wrap="square" lIns="216000" tIns="540000" rIns="216000" bIns="360000">
            <a:noAutofit/>
          </a:bodyPr>
          <a:lstStyle>
            <a:lvl1pPr algn="ctr">
              <a:spcBef>
                <a:spcPts val="0"/>
              </a:spcBef>
              <a:spcAft>
                <a:spcPts val="900"/>
              </a:spcAft>
              <a:defRPr sz="3600" spc="-100" baseline="0">
                <a:solidFill>
                  <a:schemeClr val="bg1"/>
                </a:solidFill>
              </a:defRPr>
            </a:lvl1pPr>
            <a:lvl2pPr algn="ctr">
              <a:spcBef>
                <a:spcPts val="0"/>
              </a:spcBef>
              <a:defRPr sz="1600">
                <a:solidFill>
                  <a:schemeClr val="bg1"/>
                </a:solidFill>
              </a:defRPr>
            </a:lvl2pPr>
            <a:lvl3pPr>
              <a:defRPr sz="2000"/>
            </a:lvl3pPr>
            <a:lvl4pPr>
              <a:defRPr sz="1400"/>
            </a:lvl4pPr>
            <a:lvl5pPr>
              <a:defRPr sz="1400"/>
            </a:lvl5pPr>
          </a:lstStyle>
          <a:p>
            <a:pPr lvl="0"/>
            <a:r>
              <a:rPr lang="en-US"/>
              <a:t>00</a:t>
            </a:r>
          </a:p>
          <a:p>
            <a:pPr lvl="1"/>
            <a:r>
              <a:rPr lang="en-US"/>
              <a:t>Second level</a:t>
            </a:r>
          </a:p>
        </p:txBody>
      </p:sp>
      <p:pic>
        <p:nvPicPr>
          <p:cNvPr id="5" name="Picture 4">
            <a:extLst>
              <a:ext uri="{FF2B5EF4-FFF2-40B4-BE49-F238E27FC236}">
                <a16:creationId xmlns:a16="http://schemas.microsoft.com/office/drawing/2014/main" id="{E08F16BF-82D9-8921-B30E-D9C934B7B8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37"/>
          <a:stretch/>
        </p:blipFill>
        <p:spPr>
          <a:xfrm>
            <a:off x="0" y="0"/>
            <a:ext cx="12192000" cy="201168"/>
          </a:xfrm>
          <a:prstGeom prst="rect">
            <a:avLst/>
          </a:prstGeom>
        </p:spPr>
      </p:pic>
    </p:spTree>
    <p:extLst>
      <p:ext uri="{BB962C8B-B14F-4D97-AF65-F5344CB8AC3E}">
        <p14:creationId xmlns:p14="http://schemas.microsoft.com/office/powerpoint/2010/main" val="4209283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USE THIS Short Title">
    <p:spTree>
      <p:nvGrpSpPr>
        <p:cNvPr id="1" name=""/>
        <p:cNvGrpSpPr/>
        <p:nvPr/>
      </p:nvGrpSpPr>
      <p:grpSpPr>
        <a:xfrm>
          <a:off x="0" y="0"/>
          <a:ext cx="0" cy="0"/>
          <a:chOff x="0" y="0"/>
          <a:chExt cx="0" cy="0"/>
        </a:xfrm>
      </p:grpSpPr>
      <p:sp>
        <p:nvSpPr>
          <p:cNvPr id="5" name="Freeform 48">
            <a:extLst>
              <a:ext uri="{FF2B5EF4-FFF2-40B4-BE49-F238E27FC236}">
                <a16:creationId xmlns:a16="http://schemas.microsoft.com/office/drawing/2014/main" id="{FF200501-FF54-3CF7-74ED-757244B5F258}"/>
              </a:ext>
            </a:extLst>
          </p:cNvPr>
          <p:cNvSpPr/>
          <p:nvPr/>
        </p:nvSpPr>
        <p:spPr>
          <a:xfrm>
            <a:off x="10174748" y="769483"/>
            <a:ext cx="2017253" cy="3432340"/>
          </a:xfrm>
          <a:custGeom>
            <a:avLst/>
            <a:gdLst>
              <a:gd name="connsiteX0" fmla="*/ 2017253 w 2017253"/>
              <a:gd name="connsiteY0" fmla="*/ 0 h 3432340"/>
              <a:gd name="connsiteX1" fmla="*/ 2017253 w 2017253"/>
              <a:gd name="connsiteY1" fmla="*/ 3318763 h 3432340"/>
              <a:gd name="connsiteX2" fmla="*/ 1880592 w 2017253"/>
              <a:gd name="connsiteY2" fmla="*/ 3367144 h 3432340"/>
              <a:gd name="connsiteX3" fmla="*/ 660937 w 2017253"/>
              <a:gd name="connsiteY3" fmla="*/ 3197824 h 3432340"/>
              <a:gd name="connsiteX4" fmla="*/ 405230 w 2017253"/>
              <a:gd name="connsiteY4" fmla="*/ 880059 h 3432340"/>
              <a:gd name="connsiteX5" fmla="*/ 1852472 w 2017253"/>
              <a:gd name="connsiteY5" fmla="*/ 58499 h 3432340"/>
              <a:gd name="connsiteX6" fmla="*/ 2017253 w 2017253"/>
              <a:gd name="connsiteY6" fmla="*/ 0 h 343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253" h="3432340">
                <a:moveTo>
                  <a:pt x="2017253" y="0"/>
                </a:moveTo>
                <a:lnTo>
                  <a:pt x="2017253" y="3318763"/>
                </a:lnTo>
                <a:lnTo>
                  <a:pt x="1880592" y="3367144"/>
                </a:lnTo>
                <a:cubicBezTo>
                  <a:pt x="1484238" y="3484357"/>
                  <a:pt x="1046553" y="3452520"/>
                  <a:pt x="660937" y="3197824"/>
                </a:cubicBezTo>
                <a:cubicBezTo>
                  <a:pt x="-258548" y="2593901"/>
                  <a:pt x="-95324" y="1483982"/>
                  <a:pt x="405230" y="880059"/>
                </a:cubicBezTo>
                <a:cubicBezTo>
                  <a:pt x="856808" y="319656"/>
                  <a:pt x="1852472" y="58499"/>
                  <a:pt x="1852472" y="58499"/>
                </a:cubicBezTo>
                <a:lnTo>
                  <a:pt x="2017253" y="0"/>
                </a:ln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Freeform 29">
            <a:extLst>
              <a:ext uri="{FF2B5EF4-FFF2-40B4-BE49-F238E27FC236}">
                <a16:creationId xmlns:a16="http://schemas.microsoft.com/office/drawing/2014/main" id="{5A9EF536-2D42-5DD5-F25A-BEF0506C493A}"/>
              </a:ext>
            </a:extLst>
          </p:cNvPr>
          <p:cNvSpPr/>
          <p:nvPr/>
        </p:nvSpPr>
        <p:spPr>
          <a:xfrm>
            <a:off x="10519776" y="-114727"/>
            <a:ext cx="1672224" cy="2038531"/>
          </a:xfrm>
          <a:custGeom>
            <a:avLst/>
            <a:gdLst>
              <a:gd name="connsiteX0" fmla="*/ 634324 w 634324"/>
              <a:gd name="connsiteY0" fmla="*/ 0 h 773275"/>
              <a:gd name="connsiteX1" fmla="*/ 275661 w 634324"/>
              <a:gd name="connsiteY1" fmla="*/ 271224 h 773275"/>
              <a:gd name="connsiteX2" fmla="*/ 60301 w 634324"/>
              <a:gd name="connsiteY2" fmla="*/ 393478 h 773275"/>
              <a:gd name="connsiteX3" fmla="*/ 98352 w 634324"/>
              <a:gd name="connsiteY3" fmla="*/ 738378 h 773275"/>
              <a:gd name="connsiteX4" fmla="*/ 447301 w 634324"/>
              <a:gd name="connsiteY4" fmla="*/ 609648 h 773275"/>
              <a:gd name="connsiteX5" fmla="*/ 478876 w 634324"/>
              <a:gd name="connsiteY5" fmla="*/ 381333 h 773275"/>
              <a:gd name="connsiteX6" fmla="*/ 634324 w 634324"/>
              <a:gd name="connsiteY6" fmla="*/ 0 h 7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324" h="773275">
                <a:moveTo>
                  <a:pt x="634324" y="0"/>
                </a:moveTo>
                <a:cubicBezTo>
                  <a:pt x="634324" y="0"/>
                  <a:pt x="503975" y="199977"/>
                  <a:pt x="275661" y="271224"/>
                </a:cubicBezTo>
                <a:cubicBezTo>
                  <a:pt x="275661" y="271224"/>
                  <a:pt x="127499" y="310086"/>
                  <a:pt x="60301" y="393478"/>
                </a:cubicBezTo>
                <a:cubicBezTo>
                  <a:pt x="-14185" y="483346"/>
                  <a:pt x="-38474" y="648510"/>
                  <a:pt x="98352" y="738378"/>
                </a:cubicBezTo>
                <a:cubicBezTo>
                  <a:pt x="229512" y="825008"/>
                  <a:pt x="401152" y="738378"/>
                  <a:pt x="447301" y="609648"/>
                </a:cubicBezTo>
                <a:cubicBezTo>
                  <a:pt x="447301" y="609648"/>
                  <a:pt x="471590" y="556212"/>
                  <a:pt x="478876" y="381333"/>
                </a:cubicBezTo>
                <a:cubicBezTo>
                  <a:pt x="486163" y="208883"/>
                  <a:pt x="618942" y="17002"/>
                  <a:pt x="634324" y="0"/>
                </a:cubicBezTo>
              </a:path>
            </a:pathLst>
          </a:custGeom>
          <a:pattFill prst="ltHorz">
            <a:fgClr>
              <a:schemeClr val="bg1">
                <a:lumMod val="95000"/>
              </a:schemeClr>
            </a:fgClr>
            <a:bgClr>
              <a:schemeClr val="bg1"/>
            </a:bgClr>
          </a:pattFill>
          <a:ln w="80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Arial"/>
              <a:ea typeface="+mn-ea"/>
              <a:cs typeface="+mn-cs"/>
            </a:endParaRPr>
          </a:p>
        </p:txBody>
      </p:sp>
      <p:sp>
        <p:nvSpPr>
          <p:cNvPr id="2" name="Title 1">
            <a:extLst>
              <a:ext uri="{FF2B5EF4-FFF2-40B4-BE49-F238E27FC236}">
                <a16:creationId xmlns:a16="http://schemas.microsoft.com/office/drawing/2014/main" id="{E987E12C-F6FA-37F3-056B-CE4BD8C41E19}"/>
              </a:ext>
            </a:extLst>
          </p:cNvPr>
          <p:cNvSpPr>
            <a:spLocks noGrp="1"/>
          </p:cNvSpPr>
          <p:nvPr>
            <p:ph type="title" hasCustomPrompt="1"/>
          </p:nvPr>
        </p:nvSpPr>
        <p:spPr>
          <a:xfrm>
            <a:off x="381000" y="380999"/>
            <a:ext cx="11430000" cy="990601"/>
          </a:xfrm>
        </p:spPr>
        <p:txBody>
          <a:bodyPr/>
          <a:lstStyle>
            <a:lvl1pPr>
              <a:lnSpc>
                <a:spcPct val="100000"/>
              </a:lnSpc>
              <a:defRPr sz="2400">
                <a:solidFill>
                  <a:schemeClr val="tx1"/>
                </a:solidFill>
                <a:latin typeface="+mn-lt"/>
              </a:defRPr>
            </a:lvl1pPr>
          </a:lstStyle>
          <a:p>
            <a:r>
              <a:rPr lang="en-US"/>
              <a:t>Click to edit Master title style</a:t>
            </a:r>
            <a:br>
              <a:rPr lang="en-US"/>
            </a:br>
            <a:r>
              <a:rPr lang="en-US"/>
              <a:t>Click to edit Master title style</a:t>
            </a:r>
            <a:br>
              <a:rPr lang="en-US"/>
            </a:br>
            <a:r>
              <a:rPr lang="en-US"/>
              <a:t>Click to edit Master title style</a:t>
            </a:r>
          </a:p>
        </p:txBody>
      </p:sp>
      <p:sp>
        <p:nvSpPr>
          <p:cNvPr id="3" name="Footer Placeholder 1">
            <a:extLst>
              <a:ext uri="{FF2B5EF4-FFF2-40B4-BE49-F238E27FC236}">
                <a16:creationId xmlns:a16="http://schemas.microsoft.com/office/drawing/2014/main" id="{FBED88D1-DE83-9219-D3A5-40777A9490B9}"/>
              </a:ext>
            </a:extLst>
          </p:cNvPr>
          <p:cNvSpPr txBox="1">
            <a:spLocks/>
          </p:cNvSpPr>
          <p:nvPr/>
        </p:nvSpPr>
        <p:spPr>
          <a:xfrm>
            <a:off x="7226435" y="6556609"/>
            <a:ext cx="4114800" cy="123111"/>
          </a:xfrm>
          <a:prstGeom prst="rect">
            <a:avLst/>
          </a:prstGeom>
          <a:noFill/>
        </p:spPr>
        <p:txBody>
          <a:bodyPr wrap="square" lIns="0" tIns="0" rIns="0" bIns="0" rtlCol="0" anchor="ctr">
            <a:noAutofit/>
          </a:bodyPr>
          <a:lstStyle>
            <a:defPPr>
              <a:defRPr lang="en-US"/>
            </a:defPPr>
            <a:lvl1pPr marR="0" lvl="0" indent="0" algn="r" defTabSz="228600" fontAlgn="auto">
              <a:lnSpc>
                <a:spcPct val="100000"/>
              </a:lnSpc>
              <a:spcBef>
                <a:spcPts val="0"/>
              </a:spcBef>
              <a:spcAft>
                <a:spcPts val="1200"/>
              </a:spcAft>
              <a:buClrTx/>
              <a:buSzTx/>
              <a:buFontTx/>
              <a:buNone/>
              <a:tabLst/>
              <a:defRPr kumimoji="0" sz="800" b="0" i="0" u="none" strike="noStrike" cap="none" spc="0" normalizeH="0" baseline="0">
                <a:ln>
                  <a:noFill/>
                </a:ln>
                <a:solidFill>
                  <a:srgbClr val="FFFFFF">
                    <a:lumMod val="65000"/>
                  </a:srgbClr>
                </a:solidFill>
                <a:effectLst/>
                <a:uLnTx/>
                <a:uFillTx/>
                <a:latin typeface="Graphi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Copyright © 2024 Accenture. All rights reserved.</a:t>
            </a:r>
          </a:p>
        </p:txBody>
      </p:sp>
      <p:sp>
        <p:nvSpPr>
          <p:cNvPr id="4" name="Slide Number Placeholder 2">
            <a:extLst>
              <a:ext uri="{FF2B5EF4-FFF2-40B4-BE49-F238E27FC236}">
                <a16:creationId xmlns:a16="http://schemas.microsoft.com/office/drawing/2014/main" id="{C1B5CE29-E737-B205-10B3-11814A094834}"/>
              </a:ext>
            </a:extLst>
          </p:cNvPr>
          <p:cNvSpPr txBox="1">
            <a:spLocks/>
          </p:cNvSpPr>
          <p:nvPr/>
        </p:nvSpPr>
        <p:spPr>
          <a:xfrm>
            <a:off x="11601129" y="6564688"/>
            <a:ext cx="174363" cy="106952"/>
          </a:xfrm>
          <a:prstGeom prst="rect">
            <a:avLst/>
          </a:prstGeom>
          <a:noFill/>
        </p:spPr>
        <p:txBody>
          <a:bodyPr wrap="square" lIns="0" tIns="0" rIns="0" bIns="0" rtlCol="0" anchor="ctr">
            <a:noAutofit/>
          </a:bodyPr>
          <a:lstStyle>
            <a:defPPr>
              <a:defRPr lang="en-US"/>
            </a:defPPr>
            <a:lvl1pPr marR="0" lvl="0" indent="0" algn="r" defTabSz="228600" fontAlgn="auto">
              <a:lnSpc>
                <a:spcPct val="100000"/>
              </a:lnSpc>
              <a:spcBef>
                <a:spcPts val="0"/>
              </a:spcBef>
              <a:spcAft>
                <a:spcPts val="1200"/>
              </a:spcAft>
              <a:buClrTx/>
              <a:buSzTx/>
              <a:buFontTx/>
              <a:buNone/>
              <a:tabLst/>
              <a:defRPr kumimoji="0" sz="800" b="0" i="0" u="none" strike="noStrike" cap="none" spc="0" normalizeH="0" baseline="0">
                <a:ln>
                  <a:noFill/>
                </a:ln>
                <a:solidFill>
                  <a:srgbClr val="FFFFFF">
                    <a:lumMod val="65000"/>
                  </a:srgbClr>
                </a:solidFill>
                <a:effectLst/>
                <a:uLnTx/>
                <a:uFillTx/>
                <a:latin typeface="Graphi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1200"/>
              </a:spcAft>
              <a:buClrTx/>
              <a:buSzTx/>
              <a:buFontTx/>
              <a:buNone/>
              <a:tabLst/>
              <a:defRPr/>
            </a:pPr>
            <a:fld id="{B351C172-24F6-C14B-9165-27B9D096445E}" type="slidenum">
              <a:rPr kumimoji="0" lang="en-CR" sz="8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CR"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5962FEB1-DC35-D9A9-A0B7-048C31874DB2}"/>
              </a:ext>
            </a:extLst>
          </p:cNvPr>
          <p:cNvGrpSpPr/>
          <p:nvPr/>
        </p:nvGrpSpPr>
        <p:grpSpPr>
          <a:xfrm flipH="1">
            <a:off x="0" y="0"/>
            <a:ext cx="12192000" cy="101890"/>
            <a:chOff x="0" y="6756110"/>
            <a:chExt cx="12192000" cy="101890"/>
          </a:xfrm>
        </p:grpSpPr>
        <p:sp>
          <p:nvSpPr>
            <p:cNvPr id="8" name="Rectangle 7">
              <a:extLst>
                <a:ext uri="{FF2B5EF4-FFF2-40B4-BE49-F238E27FC236}">
                  <a16:creationId xmlns:a16="http://schemas.microsoft.com/office/drawing/2014/main" id="{AE26A138-C320-D5F7-B3AF-561B421BD88F}"/>
                </a:ext>
              </a:extLst>
            </p:cNvPr>
            <p:cNvSpPr/>
            <p:nvPr/>
          </p:nvSpPr>
          <p:spPr>
            <a:xfrm>
              <a:off x="6096000" y="6756110"/>
              <a:ext cx="6096000" cy="10189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U"/>
            </a:p>
          </p:txBody>
        </p:sp>
        <p:sp>
          <p:nvSpPr>
            <p:cNvPr id="9" name="Rectangle 8">
              <a:extLst>
                <a:ext uri="{FF2B5EF4-FFF2-40B4-BE49-F238E27FC236}">
                  <a16:creationId xmlns:a16="http://schemas.microsoft.com/office/drawing/2014/main" id="{72B82EA5-72A7-314B-E610-A444076CB379}"/>
                </a:ext>
              </a:extLst>
            </p:cNvPr>
            <p:cNvSpPr/>
            <p:nvPr/>
          </p:nvSpPr>
          <p:spPr>
            <a:xfrm>
              <a:off x="4790003" y="6756110"/>
              <a:ext cx="6096000" cy="10189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U"/>
            </a:p>
          </p:txBody>
        </p:sp>
        <p:sp>
          <p:nvSpPr>
            <p:cNvPr id="10" name="Rectangle 9">
              <a:extLst>
                <a:ext uri="{FF2B5EF4-FFF2-40B4-BE49-F238E27FC236}">
                  <a16:creationId xmlns:a16="http://schemas.microsoft.com/office/drawing/2014/main" id="{51484A8A-B460-4B1F-A8EE-694675296B8D}"/>
                </a:ext>
              </a:extLst>
            </p:cNvPr>
            <p:cNvSpPr/>
            <p:nvPr/>
          </p:nvSpPr>
          <p:spPr>
            <a:xfrm>
              <a:off x="0" y="6756110"/>
              <a:ext cx="6096000" cy="1018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U"/>
            </a:p>
          </p:txBody>
        </p:sp>
      </p:grpSp>
    </p:spTree>
    <p:extLst>
      <p:ext uri="{BB962C8B-B14F-4D97-AF65-F5344CB8AC3E}">
        <p14:creationId xmlns:p14="http://schemas.microsoft.com/office/powerpoint/2010/main" val="3213324033"/>
      </p:ext>
    </p:extLst>
  </p:cSld>
  <p:clrMapOvr>
    <a:masterClrMapping/>
  </p:clrMapOvr>
  <p:hf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0_Long Headline and 1 Column text">
    <p:bg>
      <p:bgPr>
        <a:solidFill>
          <a:schemeClr val="tx1"/>
        </a:solidFill>
        <a:effectLst/>
      </p:bgPr>
    </p:bg>
    <p:spTree>
      <p:nvGrpSpPr>
        <p:cNvPr id="1" name=""/>
        <p:cNvGrpSpPr/>
        <p:nvPr/>
      </p:nvGrpSpPr>
      <p:grpSpPr>
        <a:xfrm>
          <a:off x="0" y="0"/>
          <a:ext cx="0" cy="0"/>
          <a:chOff x="0" y="0"/>
          <a:chExt cx="0" cy="0"/>
        </a:xfrm>
      </p:grpSpPr>
      <p:pic>
        <p:nvPicPr>
          <p:cNvPr id="5" name="Picture 4" descr="A purple light in a dark room&#10;&#10;AI-generated content may be incorrect.">
            <a:extLst>
              <a:ext uri="{FF2B5EF4-FFF2-40B4-BE49-F238E27FC236}">
                <a16:creationId xmlns:a16="http://schemas.microsoft.com/office/drawing/2014/main" id="{62DC0147-2859-7BEB-B8C7-A30D86F3B8D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57" y="0"/>
            <a:ext cx="12192000" cy="6858000"/>
          </a:xfrm>
          <a:prstGeom prst="rect">
            <a:avLst/>
          </a:prstGeom>
        </p:spPr>
      </p:pic>
      <p:sp>
        <p:nvSpPr>
          <p:cNvPr id="6" name="Rectangle 5">
            <a:extLst>
              <a:ext uri="{FF2B5EF4-FFF2-40B4-BE49-F238E27FC236}">
                <a16:creationId xmlns:a16="http://schemas.microsoft.com/office/drawing/2014/main" id="{D620A131-70B3-2CCC-FCD6-61B237BFAE1D}"/>
              </a:ext>
            </a:extLst>
          </p:cNvPr>
          <p:cNvSpPr/>
          <p:nvPr userDrawn="1"/>
        </p:nvSpPr>
        <p:spPr>
          <a:xfrm>
            <a:off x="1528839" y="0"/>
            <a:ext cx="10663161" cy="6858000"/>
          </a:xfrm>
          <a:prstGeom prst="rect">
            <a:avLst/>
          </a:prstGeom>
          <a:gradFill>
            <a:gsLst>
              <a:gs pos="100000">
                <a:schemeClr val="tx1"/>
              </a:gs>
              <a:gs pos="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4">
              <a:solidFill>
                <a:schemeClr val="tx1"/>
              </a:solidFill>
            </a:endParaRPr>
          </a:p>
        </p:txBody>
      </p:sp>
      <p:sp>
        <p:nvSpPr>
          <p:cNvPr id="13" name="TextBox 12">
            <a:extLst>
              <a:ext uri="{FF2B5EF4-FFF2-40B4-BE49-F238E27FC236}">
                <a16:creationId xmlns:a16="http://schemas.microsoft.com/office/drawing/2014/main" id="{45D304D7-52E4-A5AF-96B4-6BD04A432B0E}"/>
              </a:ext>
            </a:extLst>
          </p:cNvPr>
          <p:cNvSpPr txBox="1"/>
          <p:nvPr userDrawn="1"/>
        </p:nvSpPr>
        <p:spPr>
          <a:xfrm>
            <a:off x="-13430250" y="-13030200"/>
            <a:ext cx="0" cy="0"/>
          </a:xfrm>
          <a:prstGeom prst="rect">
            <a:avLst/>
          </a:prstGeom>
          <a:noFill/>
        </p:spPr>
        <p:txBody>
          <a:bodyPr wrap="none" lIns="0" tIns="0" rIns="0" bIns="0" rtlCol="0">
            <a:noAutofit/>
          </a:bodyPr>
          <a:lstStyle/>
          <a:p>
            <a:pPr algn="l" defTabSz="135478">
              <a:spcAft>
                <a:spcPts val="711"/>
              </a:spcAft>
            </a:pPr>
            <a:endParaRPr lang="en-AR" sz="2458" noProof="0"/>
          </a:p>
        </p:txBody>
      </p:sp>
      <p:sp>
        <p:nvSpPr>
          <p:cNvPr id="17" name="TextBox 16">
            <a:extLst>
              <a:ext uri="{FF2B5EF4-FFF2-40B4-BE49-F238E27FC236}">
                <a16:creationId xmlns:a16="http://schemas.microsoft.com/office/drawing/2014/main" id="{CDDE4507-7654-5203-5A3A-A1C34E4AAEAF}"/>
              </a:ext>
            </a:extLst>
          </p:cNvPr>
          <p:cNvSpPr txBox="1"/>
          <p:nvPr userDrawn="1"/>
        </p:nvSpPr>
        <p:spPr>
          <a:xfrm>
            <a:off x="-6400800" y="6629400"/>
            <a:ext cx="0" cy="0"/>
          </a:xfrm>
          <a:prstGeom prst="rect">
            <a:avLst/>
          </a:prstGeom>
          <a:noFill/>
        </p:spPr>
        <p:txBody>
          <a:bodyPr wrap="none" lIns="0" tIns="0" rIns="0" bIns="0" rtlCol="0">
            <a:noAutofit/>
          </a:bodyPr>
          <a:lstStyle/>
          <a:p>
            <a:pPr algn="l" defTabSz="135478">
              <a:spcAft>
                <a:spcPts val="711"/>
              </a:spcAft>
            </a:pPr>
            <a:endParaRPr lang="en-AR" sz="2458" noProof="0"/>
          </a:p>
        </p:txBody>
      </p:sp>
      <p:sp>
        <p:nvSpPr>
          <p:cNvPr id="2" name="Title 1">
            <a:extLst>
              <a:ext uri="{FF2B5EF4-FFF2-40B4-BE49-F238E27FC236}">
                <a16:creationId xmlns:a16="http://schemas.microsoft.com/office/drawing/2014/main" id="{807714F7-6EB8-0F68-209C-BA9FFEEDA1E7}"/>
              </a:ext>
            </a:extLst>
          </p:cNvPr>
          <p:cNvSpPr>
            <a:spLocks noGrp="1"/>
          </p:cNvSpPr>
          <p:nvPr>
            <p:ph type="title"/>
          </p:nvPr>
        </p:nvSpPr>
        <p:spPr>
          <a:xfrm>
            <a:off x="539749" y="381254"/>
            <a:ext cx="11101389" cy="831850"/>
          </a:xfrm>
        </p:spPr>
        <p:txBody>
          <a:bodyPr/>
          <a:lstStyle>
            <a:lvl1pPr>
              <a:defRPr lang="en-AR" sz="3000" b="0">
                <a:solidFill>
                  <a:schemeClr val="bg1"/>
                </a:solidFill>
                <a:latin typeface="+mj-lt"/>
              </a:defRPr>
            </a:lvl1pPr>
          </a:lstStyle>
          <a:p>
            <a:pPr marL="0" lvl="0" indent="-196016" defTabSz="541910">
              <a:lnSpc>
                <a:spcPts val="2560"/>
              </a:lnSpc>
            </a:pPr>
            <a:r>
              <a:rPr lang="en-US"/>
              <a:t>Click to edit Master title style</a:t>
            </a:r>
            <a:endParaRPr lang="en-AR"/>
          </a:p>
        </p:txBody>
      </p:sp>
      <p:sp>
        <p:nvSpPr>
          <p:cNvPr id="4" name="Slide Number Placeholder 3">
            <a:extLst>
              <a:ext uri="{FF2B5EF4-FFF2-40B4-BE49-F238E27FC236}">
                <a16:creationId xmlns:a16="http://schemas.microsoft.com/office/drawing/2014/main" id="{FB7E51C4-D03D-EB7B-42EF-042401A5CC04}"/>
              </a:ext>
            </a:extLst>
          </p:cNvPr>
          <p:cNvSpPr txBox="1">
            <a:spLocks/>
          </p:cNvSpPr>
          <p:nvPr userDrawn="1"/>
        </p:nvSpPr>
        <p:spPr>
          <a:xfrm>
            <a:off x="11636863" y="6498794"/>
            <a:ext cx="550862" cy="193075"/>
          </a:xfrm>
          <a:prstGeom prst="rect">
            <a:avLst/>
          </a:prstGeom>
        </p:spPr>
        <p:txBody>
          <a:bodyPr vert="horz" wrap="none" lIns="0" tIns="0" rIns="0" bIns="0" rtlCol="0" anchor="ctr"/>
          <a:lstStyle>
            <a:defPPr>
              <a:defRPr lang="en-US"/>
            </a:defPPr>
            <a:lvl1pPr marL="0" algn="ctr" defTabSz="914400" rtl="0" eaLnBrk="1" latinLnBrk="0" hangingPunct="1">
              <a:defRPr sz="9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90F471-3972-4120-B8B3-0237DE626C35}" type="slidenum">
              <a:rPr lang="en-US" sz="700" smtClean="0">
                <a:solidFill>
                  <a:schemeClr val="bg1"/>
                </a:solidFill>
                <a:latin typeface="+mj-lt"/>
              </a:rPr>
              <a:pPr/>
              <a:t>‹#›</a:t>
            </a:fld>
            <a:endParaRPr lang="en-US" sz="700">
              <a:solidFill>
                <a:schemeClr val="bg1"/>
              </a:solidFill>
              <a:latin typeface="+mj-lt"/>
            </a:endParaRPr>
          </a:p>
        </p:txBody>
      </p:sp>
      <p:sp>
        <p:nvSpPr>
          <p:cNvPr id="7" name="Footer Placeholder 3">
            <a:extLst>
              <a:ext uri="{FF2B5EF4-FFF2-40B4-BE49-F238E27FC236}">
                <a16:creationId xmlns:a16="http://schemas.microsoft.com/office/drawing/2014/main" id="{8E7C1EE7-35C5-AA1C-E788-D4CF9EDAD37F}"/>
              </a:ext>
            </a:extLst>
          </p:cNvPr>
          <p:cNvSpPr txBox="1">
            <a:spLocks/>
          </p:cNvSpPr>
          <p:nvPr userDrawn="1"/>
        </p:nvSpPr>
        <p:spPr>
          <a:xfrm>
            <a:off x="671829" y="6492875"/>
            <a:ext cx="7772400" cy="201168"/>
          </a:xfrm>
          <a:prstGeom prst="rect">
            <a:avLst/>
          </a:prstGeom>
          <a:noFill/>
        </p:spPr>
        <p:txBody>
          <a:bodyPr wrap="square" lIns="0" tIns="0" rIns="0" bIns="0" rtlCol="0" anchor="ctr">
            <a:noAutofit/>
          </a:bodyPr>
          <a:lstStyle>
            <a:defPPr>
              <a:defRPr lang="en-US"/>
            </a:defPPr>
            <a:lvl1pPr marL="0" algn="r" defTabSz="914400" rtl="0" eaLnBrk="1" latinLnBrk="0" hangingPunct="1">
              <a:defRPr lang="en-US" sz="800" kern="1200" dirty="0">
                <a:solidFill>
                  <a:schemeClr val="tx1">
                    <a:alpha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spcAft>
                <a:spcPts val="1200"/>
              </a:spcAft>
              <a:defRPr/>
            </a:pPr>
            <a:r>
              <a:rPr lang="en-US">
                <a:solidFill>
                  <a:schemeClr val="bg1">
                    <a:alpha val="75000"/>
                  </a:schemeClr>
                </a:solidFill>
              </a:rPr>
              <a:t>Copyright © 2025 Accenture. All rights reserved. </a:t>
            </a:r>
            <a:r>
              <a:rPr lang="en-US" b="0" i="0">
                <a:solidFill>
                  <a:schemeClr val="bg1">
                    <a:alpha val="75000"/>
                  </a:schemeClr>
                </a:solidFill>
                <a:latin typeface="Graphik Medium" panose="020B0503030202060203" pitchFamily="34" charset="77"/>
              </a:rPr>
              <a:t>Accenture Confidential Information and IP – Internal Use Only. Not to be used without Accenture's consent</a:t>
            </a:r>
          </a:p>
        </p:txBody>
      </p:sp>
      <p:sp>
        <p:nvSpPr>
          <p:cNvPr id="3" name="GTS_WH" descr="Accenture Greater Than symbol in white">
            <a:extLst>
              <a:ext uri="{FF2B5EF4-FFF2-40B4-BE49-F238E27FC236}">
                <a16:creationId xmlns:a16="http://schemas.microsoft.com/office/drawing/2014/main" id="{6D3FDD1E-85F8-8427-4733-041C699D3852}"/>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0055"/>
              </a:solidFill>
              <a:effectLst/>
              <a:uLnTx/>
              <a:uFillTx/>
              <a:latin typeface="Graphik Light"/>
              <a:ea typeface="+mn-ea"/>
              <a:cs typeface="+mn-cs"/>
            </a:endParaRPr>
          </a:p>
        </p:txBody>
      </p:sp>
    </p:spTree>
    <p:extLst>
      <p:ext uri="{BB962C8B-B14F-4D97-AF65-F5344CB8AC3E}">
        <p14:creationId xmlns:p14="http://schemas.microsoft.com/office/powerpoint/2010/main" val="408863761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68F9C-423D-E736-7AE1-42E39ECF7AE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01168"/>
          </a:xfrm>
          <a:prstGeom prst="rect">
            <a:avLst/>
          </a:prstGeom>
        </p:spPr>
      </p:pic>
      <p:sp>
        <p:nvSpPr>
          <p:cNvPr id="2" name="Footer Placeholder 33">
            <a:extLst>
              <a:ext uri="{FF2B5EF4-FFF2-40B4-BE49-F238E27FC236}">
                <a16:creationId xmlns:a16="http://schemas.microsoft.com/office/drawing/2014/main" id="{FB777570-AE13-33FD-214D-38C3CFF40C08}"/>
              </a:ext>
            </a:extLst>
          </p:cNvPr>
          <p:cNvSpPr txBox="1">
            <a:spLocks/>
          </p:cNvSpPr>
          <p:nvPr userDrawn="1"/>
        </p:nvSpPr>
        <p:spPr>
          <a:xfrm>
            <a:off x="11634594" y="6492875"/>
            <a:ext cx="350875" cy="202328"/>
          </a:xfrm>
          <a:prstGeom prst="rect">
            <a:avLst/>
          </a:prstGeom>
          <a:solidFill>
            <a:schemeClr val="bg1"/>
          </a:solidFill>
        </p:spPr>
        <p:txBody>
          <a:bodyPr vert="horz" lIns="0" tIns="45720" rIns="0" bIns="4572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fld id="{8A1971D9-5B62-3C46-9EC9-FDAAB88557B2}" type="slidenum">
              <a:rPr lang="en-GB" sz="800" kern="1200" noProof="0" smtClean="0">
                <a:solidFill>
                  <a:schemeClr val="tx1">
                    <a:alpha val="75000"/>
                  </a:schemeClr>
                </a:solidFill>
                <a:latin typeface="Graphik-Light"/>
                <a:ea typeface="+mn-ea"/>
                <a:cs typeface="+mn-cs"/>
              </a:rPr>
              <a:pPr marL="0" algn="r" defTabSz="914400" rtl="0" eaLnBrk="1" latinLnBrk="0" hangingPunct="1"/>
              <a:t>‹#›</a:t>
            </a:fld>
            <a:endParaRPr lang="en-US" sz="800" kern="1200">
              <a:solidFill>
                <a:schemeClr val="tx1">
                  <a:alpha val="75000"/>
                </a:schemeClr>
              </a:solidFill>
              <a:latin typeface="Graphik-Light"/>
              <a:ea typeface="+mn-ea"/>
              <a:cs typeface="+mn-cs"/>
            </a:endParaRPr>
          </a:p>
        </p:txBody>
      </p:sp>
      <p:sp>
        <p:nvSpPr>
          <p:cNvPr id="3" name="Footer Placeholder 3">
            <a:extLst>
              <a:ext uri="{FF2B5EF4-FFF2-40B4-BE49-F238E27FC236}">
                <a16:creationId xmlns:a16="http://schemas.microsoft.com/office/drawing/2014/main" id="{C22B39C6-B5ED-D2F6-595A-DDB81120DB56}"/>
              </a:ext>
            </a:extLst>
          </p:cNvPr>
          <p:cNvSpPr txBox="1">
            <a:spLocks/>
          </p:cNvSpPr>
          <p:nvPr userDrawn="1"/>
        </p:nvSpPr>
        <p:spPr>
          <a:xfrm>
            <a:off x="7553982" y="6486940"/>
            <a:ext cx="4114800" cy="198318"/>
          </a:xfrm>
          <a:prstGeom prst="rect">
            <a:avLst/>
          </a:prstGeom>
          <a:solidFill>
            <a:schemeClr val="bg1"/>
          </a:solidFill>
        </p:spPr>
        <p:txBody>
          <a:bodyPr wrap="square" lIns="0" tIns="0" rIns="0" bIns="0" rtlCol="0" anchor="ctr">
            <a:noAutofit/>
          </a:bodyPr>
          <a:lstStyle>
            <a:defPPr>
              <a:defRPr lang="en-US"/>
            </a:defPPr>
            <a:lvl1pPr marL="0" algn="r" defTabSz="914400" rtl="0" eaLnBrk="1" latinLnBrk="0" hangingPunct="1">
              <a:defRPr lang="en-US" sz="800" kern="1200" dirty="0">
                <a:solidFill>
                  <a:schemeClr val="tx1">
                    <a:alpha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chemeClr val="tx1">
                    <a:alpha val="75000"/>
                  </a:schemeClr>
                </a:solidFill>
                <a:effectLst/>
                <a:uLnTx/>
                <a:uFillTx/>
                <a:latin typeface="Graphik"/>
                <a:ea typeface="+mn-ea"/>
                <a:cs typeface="+mn-cs"/>
              </a:rPr>
              <a:t>Copyright © 2025 Accenture. All rights reserved.</a:t>
            </a:r>
          </a:p>
        </p:txBody>
      </p:sp>
    </p:spTree>
    <p:extLst>
      <p:ext uri="{BB962C8B-B14F-4D97-AF65-F5344CB8AC3E}">
        <p14:creationId xmlns:p14="http://schemas.microsoft.com/office/powerpoint/2010/main" val="30751387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Blank - Ligh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017483A-54CF-4860-A416-CB8A0CD46A45}"/>
              </a:ext>
            </a:extLst>
          </p:cNvPr>
          <p:cNvGraphicFramePr>
            <a:graphicFrameLocks noChangeAspect="1"/>
          </p:cNvGraphicFramePr>
          <p:nvPr userDrawn="1">
            <p:custDataLst>
              <p:tags r:id="rId1"/>
            </p:custDataLst>
            <p:extLst>
              <p:ext uri="{D42A27DB-BD31-4B8C-83A1-F6EECF244321}">
                <p14:modId xmlns:p14="http://schemas.microsoft.com/office/powerpoint/2010/main" val="1049026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4" imgH="424" progId="TCLayout.ActiveDocument.1">
                  <p:embed/>
                </p:oleObj>
              </mc:Choice>
              <mc:Fallback>
                <p:oleObj name="think-cell Folie" r:id="rId4" imgW="424" imgH="424" progId="TCLayout.ActiveDocument.1">
                  <p:embed/>
                  <p:pic>
                    <p:nvPicPr>
                      <p:cNvPr id="4" name="Objekt 3" hidden="1">
                        <a:extLst>
                          <a:ext uri="{FF2B5EF4-FFF2-40B4-BE49-F238E27FC236}">
                            <a16:creationId xmlns:a16="http://schemas.microsoft.com/office/drawing/2014/main" id="{5017483A-54CF-4860-A416-CB8A0CD46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DF9EB10-3217-45F9-A25C-0E8488134618}"/>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3600" b="1" i="0" baseline="0">
              <a:latin typeface="Graphik" panose="020B0503030202060203" pitchFamily="34" charset="0"/>
              <a:ea typeface="+mj-ea"/>
              <a:cs typeface="+mj-cs"/>
              <a:sym typeface="Graphik" panose="020B0503030202060203" pitchFamily="34" charset="0"/>
            </a:endParaRPr>
          </a:p>
        </p:txBody>
      </p:sp>
      <p:sp>
        <p:nvSpPr>
          <p:cNvPr id="10" name="Rahmen 9">
            <a:extLst>
              <a:ext uri="{FF2B5EF4-FFF2-40B4-BE49-F238E27FC236}">
                <a16:creationId xmlns:a16="http://schemas.microsoft.com/office/drawing/2014/main" id="{F2286062-9F2B-63F4-1E44-54A5CC170FE4}"/>
              </a:ext>
            </a:extLst>
          </p:cNvPr>
          <p:cNvSpPr/>
          <p:nvPr userDrawn="1"/>
        </p:nvSpPr>
        <p:spPr>
          <a:xfrm>
            <a:off x="0" y="0"/>
            <a:ext cx="12192000" cy="6858000"/>
          </a:xfrm>
          <a:prstGeom prst="frame">
            <a:avLst>
              <a:gd name="adj1" fmla="val 1833"/>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tx1"/>
              </a:solidFill>
            </a:endParaRPr>
          </a:p>
        </p:txBody>
      </p:sp>
      <p:sp>
        <p:nvSpPr>
          <p:cNvPr id="6" name="Titel 4">
            <a:extLst>
              <a:ext uri="{FF2B5EF4-FFF2-40B4-BE49-F238E27FC236}">
                <a16:creationId xmlns:a16="http://schemas.microsoft.com/office/drawing/2014/main" id="{0DB5663F-1918-2AB5-DCAC-06A6F44A3EE6}"/>
              </a:ext>
            </a:extLst>
          </p:cNvPr>
          <p:cNvSpPr>
            <a:spLocks noGrp="1"/>
          </p:cNvSpPr>
          <p:nvPr>
            <p:ph type="title" hasCustomPrompt="1"/>
          </p:nvPr>
        </p:nvSpPr>
        <p:spPr>
          <a:xfrm>
            <a:off x="381000" y="380999"/>
            <a:ext cx="11430000" cy="990601"/>
          </a:xfrm>
        </p:spPr>
        <p:txBody>
          <a:bodyPr vert="horz"/>
          <a:lstStyle>
            <a:lvl1pPr>
              <a:defRPr sz="3200" b="1">
                <a:latin typeface="+mn-lt"/>
              </a:defRPr>
            </a:lvl1pPr>
          </a:lstStyle>
          <a:p>
            <a:r>
              <a:rPr lang="en-GB"/>
              <a:t>Place headline here (36pt, min 30pt)</a:t>
            </a:r>
          </a:p>
        </p:txBody>
      </p:sp>
    </p:spTree>
    <p:extLst>
      <p:ext uri="{BB962C8B-B14F-4D97-AF65-F5344CB8AC3E}">
        <p14:creationId xmlns:p14="http://schemas.microsoft.com/office/powerpoint/2010/main" val="667389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3_Key Message_Gradient">
    <p:bg>
      <p:bgPr>
        <a:gradFill>
          <a:gsLst>
            <a:gs pos="97000">
              <a:schemeClr val="accent4"/>
            </a:gs>
            <a:gs pos="0">
              <a:schemeClr val="accent1"/>
            </a:gs>
            <a:gs pos="70000">
              <a:schemeClr val="accent3"/>
            </a:gs>
            <a:gs pos="38000">
              <a:schemeClr val="accent2"/>
            </a:gs>
          </a:gsLst>
          <a:lin ang="3600000" scaled="0"/>
        </a:gradFill>
        <a:effectLst/>
      </p:bgPr>
    </p:bg>
    <p:spTree>
      <p:nvGrpSpPr>
        <p:cNvPr id="1" name=""/>
        <p:cNvGrpSpPr/>
        <p:nvPr/>
      </p:nvGrpSpPr>
      <p:grpSpPr>
        <a:xfrm>
          <a:off x="0" y="0"/>
          <a:ext cx="0" cy="0"/>
          <a:chOff x="0" y="0"/>
          <a:chExt cx="0" cy="0"/>
        </a:xfrm>
      </p:grpSpPr>
      <p:pic>
        <p:nvPicPr>
          <p:cNvPr id="5" name="Picture 4" descr="A blue and purple gradient&#10;&#10;Description automatically generated">
            <a:extLst>
              <a:ext uri="{FF2B5EF4-FFF2-40B4-BE49-F238E27FC236}">
                <a16:creationId xmlns:a16="http://schemas.microsoft.com/office/drawing/2014/main" id="{185081A3-2317-7D35-9456-277BA05E3F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5" y="-6128"/>
            <a:ext cx="12202895" cy="6864128"/>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latin typeface="Graphik-SemiboldItalic" panose="020B0703030202060203" pitchFamily="34" charset="0"/>
              </a:defRPr>
            </a:lvl1pPr>
          </a:lstStyle>
          <a:p>
            <a:r>
              <a:rPr lang="en-US"/>
              <a:t>Place key message here 54pt</a:t>
            </a:r>
          </a:p>
        </p:txBody>
      </p:sp>
      <p:sp>
        <p:nvSpPr>
          <p:cNvPr id="9" name="Slide Number Placeholder 3">
            <a:extLst>
              <a:ext uri="{FF2B5EF4-FFF2-40B4-BE49-F238E27FC236}">
                <a16:creationId xmlns:a16="http://schemas.microsoft.com/office/drawing/2014/main" id="{DB76EAFD-CFBB-5D7A-BF2B-FE6E936D6D73}"/>
              </a:ext>
            </a:extLst>
          </p:cNvPr>
          <p:cNvSpPr txBox="1">
            <a:spLocks/>
          </p:cNvSpPr>
          <p:nvPr userDrawn="1"/>
        </p:nvSpPr>
        <p:spPr>
          <a:xfrm>
            <a:off x="11484746" y="6488731"/>
            <a:ext cx="326254" cy="201168"/>
          </a:xfrm>
          <a:prstGeom prst="rect">
            <a:avLst/>
          </a:prstGeom>
        </p:spPr>
        <p:txBody>
          <a:bodyPr vert="horz" wrap="none"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FFFFFF">
                    <a:alpha val="75000"/>
                  </a:srgbClr>
                </a:solidFill>
                <a:effectLst/>
                <a:uLnTx/>
                <a:uFillTx/>
                <a:latin typeface="Graphik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alpha val="75000"/>
                </a:srgbClr>
              </a:solidFill>
              <a:effectLst/>
              <a:uLnTx/>
              <a:uFillTx/>
              <a:latin typeface="Graphik Regular"/>
              <a:ea typeface="+mn-ea"/>
              <a:cs typeface="+mn-cs"/>
            </a:endParaRPr>
          </a:p>
        </p:txBody>
      </p:sp>
      <p:sp>
        <p:nvSpPr>
          <p:cNvPr id="3" name="GTS_WH" descr="Accenture Greater Than symbol in white">
            <a:extLst>
              <a:ext uri="{FF2B5EF4-FFF2-40B4-BE49-F238E27FC236}">
                <a16:creationId xmlns:a16="http://schemas.microsoft.com/office/drawing/2014/main" id="{94915586-AC85-F9D9-DD56-36504873287C}"/>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463D0EAC-C680-5439-5E93-56B15FAB6945}"/>
              </a:ext>
            </a:extLst>
          </p:cNvPr>
          <p:cNvSpPr txBox="1">
            <a:spLocks/>
          </p:cNvSpPr>
          <p:nvPr userDrawn="1"/>
        </p:nvSpPr>
        <p:spPr>
          <a:xfrm>
            <a:off x="3001617" y="6483676"/>
            <a:ext cx="8428383" cy="210367"/>
          </a:xfrm>
          <a:prstGeom prst="rect">
            <a:avLst/>
          </a:prstGeom>
          <a:noFill/>
        </p:spPr>
        <p:txBody>
          <a:bodyPr wrap="square" lIns="0" tIns="0" rIns="0" bIns="0" rtlCol="0" anchor="ctr">
            <a:noAutofit/>
          </a:bodyPr>
          <a:lstStyle>
            <a:defPPr>
              <a:defRPr lang="en-US"/>
            </a:defPPr>
            <a:lvl1pPr marL="0" algn="r" defTabSz="914400" rtl="0" eaLnBrk="1" latinLnBrk="0" hangingPunct="1">
              <a:defRPr lang="en-US" sz="800" kern="1200" dirty="0">
                <a:solidFill>
                  <a:schemeClr val="tx1">
                    <a:alpha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spcAft>
                <a:spcPts val="1200"/>
              </a:spcAft>
              <a:defRPr/>
            </a:pPr>
            <a:r>
              <a:rPr lang="en-US">
                <a:solidFill>
                  <a:schemeClr val="tx1">
                    <a:alpha val="75000"/>
                  </a:schemeClr>
                </a:solidFill>
              </a:rPr>
              <a:t>Copyright © 2025 Accenture. All rights reserved. </a:t>
            </a:r>
            <a:r>
              <a:rPr lang="en-US" b="0" i="0">
                <a:solidFill>
                  <a:schemeClr val="tx1">
                    <a:alpha val="75000"/>
                  </a:schemeClr>
                </a:solidFill>
                <a:latin typeface="Graphik Medium" panose="020B0503030202060203" pitchFamily="34" charset="77"/>
              </a:rPr>
              <a:t>Accenture Confidential Information and IP. Not to be used without Accenture’s written consent</a:t>
            </a:r>
          </a:p>
        </p:txBody>
      </p:sp>
    </p:spTree>
    <p:extLst>
      <p:ext uri="{BB962C8B-B14F-4D97-AF65-F5344CB8AC3E}">
        <p14:creationId xmlns:p14="http://schemas.microsoft.com/office/powerpoint/2010/main" val="7092512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99D76-D931-5473-0C93-EEA7F6BDAB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A2D3B2-78EE-12A5-33AC-66ED1CF747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9EA50-9C59-D084-5E3E-C13D8BE81009}"/>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5" name="Footer Placeholder 4">
            <a:extLst>
              <a:ext uri="{FF2B5EF4-FFF2-40B4-BE49-F238E27FC236}">
                <a16:creationId xmlns:a16="http://schemas.microsoft.com/office/drawing/2014/main" id="{B64098A9-99AA-E6BC-0097-87834F8B0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1EA2B-D824-7897-B3A8-0B181A59A20C}"/>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141842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1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purple lights on a black background&#10;&#10;Description automatically generated">
            <a:extLst>
              <a:ext uri="{FF2B5EF4-FFF2-40B4-BE49-F238E27FC236}">
                <a16:creationId xmlns:a16="http://schemas.microsoft.com/office/drawing/2014/main" id="{93C94C64-0260-9A74-F431-FEF0E2EB6C1F}"/>
              </a:ext>
            </a:extLst>
          </p:cNvPr>
          <p:cNvPicPr>
            <a:picLocks noChangeAspect="1"/>
          </p:cNvPicPr>
          <p:nvPr userDrawn="1"/>
        </p:nvPicPr>
        <p:blipFill>
          <a:blip r:embed="rId2">
            <a:extLst>
              <a:ext uri="{28A0092B-C50C-407E-A947-70E740481C1C}">
                <a14:useLocalDpi xmlns:a14="http://schemas.microsoft.com/office/drawing/2010/main"/>
              </a:ext>
            </a:extLst>
          </a:blip>
          <a:srcRect t="638"/>
          <a:stretch/>
        </p:blipFill>
        <p:spPr>
          <a:xfrm>
            <a:off x="3859399" y="0"/>
            <a:ext cx="8343901" cy="6858000"/>
          </a:xfrm>
          <a:prstGeom prst="rect">
            <a:avLst/>
          </a:prstGeom>
        </p:spPr>
      </p:pic>
      <p:sp>
        <p:nvSpPr>
          <p:cNvPr id="4" name="Rectangle 3">
            <a:extLst>
              <a:ext uri="{FF2B5EF4-FFF2-40B4-BE49-F238E27FC236}">
                <a16:creationId xmlns:a16="http://schemas.microsoft.com/office/drawing/2014/main" id="{96AFDD9F-287C-6126-229E-C683D6A28128}"/>
              </a:ext>
            </a:extLst>
          </p:cNvPr>
          <p:cNvSpPr/>
          <p:nvPr userDrawn="1"/>
        </p:nvSpPr>
        <p:spPr>
          <a:xfrm>
            <a:off x="385939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lIns="0" tIns="0" rIns="0" bIns="0" anchor="ct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785480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pic>
        <p:nvPicPr>
          <p:cNvPr id="13" name="b__r__b_a_3d_render_of_the_world_sphere_being_made_out_of_brigh_68ee29e9-72bf-4ba9-82a6-c6ee3c291244.png">
            <a:extLst>
              <a:ext uri="{FF2B5EF4-FFF2-40B4-BE49-F238E27FC236}">
                <a16:creationId xmlns:a16="http://schemas.microsoft.com/office/drawing/2014/main" id="{37693958-33AD-570C-1C0C-7F1E72FA909A}"/>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2785"/>
          <a:stretch/>
        </p:blipFill>
        <p:spPr>
          <a:xfrm>
            <a:off x="3733799" y="0"/>
            <a:ext cx="8458201" cy="6858000"/>
          </a:xfrm>
          <a:prstGeom prst="rect">
            <a:avLst/>
          </a:prstGeom>
          <a:ln w="12700">
            <a:miter lim="400000"/>
          </a:ln>
        </p:spPr>
      </p:pic>
      <p:sp>
        <p:nvSpPr>
          <p:cNvPr id="3" name="Rectangle 2">
            <a:extLst>
              <a:ext uri="{FF2B5EF4-FFF2-40B4-BE49-F238E27FC236}">
                <a16:creationId xmlns:a16="http://schemas.microsoft.com/office/drawing/2014/main" id="{0AEED0D6-7C9E-8158-5048-E03429CE0776}"/>
              </a:ext>
            </a:extLst>
          </p:cNvPr>
          <p:cNvSpPr/>
          <p:nvPr userDrawn="1"/>
        </p:nvSpPr>
        <p:spPr>
          <a:xfrm>
            <a:off x="3256434" y="0"/>
            <a:ext cx="2338122" cy="6858000"/>
          </a:xfrm>
          <a:prstGeom prst="rect">
            <a:avLst/>
          </a:prstGeom>
          <a:gradFill>
            <a:gsLst>
              <a:gs pos="20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5945EC18-DC1B-340B-7269-905B9B5ADF10}"/>
              </a:ext>
            </a:extLst>
          </p:cNvPr>
          <p:cNvSpPr/>
          <p:nvPr userDrawn="1"/>
        </p:nvSpPr>
        <p:spPr>
          <a:xfrm>
            <a:off x="5086723" y="0"/>
            <a:ext cx="2641600" cy="6858000"/>
          </a:xfrm>
          <a:prstGeom prst="rect">
            <a:avLst/>
          </a:prstGeom>
          <a:gradFill>
            <a:gsLst>
              <a:gs pos="20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21">
            <a:extLst>
              <a:ext uri="{FF2B5EF4-FFF2-40B4-BE49-F238E27FC236}">
                <a16:creationId xmlns:a16="http://schemas.microsoft.com/office/drawing/2014/main" id="{F8A14259-8355-827A-44D6-1AA479A69004}"/>
              </a:ext>
            </a:extLst>
          </p:cNvPr>
          <p:cNvSpPr>
            <a:spLocks noGrp="1"/>
          </p:cNvSpPr>
          <p:nvPr>
            <p:ph type="body" sz="quarter" idx="11" hasCustomPrompt="1"/>
          </p:nvPr>
        </p:nvSpPr>
        <p:spPr>
          <a:xfrm>
            <a:off x="795338" y="2414588"/>
            <a:ext cx="5408147" cy="1477328"/>
          </a:xfrm>
          <a:prstGeom prst="rect">
            <a:avLst/>
          </a:prstGeom>
        </p:spPr>
        <p:txBody>
          <a:bodyPr/>
          <a:lstStyle>
            <a:lvl1pPr>
              <a:lnSpc>
                <a:spcPct val="80000"/>
              </a:lnSpc>
              <a:defRPr sz="6000" spc="-80" baseline="0">
                <a:solidFill>
                  <a:schemeClr val="bg1"/>
                </a:solidFill>
                <a:latin typeface="+mj-lt"/>
              </a:defRPr>
            </a:lvl1pPr>
          </a:lstStyle>
          <a:p>
            <a:pPr lvl="0"/>
            <a:r>
              <a:rPr lang="en-GB" err="1"/>
              <a:t>Xxx</a:t>
            </a:r>
            <a:endParaRPr lang="en-GB"/>
          </a:p>
          <a:p>
            <a:pPr lvl="0"/>
            <a:r>
              <a:rPr lang="en-GB"/>
              <a:t>xxx</a:t>
            </a:r>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p:ph type="body" sz="quarter" idx="12" hasCustomPrompt="1"/>
          </p:nvPr>
        </p:nvSpPr>
        <p:spPr>
          <a:xfrm>
            <a:off x="831850" y="4093633"/>
            <a:ext cx="3448050" cy="369332"/>
          </a:xfrm>
          <a:prstGeom prst="rect">
            <a:avLst/>
          </a:prstGeom>
        </p:spPr>
        <p:txBody>
          <a:bodyPr/>
          <a:lstStyle>
            <a:lvl1pPr>
              <a:defRPr sz="2400">
                <a:solidFill>
                  <a:schemeClr val="bg1"/>
                </a:solidFill>
              </a:defRPr>
            </a:lvl1pPr>
          </a:lstStyle>
          <a:p>
            <a:pPr lvl="0"/>
            <a:r>
              <a:rPr lang="en-GB" err="1"/>
              <a:t>xxxx</a:t>
            </a:r>
            <a:endParaRPr lang="en-US"/>
          </a:p>
        </p:txBody>
      </p:sp>
      <p:pic>
        <p:nvPicPr>
          <p:cNvPr id="7" name="Graphic 6">
            <a:extLst>
              <a:ext uri="{FF2B5EF4-FFF2-40B4-BE49-F238E27FC236}">
                <a16:creationId xmlns:a16="http://schemas.microsoft.com/office/drawing/2014/main" id="{A28BE82B-89BC-63CF-60D2-FA851EEEA22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6704" y="810901"/>
            <a:ext cx="463403" cy="508613"/>
          </a:xfrm>
          <a:prstGeom prst="rect">
            <a:avLst/>
          </a:prstGeom>
        </p:spPr>
      </p:pic>
    </p:spTree>
    <p:extLst>
      <p:ext uri="{BB962C8B-B14F-4D97-AF65-F5344CB8AC3E}">
        <p14:creationId xmlns:p14="http://schemas.microsoft.com/office/powerpoint/2010/main" val="493768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tx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D38ACCA-296A-EDE9-BBBE-BF3A5BAF71A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C6BFA98-3DED-34F3-E25F-38C5D7BFD090}"/>
              </a:ext>
            </a:extLst>
          </p:cNvPr>
          <p:cNvPicPr>
            <a:picLocks noChangeAspect="1"/>
          </p:cNvPicPr>
          <p:nvPr userDrawn="1"/>
        </p:nvPicPr>
        <p:blipFill rotWithShape="1">
          <a:blip r:embed="rId3" cstate="print">
            <a:alphaModFix/>
            <a:extLst>
              <a:ext uri="{BEBA8EAE-BF5A-486C-A8C5-ECC9F3942E4B}">
                <a14:imgProps xmlns:a14="http://schemas.microsoft.com/office/drawing/2010/main">
                  <a14:imgLayer r:embed="rId4">
                    <a14:imgEffect>
                      <a14:saturation sat="147000"/>
                    </a14:imgEffect>
                    <a14:imgEffect>
                      <a14:brightnessContrast contrast="40000"/>
                    </a14:imgEffect>
                  </a14:imgLayer>
                </a14:imgProps>
              </a:ext>
              <a:ext uri="{28A0092B-C50C-407E-A947-70E740481C1C}">
                <a14:useLocalDpi xmlns:a14="http://schemas.microsoft.com/office/drawing/2010/main"/>
              </a:ext>
            </a:extLst>
          </a:blip>
          <a:srcRect l="6330" t="20313" r="30075" b="16091"/>
          <a:stretch/>
        </p:blipFill>
        <p:spPr>
          <a:xfrm flipH="1">
            <a:off x="0" y="0"/>
            <a:ext cx="12192000" cy="6858000"/>
          </a:xfrm>
          <a:prstGeom prst="rect">
            <a:avLst/>
          </a:prstGeom>
        </p:spPr>
      </p:pic>
      <p:sp>
        <p:nvSpPr>
          <p:cNvPr id="2" name="Text Placeholder 21">
            <a:extLst>
              <a:ext uri="{FF2B5EF4-FFF2-40B4-BE49-F238E27FC236}">
                <a16:creationId xmlns:a16="http://schemas.microsoft.com/office/drawing/2014/main" id="{F8A14259-8355-827A-44D6-1AA479A69004}"/>
              </a:ext>
            </a:extLst>
          </p:cNvPr>
          <p:cNvSpPr>
            <a:spLocks noGrp="1"/>
          </p:cNvSpPr>
          <p:nvPr>
            <p:ph type="body" sz="quarter" idx="11"/>
          </p:nvPr>
        </p:nvSpPr>
        <p:spPr>
          <a:xfrm>
            <a:off x="795338" y="2257108"/>
            <a:ext cx="5408147" cy="1477328"/>
          </a:xfrm>
          <a:prstGeom prst="rect">
            <a:avLst/>
          </a:prstGeom>
        </p:spPr>
        <p:txBody>
          <a:bodyPr lIns="0" tIns="0" rIns="0" bIns="0" anchor="b"/>
          <a:lstStyle>
            <a:lvl1pPr>
              <a:lnSpc>
                <a:spcPct val="95000"/>
              </a:lnSpc>
              <a:defRPr sz="5400" spc="-80" baseline="0">
                <a:solidFill>
                  <a:schemeClr val="bg1"/>
                </a:solidFill>
                <a:latin typeface="+mj-lt"/>
              </a:defRPr>
            </a:lvl1pPr>
          </a:lstStyle>
          <a:p>
            <a:pPr lvl="0"/>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p:ph type="body" sz="quarter" idx="12"/>
          </p:nvPr>
        </p:nvSpPr>
        <p:spPr>
          <a:xfrm>
            <a:off x="831850" y="4113953"/>
            <a:ext cx="5408147" cy="369332"/>
          </a:xfrm>
          <a:prstGeom prst="rect">
            <a:avLst/>
          </a:prstGeom>
        </p:spPr>
        <p:txBody>
          <a:bodyPr lIns="0" tIns="0" rIns="0" bIns="0" anchor="t"/>
          <a:lstStyle>
            <a:lvl1pPr>
              <a:lnSpc>
                <a:spcPct val="95000"/>
              </a:lnSpc>
              <a:defRPr sz="2000">
                <a:solidFill>
                  <a:schemeClr val="bg1"/>
                </a:solidFill>
                <a:latin typeface="+mj-lt"/>
              </a:defRPr>
            </a:lvl1pPr>
          </a:lstStyle>
          <a:p>
            <a:pPr lvl="0"/>
            <a:endParaRPr lang="en-US"/>
          </a:p>
        </p:txBody>
      </p:sp>
      <p:pic>
        <p:nvPicPr>
          <p:cNvPr id="7" name="Graphic 6">
            <a:extLst>
              <a:ext uri="{FF2B5EF4-FFF2-40B4-BE49-F238E27FC236}">
                <a16:creationId xmlns:a16="http://schemas.microsoft.com/office/drawing/2014/main" id="{A28BE82B-89BC-63CF-60D2-FA851EEEA22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13720" y="5446053"/>
            <a:ext cx="781271" cy="857493"/>
          </a:xfrm>
          <a:prstGeom prst="rect">
            <a:avLst/>
          </a:prstGeom>
        </p:spPr>
      </p:pic>
    </p:spTree>
    <p:extLst>
      <p:ext uri="{BB962C8B-B14F-4D97-AF65-F5344CB8AC3E}">
        <p14:creationId xmlns:p14="http://schemas.microsoft.com/office/powerpoint/2010/main" val="1335038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2D0DA6-7E2D-89CA-4F9E-93196318BE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1"/>
            <a:ext cx="12192002" cy="6857454"/>
          </a:xfrm>
          <a:prstGeom prst="rect">
            <a:avLst/>
          </a:prstGeom>
        </p:spPr>
      </p:pic>
      <p:pic>
        <p:nvPicPr>
          <p:cNvPr id="14" name="Picture 13" descr="Background pattern&#10;&#10;Description automatically generated">
            <a:extLst>
              <a:ext uri="{FF2B5EF4-FFF2-40B4-BE49-F238E27FC236}">
                <a16:creationId xmlns:a16="http://schemas.microsoft.com/office/drawing/2014/main" id="{4C9C6114-6E2E-5F13-54AC-0DD93D1CD4BF}"/>
              </a:ext>
            </a:extLst>
          </p:cNvPr>
          <p:cNvPicPr>
            <a:picLocks noChangeAspect="1"/>
          </p:cNvPicPr>
          <p:nvPr userDrawn="1"/>
        </p:nvPicPr>
        <p:blipFill>
          <a:blip r:embed="rId3"/>
          <a:srcRect t="1192" b="1192"/>
          <a:stretch>
            <a:fillRect/>
          </a:stretch>
        </p:blipFill>
        <p:spPr>
          <a:xfrm>
            <a:off x="165100" y="166630"/>
            <a:ext cx="11873149" cy="6519393"/>
          </a:xfrm>
          <a:custGeom>
            <a:avLst/>
            <a:gdLst>
              <a:gd name="connsiteX0" fmla="*/ 0 w 11873149"/>
              <a:gd name="connsiteY0" fmla="*/ 0 h 6519393"/>
              <a:gd name="connsiteX1" fmla="*/ 11873149 w 11873149"/>
              <a:gd name="connsiteY1" fmla="*/ 0 h 6519393"/>
              <a:gd name="connsiteX2" fmla="*/ 11873149 w 11873149"/>
              <a:gd name="connsiteY2" fmla="*/ 6519393 h 6519393"/>
              <a:gd name="connsiteX3" fmla="*/ 0 w 11873149"/>
              <a:gd name="connsiteY3" fmla="*/ 6519393 h 6519393"/>
            </a:gdLst>
            <a:ahLst/>
            <a:cxnLst>
              <a:cxn ang="0">
                <a:pos x="connsiteX0" y="connsiteY0"/>
              </a:cxn>
              <a:cxn ang="0">
                <a:pos x="connsiteX1" y="connsiteY1"/>
              </a:cxn>
              <a:cxn ang="0">
                <a:pos x="connsiteX2" y="connsiteY2"/>
              </a:cxn>
              <a:cxn ang="0">
                <a:pos x="connsiteX3" y="connsiteY3"/>
              </a:cxn>
            </a:cxnLst>
            <a:rect l="l" t="t" r="r" b="b"/>
            <a:pathLst>
              <a:path w="11873149" h="6519393">
                <a:moveTo>
                  <a:pt x="0" y="0"/>
                </a:moveTo>
                <a:lnTo>
                  <a:pt x="11873149" y="0"/>
                </a:lnTo>
                <a:lnTo>
                  <a:pt x="11873149" y="6519393"/>
                </a:lnTo>
                <a:lnTo>
                  <a:pt x="0" y="6519393"/>
                </a:lnTo>
                <a:close/>
              </a:path>
            </a:pathLst>
          </a:custGeom>
        </p:spPr>
      </p:pic>
      <p:pic>
        <p:nvPicPr>
          <p:cNvPr id="8" name="Picture 7">
            <a:extLst>
              <a:ext uri="{FF2B5EF4-FFF2-40B4-BE49-F238E27FC236}">
                <a16:creationId xmlns:a16="http://schemas.microsoft.com/office/drawing/2014/main" id="{DC6BFA98-3DED-34F3-E25F-38C5D7BFD090}"/>
              </a:ext>
            </a:extLst>
          </p:cNvPr>
          <p:cNvPicPr>
            <a:picLocks noChangeAspect="1"/>
          </p:cNvPicPr>
          <p:nvPr userDrawn="1"/>
        </p:nvPicPr>
        <p:blipFill rotWithShape="1">
          <a:blip r:embed="rId4" cstate="print">
            <a:alphaModFix/>
            <a:extLst>
              <a:ext uri="{BEBA8EAE-BF5A-486C-A8C5-ECC9F3942E4B}">
                <a14:imgProps xmlns:a14="http://schemas.microsoft.com/office/drawing/2010/main">
                  <a14:imgLayer r:embed="rId5">
                    <a14:imgEffect>
                      <a14:saturation sat="147000"/>
                    </a14:imgEffect>
                    <a14:imgEffect>
                      <a14:brightnessContrast contrast="40000"/>
                    </a14:imgEffect>
                  </a14:imgLayer>
                </a14:imgProps>
              </a:ext>
              <a:ext uri="{28A0092B-C50C-407E-A947-70E740481C1C}">
                <a14:useLocalDpi xmlns:a14="http://schemas.microsoft.com/office/drawing/2010/main"/>
              </a:ext>
            </a:extLst>
          </a:blip>
          <a:srcRect l="6330" t="20313" r="30075" b="17608"/>
          <a:stretch/>
        </p:blipFill>
        <p:spPr>
          <a:xfrm flipH="1">
            <a:off x="165099" y="166630"/>
            <a:ext cx="11873149" cy="6519393"/>
          </a:xfrm>
          <a:prstGeom prst="rect">
            <a:avLst/>
          </a:prstGeom>
        </p:spPr>
      </p:pic>
      <p:sp>
        <p:nvSpPr>
          <p:cNvPr id="2" name="Text Placeholder 21">
            <a:extLst>
              <a:ext uri="{FF2B5EF4-FFF2-40B4-BE49-F238E27FC236}">
                <a16:creationId xmlns:a16="http://schemas.microsoft.com/office/drawing/2014/main" id="{F8A14259-8355-827A-44D6-1AA479A69004}"/>
              </a:ext>
            </a:extLst>
          </p:cNvPr>
          <p:cNvSpPr>
            <a:spLocks noGrp="1"/>
          </p:cNvSpPr>
          <p:nvPr userDrawn="1">
            <p:ph type="body" sz="quarter" idx="11"/>
          </p:nvPr>
        </p:nvSpPr>
        <p:spPr>
          <a:xfrm>
            <a:off x="595630" y="2009140"/>
            <a:ext cx="8182800" cy="2131200"/>
          </a:xfrm>
          <a:prstGeom prst="rect">
            <a:avLst/>
          </a:prstGeom>
        </p:spPr>
        <p:txBody>
          <a:bodyPr lIns="0" tIns="0" rIns="0" bIns="0" anchor="b"/>
          <a:lstStyle>
            <a:lvl1pPr>
              <a:lnSpc>
                <a:spcPct val="95000"/>
              </a:lnSpc>
              <a:defRPr sz="5400" spc="-80" baseline="0">
                <a:solidFill>
                  <a:schemeClr val="bg1"/>
                </a:solidFill>
                <a:latin typeface="+mj-lt"/>
              </a:defRPr>
            </a:lvl1pPr>
          </a:lstStyle>
          <a:p>
            <a:pPr lvl="0"/>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userDrawn="1">
            <p:ph type="body" sz="quarter" idx="12"/>
          </p:nvPr>
        </p:nvSpPr>
        <p:spPr>
          <a:xfrm>
            <a:off x="595630" y="4470401"/>
            <a:ext cx="8182800" cy="777600"/>
          </a:xfrm>
          <a:prstGeom prst="rect">
            <a:avLst/>
          </a:prstGeom>
        </p:spPr>
        <p:txBody>
          <a:bodyPr lIns="0" tIns="0" rIns="0" bIns="0" anchor="t"/>
          <a:lstStyle>
            <a:lvl1pPr>
              <a:lnSpc>
                <a:spcPct val="95000"/>
              </a:lnSpc>
              <a:defRPr sz="2000">
                <a:solidFill>
                  <a:schemeClr val="bg1"/>
                </a:solidFill>
                <a:latin typeface="+mj-lt"/>
              </a:defRPr>
            </a:lvl1pPr>
          </a:lstStyle>
          <a:p>
            <a:pPr lvl="0"/>
            <a:endParaRPr lang="en-US"/>
          </a:p>
        </p:txBody>
      </p:sp>
      <p:sp>
        <p:nvSpPr>
          <p:cNvPr id="12" name="GTS_WH" descr="Accenture Greater Than symbol in white">
            <a:extLst>
              <a:ext uri="{FF2B5EF4-FFF2-40B4-BE49-F238E27FC236}">
                <a16:creationId xmlns:a16="http://schemas.microsoft.com/office/drawing/2014/main" id="{3E1FF4D4-83F9-8E22-469A-2B37F020C171}"/>
              </a:ext>
            </a:extLst>
          </p:cNvPr>
          <p:cNvSpPr>
            <a:spLocks noChangeAspect="1"/>
          </p:cNvSpPr>
          <p:nvPr userDrawn="1"/>
        </p:nvSpPr>
        <p:spPr bwMode="black">
          <a:xfrm>
            <a:off x="11252200" y="5727700"/>
            <a:ext cx="533895" cy="585957"/>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2807178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2D0DA6-7E2D-89CA-4F9E-93196318BE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1"/>
            <a:ext cx="12192002" cy="6857454"/>
          </a:xfrm>
          <a:prstGeom prst="rect">
            <a:avLst/>
          </a:prstGeom>
        </p:spPr>
      </p:pic>
      <p:pic>
        <p:nvPicPr>
          <p:cNvPr id="13" name="Picture 12">
            <a:extLst>
              <a:ext uri="{FF2B5EF4-FFF2-40B4-BE49-F238E27FC236}">
                <a16:creationId xmlns:a16="http://schemas.microsoft.com/office/drawing/2014/main" id="{DA0F7BEF-78C2-F8A7-B7B4-DFE44848E1DB}"/>
              </a:ext>
            </a:extLst>
          </p:cNvPr>
          <p:cNvPicPr>
            <a:picLocks noChangeAspect="1"/>
          </p:cNvPicPr>
          <p:nvPr userDrawn="1"/>
        </p:nvPicPr>
        <p:blipFill>
          <a:blip r:embed="rId3" cstate="email">
            <a:extLst>
              <a:ext uri="{28A0092B-C50C-407E-A947-70E740481C1C}">
                <a14:useLocalDpi xmlns:a14="http://schemas.microsoft.com/office/drawing/2010/main"/>
              </a:ext>
            </a:extLst>
          </a:blip>
          <a:srcRect t="1190" b="1190"/>
          <a:stretch/>
        </p:blipFill>
        <p:spPr>
          <a:xfrm>
            <a:off x="165100" y="165100"/>
            <a:ext cx="11873149" cy="6519393"/>
          </a:xfrm>
          <a:custGeom>
            <a:avLst/>
            <a:gdLst>
              <a:gd name="connsiteX0" fmla="*/ 0 w 11873149"/>
              <a:gd name="connsiteY0" fmla="*/ 0 h 6519393"/>
              <a:gd name="connsiteX1" fmla="*/ 11873149 w 11873149"/>
              <a:gd name="connsiteY1" fmla="*/ 0 h 6519393"/>
              <a:gd name="connsiteX2" fmla="*/ 11873149 w 11873149"/>
              <a:gd name="connsiteY2" fmla="*/ 6519393 h 6519393"/>
              <a:gd name="connsiteX3" fmla="*/ 0 w 11873149"/>
              <a:gd name="connsiteY3" fmla="*/ 6519393 h 6519393"/>
            </a:gdLst>
            <a:ahLst/>
            <a:cxnLst>
              <a:cxn ang="0">
                <a:pos x="connsiteX0" y="connsiteY0"/>
              </a:cxn>
              <a:cxn ang="0">
                <a:pos x="connsiteX1" y="connsiteY1"/>
              </a:cxn>
              <a:cxn ang="0">
                <a:pos x="connsiteX2" y="connsiteY2"/>
              </a:cxn>
              <a:cxn ang="0">
                <a:pos x="connsiteX3" y="connsiteY3"/>
              </a:cxn>
            </a:cxnLst>
            <a:rect l="l" t="t" r="r" b="b"/>
            <a:pathLst>
              <a:path w="11873149" h="6519393">
                <a:moveTo>
                  <a:pt x="0" y="0"/>
                </a:moveTo>
                <a:lnTo>
                  <a:pt x="11873149" y="0"/>
                </a:lnTo>
                <a:lnTo>
                  <a:pt x="11873149" y="6519393"/>
                </a:lnTo>
                <a:lnTo>
                  <a:pt x="0" y="6519393"/>
                </a:lnTo>
                <a:close/>
              </a:path>
            </a:pathLst>
          </a:custGeom>
        </p:spPr>
      </p:pic>
      <p:sp>
        <p:nvSpPr>
          <p:cNvPr id="2" name="Text Placeholder 21">
            <a:extLst>
              <a:ext uri="{FF2B5EF4-FFF2-40B4-BE49-F238E27FC236}">
                <a16:creationId xmlns:a16="http://schemas.microsoft.com/office/drawing/2014/main" id="{F8A14259-8355-827A-44D6-1AA479A69004}"/>
              </a:ext>
            </a:extLst>
          </p:cNvPr>
          <p:cNvSpPr>
            <a:spLocks noGrp="1"/>
          </p:cNvSpPr>
          <p:nvPr userDrawn="1">
            <p:ph type="body" sz="quarter" idx="11"/>
          </p:nvPr>
        </p:nvSpPr>
        <p:spPr>
          <a:xfrm>
            <a:off x="595630" y="2009140"/>
            <a:ext cx="8182800" cy="2131200"/>
          </a:xfrm>
          <a:prstGeom prst="rect">
            <a:avLst/>
          </a:prstGeom>
        </p:spPr>
        <p:txBody>
          <a:bodyPr lIns="0" tIns="0" rIns="0" bIns="0" anchor="b"/>
          <a:lstStyle>
            <a:lvl1pPr>
              <a:lnSpc>
                <a:spcPct val="95000"/>
              </a:lnSpc>
              <a:defRPr sz="5400" spc="-80" baseline="0">
                <a:solidFill>
                  <a:schemeClr val="bg1"/>
                </a:solidFill>
                <a:latin typeface="+mj-lt"/>
              </a:defRPr>
            </a:lvl1pPr>
          </a:lstStyle>
          <a:p>
            <a:pPr lvl="0"/>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userDrawn="1">
            <p:ph type="body" sz="quarter" idx="12"/>
          </p:nvPr>
        </p:nvSpPr>
        <p:spPr>
          <a:xfrm>
            <a:off x="595630" y="4470401"/>
            <a:ext cx="8182800" cy="777600"/>
          </a:xfrm>
          <a:prstGeom prst="rect">
            <a:avLst/>
          </a:prstGeom>
        </p:spPr>
        <p:txBody>
          <a:bodyPr lIns="0" tIns="0" rIns="0" bIns="0" anchor="t"/>
          <a:lstStyle>
            <a:lvl1pPr>
              <a:lnSpc>
                <a:spcPct val="95000"/>
              </a:lnSpc>
              <a:defRPr sz="2000">
                <a:solidFill>
                  <a:schemeClr val="bg1"/>
                </a:solidFill>
                <a:latin typeface="+mj-lt"/>
              </a:defRPr>
            </a:lvl1pPr>
          </a:lstStyle>
          <a:p>
            <a:pPr lvl="0"/>
            <a:endParaRPr lang="en-US"/>
          </a:p>
        </p:txBody>
      </p:sp>
      <p:pic>
        <p:nvPicPr>
          <p:cNvPr id="15" name="Graphic 14">
            <a:extLst>
              <a:ext uri="{FF2B5EF4-FFF2-40B4-BE49-F238E27FC236}">
                <a16:creationId xmlns:a16="http://schemas.microsoft.com/office/drawing/2014/main" id="{99BC9CB6-2452-6641-FA18-FC77A47F575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630" y="810901"/>
            <a:ext cx="614999" cy="674999"/>
          </a:xfrm>
          <a:prstGeom prst="rect">
            <a:avLst/>
          </a:prstGeom>
        </p:spPr>
      </p:pic>
    </p:spTree>
    <p:extLst>
      <p:ext uri="{BB962C8B-B14F-4D97-AF65-F5344CB8AC3E}">
        <p14:creationId xmlns:p14="http://schemas.microsoft.com/office/powerpoint/2010/main" val="3410483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2D0DA6-7E2D-89CA-4F9E-93196318BE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1"/>
            <a:ext cx="12192002" cy="6857454"/>
          </a:xfrm>
          <a:prstGeom prst="rect">
            <a:avLst/>
          </a:prstGeom>
        </p:spPr>
      </p:pic>
      <p:pic>
        <p:nvPicPr>
          <p:cNvPr id="13" name="Picture 12">
            <a:extLst>
              <a:ext uri="{FF2B5EF4-FFF2-40B4-BE49-F238E27FC236}">
                <a16:creationId xmlns:a16="http://schemas.microsoft.com/office/drawing/2014/main" id="{DA0F7BEF-78C2-F8A7-B7B4-DFE44848E1DB}"/>
              </a:ext>
            </a:extLst>
          </p:cNvPr>
          <p:cNvPicPr>
            <a:picLocks noChangeAspect="1"/>
          </p:cNvPicPr>
          <p:nvPr userDrawn="1"/>
        </p:nvPicPr>
        <p:blipFill>
          <a:blip r:embed="rId3" cstate="email">
            <a:extLst>
              <a:ext uri="{28A0092B-C50C-407E-A947-70E740481C1C}">
                <a14:useLocalDpi xmlns:a14="http://schemas.microsoft.com/office/drawing/2010/main"/>
              </a:ext>
            </a:extLst>
          </a:blip>
          <a:srcRect t="1190" b="1190"/>
          <a:stretch/>
        </p:blipFill>
        <p:spPr>
          <a:xfrm>
            <a:off x="165100" y="165100"/>
            <a:ext cx="11873149" cy="6519393"/>
          </a:xfrm>
          <a:custGeom>
            <a:avLst/>
            <a:gdLst>
              <a:gd name="connsiteX0" fmla="*/ 0 w 11873149"/>
              <a:gd name="connsiteY0" fmla="*/ 0 h 6519393"/>
              <a:gd name="connsiteX1" fmla="*/ 11873149 w 11873149"/>
              <a:gd name="connsiteY1" fmla="*/ 0 h 6519393"/>
              <a:gd name="connsiteX2" fmla="*/ 11873149 w 11873149"/>
              <a:gd name="connsiteY2" fmla="*/ 6519393 h 6519393"/>
              <a:gd name="connsiteX3" fmla="*/ 0 w 11873149"/>
              <a:gd name="connsiteY3" fmla="*/ 6519393 h 6519393"/>
            </a:gdLst>
            <a:ahLst/>
            <a:cxnLst>
              <a:cxn ang="0">
                <a:pos x="connsiteX0" y="connsiteY0"/>
              </a:cxn>
              <a:cxn ang="0">
                <a:pos x="connsiteX1" y="connsiteY1"/>
              </a:cxn>
              <a:cxn ang="0">
                <a:pos x="connsiteX2" y="connsiteY2"/>
              </a:cxn>
              <a:cxn ang="0">
                <a:pos x="connsiteX3" y="connsiteY3"/>
              </a:cxn>
            </a:cxnLst>
            <a:rect l="l" t="t" r="r" b="b"/>
            <a:pathLst>
              <a:path w="11873149" h="6519393">
                <a:moveTo>
                  <a:pt x="0" y="0"/>
                </a:moveTo>
                <a:lnTo>
                  <a:pt x="11873149" y="0"/>
                </a:lnTo>
                <a:lnTo>
                  <a:pt x="11873149" y="6519393"/>
                </a:lnTo>
                <a:lnTo>
                  <a:pt x="0" y="6519393"/>
                </a:lnTo>
                <a:close/>
              </a:path>
            </a:pathLst>
          </a:custGeom>
        </p:spPr>
      </p:pic>
      <p:sp>
        <p:nvSpPr>
          <p:cNvPr id="2" name="Text Placeholder 21">
            <a:extLst>
              <a:ext uri="{FF2B5EF4-FFF2-40B4-BE49-F238E27FC236}">
                <a16:creationId xmlns:a16="http://schemas.microsoft.com/office/drawing/2014/main" id="{F8A14259-8355-827A-44D6-1AA479A69004}"/>
              </a:ext>
            </a:extLst>
          </p:cNvPr>
          <p:cNvSpPr>
            <a:spLocks noGrp="1"/>
          </p:cNvSpPr>
          <p:nvPr userDrawn="1">
            <p:ph type="body" sz="quarter" idx="11"/>
          </p:nvPr>
        </p:nvSpPr>
        <p:spPr>
          <a:xfrm>
            <a:off x="2004600" y="2684780"/>
            <a:ext cx="8182800" cy="1099820"/>
          </a:xfrm>
          <a:prstGeom prst="rect">
            <a:avLst/>
          </a:prstGeom>
        </p:spPr>
        <p:txBody>
          <a:bodyPr lIns="0" tIns="0" rIns="0" bIns="0" anchor="ctr"/>
          <a:lstStyle>
            <a:lvl1pPr algn="ctr">
              <a:lnSpc>
                <a:spcPct val="95000"/>
              </a:lnSpc>
              <a:defRPr sz="5400" spc="-80" baseline="0">
                <a:solidFill>
                  <a:schemeClr val="bg1"/>
                </a:solidFill>
                <a:latin typeface="+mj-lt"/>
              </a:defRPr>
            </a:lvl1pPr>
          </a:lstStyle>
          <a:p>
            <a:pPr lvl="0"/>
            <a:endParaRPr lang="en-US"/>
          </a:p>
        </p:txBody>
      </p:sp>
      <p:pic>
        <p:nvPicPr>
          <p:cNvPr id="8" name="Graphic 7">
            <a:extLst>
              <a:ext uri="{FF2B5EF4-FFF2-40B4-BE49-F238E27FC236}">
                <a16:creationId xmlns:a16="http://schemas.microsoft.com/office/drawing/2014/main" id="{E02B79C4-CC1F-E2F8-0218-9DF07B37583E}"/>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0720" y="1508053"/>
            <a:ext cx="670560" cy="735982"/>
          </a:xfrm>
          <a:prstGeom prst="rect">
            <a:avLst/>
          </a:prstGeom>
        </p:spPr>
      </p:pic>
    </p:spTree>
    <p:extLst>
      <p:ext uri="{BB962C8B-B14F-4D97-AF65-F5344CB8AC3E}">
        <p14:creationId xmlns:p14="http://schemas.microsoft.com/office/powerpoint/2010/main" val="3416719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2D0DA6-7E2D-89CA-4F9E-93196318BE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1"/>
            <a:ext cx="12192002" cy="6857454"/>
          </a:xfrm>
          <a:prstGeom prst="rect">
            <a:avLst/>
          </a:prstGeom>
        </p:spPr>
      </p:pic>
      <p:pic>
        <p:nvPicPr>
          <p:cNvPr id="5" name="Picture 4">
            <a:extLst>
              <a:ext uri="{FF2B5EF4-FFF2-40B4-BE49-F238E27FC236}">
                <a16:creationId xmlns:a16="http://schemas.microsoft.com/office/drawing/2014/main" id="{314CB8E6-1B14-AEEE-AAFF-729D28E6BE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163" b="1163"/>
          <a:stretch/>
        </p:blipFill>
        <p:spPr>
          <a:xfrm>
            <a:off x="165100" y="165100"/>
            <a:ext cx="11873149" cy="6519393"/>
          </a:xfrm>
          <a:custGeom>
            <a:avLst/>
            <a:gdLst>
              <a:gd name="connsiteX0" fmla="*/ 0 w 11873149"/>
              <a:gd name="connsiteY0" fmla="*/ 0 h 6519393"/>
              <a:gd name="connsiteX1" fmla="*/ 11873149 w 11873149"/>
              <a:gd name="connsiteY1" fmla="*/ 0 h 6519393"/>
              <a:gd name="connsiteX2" fmla="*/ 11873149 w 11873149"/>
              <a:gd name="connsiteY2" fmla="*/ 6519393 h 6519393"/>
              <a:gd name="connsiteX3" fmla="*/ 0 w 11873149"/>
              <a:gd name="connsiteY3" fmla="*/ 6519393 h 6519393"/>
            </a:gdLst>
            <a:ahLst/>
            <a:cxnLst>
              <a:cxn ang="0">
                <a:pos x="connsiteX0" y="connsiteY0"/>
              </a:cxn>
              <a:cxn ang="0">
                <a:pos x="connsiteX1" y="connsiteY1"/>
              </a:cxn>
              <a:cxn ang="0">
                <a:pos x="connsiteX2" y="connsiteY2"/>
              </a:cxn>
              <a:cxn ang="0">
                <a:pos x="connsiteX3" y="connsiteY3"/>
              </a:cxn>
            </a:cxnLst>
            <a:rect l="l" t="t" r="r" b="b"/>
            <a:pathLst>
              <a:path w="11873149" h="6519393">
                <a:moveTo>
                  <a:pt x="0" y="0"/>
                </a:moveTo>
                <a:lnTo>
                  <a:pt x="11873149" y="0"/>
                </a:lnTo>
                <a:lnTo>
                  <a:pt x="11873149" y="6519393"/>
                </a:lnTo>
                <a:lnTo>
                  <a:pt x="0" y="6519393"/>
                </a:lnTo>
                <a:close/>
              </a:path>
            </a:pathLst>
          </a:custGeom>
        </p:spPr>
      </p:pic>
      <p:sp>
        <p:nvSpPr>
          <p:cNvPr id="7" name="Rectangle 6">
            <a:extLst>
              <a:ext uri="{FF2B5EF4-FFF2-40B4-BE49-F238E27FC236}">
                <a16:creationId xmlns:a16="http://schemas.microsoft.com/office/drawing/2014/main" id="{73189664-CFD8-DB9C-E9F2-051930AA352A}"/>
              </a:ext>
            </a:extLst>
          </p:cNvPr>
          <p:cNvSpPr/>
          <p:nvPr userDrawn="1"/>
        </p:nvSpPr>
        <p:spPr>
          <a:xfrm>
            <a:off x="165100" y="165100"/>
            <a:ext cx="11873149" cy="6519393"/>
          </a:xfrm>
          <a:prstGeom prst="rect">
            <a:avLst/>
          </a:prstGeom>
          <a:gradFill flip="none" rotWithShape="1">
            <a:gsLst>
              <a:gs pos="0">
                <a:schemeClr val="accent2"/>
              </a:gs>
              <a:gs pos="100000">
                <a:schemeClr val="accent3">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1">
            <a:extLst>
              <a:ext uri="{FF2B5EF4-FFF2-40B4-BE49-F238E27FC236}">
                <a16:creationId xmlns:a16="http://schemas.microsoft.com/office/drawing/2014/main" id="{F8A14259-8355-827A-44D6-1AA479A69004}"/>
              </a:ext>
            </a:extLst>
          </p:cNvPr>
          <p:cNvSpPr>
            <a:spLocks noGrp="1"/>
          </p:cNvSpPr>
          <p:nvPr userDrawn="1">
            <p:ph type="body" sz="quarter" idx="11"/>
          </p:nvPr>
        </p:nvSpPr>
        <p:spPr>
          <a:xfrm>
            <a:off x="595630" y="2009140"/>
            <a:ext cx="8182800" cy="2131200"/>
          </a:xfrm>
          <a:prstGeom prst="rect">
            <a:avLst/>
          </a:prstGeom>
        </p:spPr>
        <p:txBody>
          <a:bodyPr lIns="0" tIns="0" rIns="0" bIns="0" anchor="b"/>
          <a:lstStyle>
            <a:lvl1pPr>
              <a:lnSpc>
                <a:spcPct val="95000"/>
              </a:lnSpc>
              <a:defRPr sz="5400" spc="-80" baseline="0">
                <a:solidFill>
                  <a:schemeClr val="bg1"/>
                </a:solidFill>
                <a:latin typeface="+mj-lt"/>
              </a:defRPr>
            </a:lvl1pPr>
          </a:lstStyle>
          <a:p>
            <a:pPr lvl="0"/>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userDrawn="1">
            <p:ph type="body" sz="quarter" idx="12"/>
          </p:nvPr>
        </p:nvSpPr>
        <p:spPr>
          <a:xfrm>
            <a:off x="595630" y="4470401"/>
            <a:ext cx="8182800" cy="777600"/>
          </a:xfrm>
          <a:prstGeom prst="rect">
            <a:avLst/>
          </a:prstGeom>
        </p:spPr>
        <p:txBody>
          <a:bodyPr lIns="0" tIns="0" rIns="0" bIns="0" anchor="t"/>
          <a:lstStyle>
            <a:lvl1pPr>
              <a:lnSpc>
                <a:spcPct val="95000"/>
              </a:lnSpc>
              <a:defRPr sz="2000">
                <a:solidFill>
                  <a:schemeClr val="bg1"/>
                </a:solidFill>
                <a:latin typeface="+mj-lt"/>
              </a:defRPr>
            </a:lvl1pPr>
          </a:lstStyle>
          <a:p>
            <a:pPr lvl="0"/>
            <a:endParaRPr lang="en-US"/>
          </a:p>
        </p:txBody>
      </p:sp>
      <p:pic>
        <p:nvPicPr>
          <p:cNvPr id="6" name="Graphic 5">
            <a:extLst>
              <a:ext uri="{FF2B5EF4-FFF2-40B4-BE49-F238E27FC236}">
                <a16:creationId xmlns:a16="http://schemas.microsoft.com/office/drawing/2014/main" id="{5845C3F5-8C82-67E0-5080-9B2FB1FBDD3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13720" y="5446053"/>
            <a:ext cx="781271" cy="857493"/>
          </a:xfrm>
          <a:prstGeom prst="rect">
            <a:avLst/>
          </a:prstGeom>
        </p:spPr>
      </p:pic>
    </p:spTree>
    <p:extLst>
      <p:ext uri="{BB962C8B-B14F-4D97-AF65-F5344CB8AC3E}">
        <p14:creationId xmlns:p14="http://schemas.microsoft.com/office/powerpoint/2010/main" val="3518319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close up of a gear shift knob&#10;&#10;Description automatically generated">
            <a:extLst>
              <a:ext uri="{FF2B5EF4-FFF2-40B4-BE49-F238E27FC236}">
                <a16:creationId xmlns:a16="http://schemas.microsoft.com/office/drawing/2014/main" id="{97154D0C-7C11-0FF0-EEFD-12B5387D951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7282" y="-58389"/>
            <a:ext cx="8834718" cy="6974777"/>
          </a:xfrm>
          <a:prstGeom prst="rect">
            <a:avLst/>
          </a:prstGeom>
        </p:spPr>
      </p:pic>
      <p:sp>
        <p:nvSpPr>
          <p:cNvPr id="14" name="Rectangle 13">
            <a:extLst>
              <a:ext uri="{FF2B5EF4-FFF2-40B4-BE49-F238E27FC236}">
                <a16:creationId xmlns:a16="http://schemas.microsoft.com/office/drawing/2014/main" id="{089111FD-9AEE-108E-0C24-AEDD5A7B47EB}"/>
              </a:ext>
            </a:extLst>
          </p:cNvPr>
          <p:cNvSpPr/>
          <p:nvPr userDrawn="1"/>
        </p:nvSpPr>
        <p:spPr>
          <a:xfrm>
            <a:off x="2229419" y="0"/>
            <a:ext cx="3709265" cy="6858000"/>
          </a:xfrm>
          <a:prstGeom prst="rect">
            <a:avLst/>
          </a:prstGeom>
          <a:gradFill>
            <a:gsLst>
              <a:gs pos="31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257733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F086-609E-F902-941B-B9287A42D2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CB45E-EBA1-2D49-1262-56B482C7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659CA-22D5-079B-29DF-60E2A8C7E889}"/>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5" name="Footer Placeholder 4">
            <a:extLst>
              <a:ext uri="{FF2B5EF4-FFF2-40B4-BE49-F238E27FC236}">
                <a16:creationId xmlns:a16="http://schemas.microsoft.com/office/drawing/2014/main" id="{99910FB7-3360-60C1-06CF-F10C4456E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D0648-8D67-2D0A-849A-23AF355F0653}"/>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3179780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pic>
        <p:nvPicPr>
          <p:cNvPr id="12" name="Picture 11" descr="A purple and black fabric with white dots&#10;&#10;Description automatically generated">
            <a:extLst>
              <a:ext uri="{FF2B5EF4-FFF2-40B4-BE49-F238E27FC236}">
                <a16:creationId xmlns:a16="http://schemas.microsoft.com/office/drawing/2014/main" id="{974C60A8-13A8-F6B1-34F2-859806EFB3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071" y="-17929"/>
            <a:ext cx="6875929" cy="6875929"/>
          </a:xfrm>
          <a:prstGeom prst="rect">
            <a:avLst/>
          </a:prstGeom>
        </p:spPr>
      </p:pic>
      <p:sp>
        <p:nvSpPr>
          <p:cNvPr id="13" name="Rectangle 12">
            <a:extLst>
              <a:ext uri="{FF2B5EF4-FFF2-40B4-BE49-F238E27FC236}">
                <a16:creationId xmlns:a16="http://schemas.microsoft.com/office/drawing/2014/main" id="{0A7E0C7E-1C43-FE4D-1C1B-D51D9F06C3D5}"/>
              </a:ext>
            </a:extLst>
          </p:cNvPr>
          <p:cNvSpPr/>
          <p:nvPr userDrawn="1"/>
        </p:nvSpPr>
        <p:spPr>
          <a:xfrm>
            <a:off x="5172635" y="0"/>
            <a:ext cx="3043084" cy="6858000"/>
          </a:xfrm>
          <a:prstGeom prst="rect">
            <a:avLst/>
          </a:prstGeom>
          <a:gradFill>
            <a:gsLst>
              <a:gs pos="31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2511589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tx1"/>
        </a:solidFill>
        <a:effectLst/>
      </p:bgPr>
    </p:bg>
    <p:spTree>
      <p:nvGrpSpPr>
        <p:cNvPr id="1" name=""/>
        <p:cNvGrpSpPr/>
        <p:nvPr/>
      </p:nvGrpSpPr>
      <p:grpSpPr>
        <a:xfrm>
          <a:off x="0" y="0"/>
          <a:ext cx="0" cy="0"/>
          <a:chOff x="0" y="0"/>
          <a:chExt cx="0" cy="0"/>
        </a:xfrm>
      </p:grpSpPr>
      <p:pic>
        <p:nvPicPr>
          <p:cNvPr id="11" name="Picture 10" descr="A close-up of a purple background&#10;&#10;Description automatically generated">
            <a:extLst>
              <a:ext uri="{FF2B5EF4-FFF2-40B4-BE49-F238E27FC236}">
                <a16:creationId xmlns:a16="http://schemas.microsoft.com/office/drawing/2014/main" id="{D71D6DBA-D1FC-84BB-8389-6288EACC44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9" y="0"/>
            <a:ext cx="12202240" cy="6858000"/>
          </a:xfrm>
          <a:prstGeom prst="rect">
            <a:avLst/>
          </a:prstGeom>
        </p:spPr>
      </p:pic>
      <p:sp>
        <p:nvSpPr>
          <p:cNvPr id="14" name="Rectangle 13">
            <a:extLst>
              <a:ext uri="{FF2B5EF4-FFF2-40B4-BE49-F238E27FC236}">
                <a16:creationId xmlns:a16="http://schemas.microsoft.com/office/drawing/2014/main" id="{089111FD-9AEE-108E-0C24-AEDD5A7B47EB}"/>
              </a:ext>
            </a:extLst>
          </p:cNvPr>
          <p:cNvSpPr/>
          <p:nvPr userDrawn="1"/>
        </p:nvSpPr>
        <p:spPr>
          <a:xfrm>
            <a:off x="-5119" y="0"/>
            <a:ext cx="9283590" cy="6858000"/>
          </a:xfrm>
          <a:prstGeom prst="rect">
            <a:avLst/>
          </a:prstGeom>
          <a:gradFill>
            <a:gsLst>
              <a:gs pos="50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1977829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1"/>
        </a:solidFill>
        <a:effectLst/>
      </p:bgPr>
    </p:bg>
    <p:spTree>
      <p:nvGrpSpPr>
        <p:cNvPr id="1" name=""/>
        <p:cNvGrpSpPr/>
        <p:nvPr/>
      </p:nvGrpSpPr>
      <p:grpSpPr>
        <a:xfrm>
          <a:off x="0" y="0"/>
          <a:ext cx="0" cy="0"/>
          <a:chOff x="0" y="0"/>
          <a:chExt cx="0" cy="0"/>
        </a:xfrm>
      </p:grpSpPr>
      <p:pic>
        <p:nvPicPr>
          <p:cNvPr id="11" name="Picture 10" descr="A purple and black suitcase&#10;&#10;Description automatically generated">
            <a:extLst>
              <a:ext uri="{FF2B5EF4-FFF2-40B4-BE49-F238E27FC236}">
                <a16:creationId xmlns:a16="http://schemas.microsoft.com/office/drawing/2014/main" id="{26075BDA-D2E0-E439-A68E-86FFDD0E08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0551" y="-5367"/>
            <a:ext cx="6891449" cy="6891449"/>
          </a:xfrm>
          <a:prstGeom prst="rect">
            <a:avLst/>
          </a:prstGeom>
        </p:spPr>
      </p:pic>
      <p:sp>
        <p:nvSpPr>
          <p:cNvPr id="13" name="Rectangle 12">
            <a:extLst>
              <a:ext uri="{FF2B5EF4-FFF2-40B4-BE49-F238E27FC236}">
                <a16:creationId xmlns:a16="http://schemas.microsoft.com/office/drawing/2014/main" id="{2405E954-2C20-2E09-AACB-3C1C037B97D7}"/>
              </a:ext>
            </a:extLst>
          </p:cNvPr>
          <p:cNvSpPr/>
          <p:nvPr userDrawn="1"/>
        </p:nvSpPr>
        <p:spPr>
          <a:xfrm>
            <a:off x="-5120" y="0"/>
            <a:ext cx="9857457" cy="6858000"/>
          </a:xfrm>
          <a:prstGeom prst="rect">
            <a:avLst/>
          </a:prstGeom>
          <a:gradFill>
            <a:gsLst>
              <a:gs pos="50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104519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pic>
        <p:nvPicPr>
          <p:cNvPr id="11" name="Picture 10" descr="A close-up of a purple device&#10;&#10;Description automatically generated">
            <a:extLst>
              <a:ext uri="{FF2B5EF4-FFF2-40B4-BE49-F238E27FC236}">
                <a16:creationId xmlns:a16="http://schemas.microsoft.com/office/drawing/2014/main" id="{4790764A-1C55-24A1-090C-F61EE45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6551" y="-25143"/>
            <a:ext cx="9155449" cy="6893201"/>
          </a:xfrm>
          <a:prstGeom prst="rect">
            <a:avLst/>
          </a:prstGeom>
        </p:spPr>
      </p:pic>
      <p:sp>
        <p:nvSpPr>
          <p:cNvPr id="12" name="Rectangle 11">
            <a:extLst>
              <a:ext uri="{FF2B5EF4-FFF2-40B4-BE49-F238E27FC236}">
                <a16:creationId xmlns:a16="http://schemas.microsoft.com/office/drawing/2014/main" id="{80438D35-6092-46AA-D18E-888C87FE3C69}"/>
              </a:ext>
            </a:extLst>
          </p:cNvPr>
          <p:cNvSpPr/>
          <p:nvPr userDrawn="1"/>
        </p:nvSpPr>
        <p:spPr>
          <a:xfrm>
            <a:off x="-5120" y="0"/>
            <a:ext cx="9857457" cy="6858000"/>
          </a:xfrm>
          <a:prstGeom prst="rect">
            <a:avLst/>
          </a:prstGeom>
          <a:gradFill>
            <a:gsLst>
              <a:gs pos="50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4208723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pic>
        <p:nvPicPr>
          <p:cNvPr id="7" name="Picture 6" descr="A watch with purple dots&#10;&#10;Description automatically generated">
            <a:extLst>
              <a:ext uri="{FF2B5EF4-FFF2-40B4-BE49-F238E27FC236}">
                <a16:creationId xmlns:a16="http://schemas.microsoft.com/office/drawing/2014/main" id="{C05C1F29-D849-B2CF-1DC0-4539A93D96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3518" y="-14239"/>
            <a:ext cx="7911564" cy="6886478"/>
          </a:xfrm>
          <a:prstGeom prst="rect">
            <a:avLst/>
          </a:prstGeom>
        </p:spPr>
      </p:pic>
      <p:sp>
        <p:nvSpPr>
          <p:cNvPr id="4" name="Rectangle 3">
            <a:extLst>
              <a:ext uri="{FF2B5EF4-FFF2-40B4-BE49-F238E27FC236}">
                <a16:creationId xmlns:a16="http://schemas.microsoft.com/office/drawing/2014/main" id="{EB5F3A74-D8E0-4861-9A12-7E5EEA9146F3}"/>
              </a:ext>
            </a:extLst>
          </p:cNvPr>
          <p:cNvSpPr/>
          <p:nvPr userDrawn="1"/>
        </p:nvSpPr>
        <p:spPr>
          <a:xfrm>
            <a:off x="3667517" y="0"/>
            <a:ext cx="3274196" cy="6858000"/>
          </a:xfrm>
          <a:prstGeom prst="rect">
            <a:avLst/>
          </a:prstGeom>
          <a:gradFill>
            <a:gsLst>
              <a:gs pos="31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
        <p:nvSpPr>
          <p:cNvPr id="8" name="Text Placeholder 21">
            <a:extLst>
              <a:ext uri="{FF2B5EF4-FFF2-40B4-BE49-F238E27FC236}">
                <a16:creationId xmlns:a16="http://schemas.microsoft.com/office/drawing/2014/main" id="{79D55867-270E-DEE1-06FA-72D216A696DB}"/>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1675034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pic>
        <p:nvPicPr>
          <p:cNvPr id="5" name="Picture 4" descr="A car in a tunnel&#10;&#10;Description automatically generated">
            <a:extLst>
              <a:ext uri="{FF2B5EF4-FFF2-40B4-BE49-F238E27FC236}">
                <a16:creationId xmlns:a16="http://schemas.microsoft.com/office/drawing/2014/main" id="{269BA8F9-BF25-21C8-B914-A733D6BA0A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29796" y="-1"/>
            <a:ext cx="8362204" cy="6874127"/>
          </a:xfrm>
          <a:prstGeom prst="rect">
            <a:avLst/>
          </a:prstGeom>
        </p:spPr>
      </p:pic>
      <p:sp>
        <p:nvSpPr>
          <p:cNvPr id="6" name="Rectangle 5">
            <a:extLst>
              <a:ext uri="{FF2B5EF4-FFF2-40B4-BE49-F238E27FC236}">
                <a16:creationId xmlns:a16="http://schemas.microsoft.com/office/drawing/2014/main" id="{DFC1ACE4-2213-1397-82CE-090EFCDB37D9}"/>
              </a:ext>
            </a:extLst>
          </p:cNvPr>
          <p:cNvSpPr/>
          <p:nvPr userDrawn="1"/>
        </p:nvSpPr>
        <p:spPr>
          <a:xfrm>
            <a:off x="373370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 Placeholder 18">
            <a:extLst>
              <a:ext uri="{FF2B5EF4-FFF2-40B4-BE49-F238E27FC236}">
                <a16:creationId xmlns:a16="http://schemas.microsoft.com/office/drawing/2014/main" id="{6DDE6B05-45FD-5475-6D5E-38E8802D97C9}"/>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24" name="Text Placeholder 23">
            <a:extLst>
              <a:ext uri="{FF2B5EF4-FFF2-40B4-BE49-F238E27FC236}">
                <a16:creationId xmlns:a16="http://schemas.microsoft.com/office/drawing/2014/main" id="{DA9B25BD-7BF8-3BC3-D845-86FF0A527102}"/>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366179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purple bridge with lights&#10;&#10;Description automatically generated with medium confidence">
            <a:extLst>
              <a:ext uri="{FF2B5EF4-FFF2-40B4-BE49-F238E27FC236}">
                <a16:creationId xmlns:a16="http://schemas.microsoft.com/office/drawing/2014/main" id="{0154E050-6C25-043D-DC70-20CC7E1A63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59399" y="0"/>
            <a:ext cx="8343901" cy="6858000"/>
          </a:xfrm>
          <a:prstGeom prst="rect">
            <a:avLst/>
          </a:prstGeom>
        </p:spPr>
      </p:pic>
      <p:sp>
        <p:nvSpPr>
          <p:cNvPr id="4" name="Rectangle 3">
            <a:extLst>
              <a:ext uri="{FF2B5EF4-FFF2-40B4-BE49-F238E27FC236}">
                <a16:creationId xmlns:a16="http://schemas.microsoft.com/office/drawing/2014/main" id="{957F7C13-7FCE-F5D6-0DBF-1CA0484BB4B2}"/>
              </a:ext>
            </a:extLst>
          </p:cNvPr>
          <p:cNvSpPr/>
          <p:nvPr userDrawn="1"/>
        </p:nvSpPr>
        <p:spPr>
          <a:xfrm>
            <a:off x="385939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 Placeholder 18">
            <a:extLst>
              <a:ext uri="{FF2B5EF4-FFF2-40B4-BE49-F238E27FC236}">
                <a16:creationId xmlns:a16="http://schemas.microsoft.com/office/drawing/2014/main" id="{6DDE6B05-45FD-5475-6D5E-38E8802D97C9}"/>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24" name="Text Placeholder 23">
            <a:extLst>
              <a:ext uri="{FF2B5EF4-FFF2-40B4-BE49-F238E27FC236}">
                <a16:creationId xmlns:a16="http://schemas.microsoft.com/office/drawing/2014/main" id="{DA9B25BD-7BF8-3BC3-D845-86FF0A527102}"/>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2312955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purple lights on a black background&#10;&#10;Description automatically generated">
            <a:extLst>
              <a:ext uri="{FF2B5EF4-FFF2-40B4-BE49-F238E27FC236}">
                <a16:creationId xmlns:a16="http://schemas.microsoft.com/office/drawing/2014/main" id="{93C94C64-0260-9A74-F431-FEF0E2EB6C1F}"/>
              </a:ext>
            </a:extLst>
          </p:cNvPr>
          <p:cNvPicPr>
            <a:picLocks noChangeAspect="1"/>
          </p:cNvPicPr>
          <p:nvPr userDrawn="1"/>
        </p:nvPicPr>
        <p:blipFill>
          <a:blip r:embed="rId2">
            <a:extLst>
              <a:ext uri="{28A0092B-C50C-407E-A947-70E740481C1C}">
                <a14:useLocalDpi xmlns:a14="http://schemas.microsoft.com/office/drawing/2010/main"/>
              </a:ext>
            </a:extLst>
          </a:blip>
          <a:srcRect t="638"/>
          <a:stretch/>
        </p:blipFill>
        <p:spPr>
          <a:xfrm>
            <a:off x="3859399" y="0"/>
            <a:ext cx="8343901" cy="6858000"/>
          </a:xfrm>
          <a:prstGeom prst="rect">
            <a:avLst/>
          </a:prstGeom>
        </p:spPr>
      </p:pic>
      <p:sp>
        <p:nvSpPr>
          <p:cNvPr id="4" name="Rectangle 3">
            <a:extLst>
              <a:ext uri="{FF2B5EF4-FFF2-40B4-BE49-F238E27FC236}">
                <a16:creationId xmlns:a16="http://schemas.microsoft.com/office/drawing/2014/main" id="{96AFDD9F-287C-6126-229E-C683D6A28128}"/>
              </a:ext>
            </a:extLst>
          </p:cNvPr>
          <p:cNvSpPr/>
          <p:nvPr userDrawn="1"/>
        </p:nvSpPr>
        <p:spPr>
          <a:xfrm>
            <a:off x="385939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lIns="0" tIns="0" rIns="0" bIns="0" anchor="ct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1780886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close-up of a car key&#10;&#10;Description automatically generated">
            <a:extLst>
              <a:ext uri="{FF2B5EF4-FFF2-40B4-BE49-F238E27FC236}">
                <a16:creationId xmlns:a16="http://schemas.microsoft.com/office/drawing/2014/main" id="{43A41CD3-229B-7394-64DC-8DC1958766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59399" y="0"/>
            <a:ext cx="8366170" cy="6876303"/>
          </a:xfrm>
          <a:prstGeom prst="rect">
            <a:avLst/>
          </a:prstGeom>
        </p:spPr>
      </p:pic>
      <p:sp>
        <p:nvSpPr>
          <p:cNvPr id="4" name="Rectangle 3">
            <a:extLst>
              <a:ext uri="{FF2B5EF4-FFF2-40B4-BE49-F238E27FC236}">
                <a16:creationId xmlns:a16="http://schemas.microsoft.com/office/drawing/2014/main" id="{7FA009D9-087B-D1AC-CD9B-98D26E733E2C}"/>
              </a:ext>
            </a:extLst>
          </p:cNvPr>
          <p:cNvSpPr/>
          <p:nvPr userDrawn="1"/>
        </p:nvSpPr>
        <p:spPr>
          <a:xfrm>
            <a:off x="385939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 Placeholder 18">
            <a:extLst>
              <a:ext uri="{FF2B5EF4-FFF2-40B4-BE49-F238E27FC236}">
                <a16:creationId xmlns:a16="http://schemas.microsoft.com/office/drawing/2014/main" id="{6DDE6B05-45FD-5475-6D5E-38E8802D97C9}"/>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24" name="Text Placeholder 23">
            <a:extLst>
              <a:ext uri="{FF2B5EF4-FFF2-40B4-BE49-F238E27FC236}">
                <a16:creationId xmlns:a16="http://schemas.microsoft.com/office/drawing/2014/main" id="{DA9B25BD-7BF8-3BC3-D845-86FF0A527102}"/>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1690020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purple light lines on a black background&#10;&#10;Description automatically generated">
            <a:extLst>
              <a:ext uri="{FF2B5EF4-FFF2-40B4-BE49-F238E27FC236}">
                <a16:creationId xmlns:a16="http://schemas.microsoft.com/office/drawing/2014/main" id="{C77D59C1-000C-412D-1638-1356F6BD697B}"/>
              </a:ext>
            </a:extLst>
          </p:cNvPr>
          <p:cNvPicPr>
            <a:picLocks noChangeAspect="1"/>
          </p:cNvPicPr>
          <p:nvPr userDrawn="1"/>
        </p:nvPicPr>
        <p:blipFill>
          <a:blip r:embed="rId2">
            <a:extLst>
              <a:ext uri="{28A0092B-C50C-407E-A947-70E740481C1C}">
                <a14:useLocalDpi xmlns:a14="http://schemas.microsoft.com/office/drawing/2010/main"/>
              </a:ext>
            </a:extLst>
          </a:blip>
          <a:srcRect t="642"/>
          <a:stretch/>
        </p:blipFill>
        <p:spPr>
          <a:xfrm>
            <a:off x="3859399" y="0"/>
            <a:ext cx="8343901" cy="6857999"/>
          </a:xfrm>
          <a:prstGeom prst="rect">
            <a:avLst/>
          </a:prstGeom>
        </p:spPr>
      </p:pic>
      <p:sp>
        <p:nvSpPr>
          <p:cNvPr id="4" name="Rectangle 3">
            <a:extLst>
              <a:ext uri="{FF2B5EF4-FFF2-40B4-BE49-F238E27FC236}">
                <a16:creationId xmlns:a16="http://schemas.microsoft.com/office/drawing/2014/main" id="{5E95D9B9-95EE-E61D-14D6-F87136AA854B}"/>
              </a:ext>
            </a:extLst>
          </p:cNvPr>
          <p:cNvSpPr/>
          <p:nvPr userDrawn="1"/>
        </p:nvSpPr>
        <p:spPr>
          <a:xfrm>
            <a:off x="3619353" y="0"/>
            <a:ext cx="4211002"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lIns="0" tIns="0" rIns="0" bIns="0" anchor="ct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355312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3611-0C55-4FA1-88FA-7DEF6751C5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C65A0C-3588-F8F0-5E99-D8DA94756F8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2A845-C632-BE9F-5BEE-92FA58814D15}"/>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5" name="Footer Placeholder 4">
            <a:extLst>
              <a:ext uri="{FF2B5EF4-FFF2-40B4-BE49-F238E27FC236}">
                <a16:creationId xmlns:a16="http://schemas.microsoft.com/office/drawing/2014/main" id="{8F95AD3C-27D7-DF68-7E8E-226374A72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5E58B-2277-B71B-09B4-963D61B4E9C9}"/>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35702610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tx1"/>
        </a:solidFill>
        <a:effectLst/>
      </p:bgPr>
    </p:bg>
    <p:spTree>
      <p:nvGrpSpPr>
        <p:cNvPr id="1" name=""/>
        <p:cNvGrpSpPr/>
        <p:nvPr/>
      </p:nvGrpSpPr>
      <p:grpSpPr>
        <a:xfrm>
          <a:off x="0" y="0"/>
          <a:ext cx="0" cy="0"/>
          <a:chOff x="0" y="0"/>
          <a:chExt cx="0" cy="0"/>
        </a:xfrm>
      </p:grpSpPr>
      <p:pic>
        <p:nvPicPr>
          <p:cNvPr id="7" name="Picture 6" descr="A close-up of a purple background&#10;&#10;Description automatically generated">
            <a:extLst>
              <a:ext uri="{FF2B5EF4-FFF2-40B4-BE49-F238E27FC236}">
                <a16:creationId xmlns:a16="http://schemas.microsoft.com/office/drawing/2014/main" id="{9CE8A656-8A6E-AE6E-ED43-6A0EC3F3CD0F}"/>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5119" y="0"/>
            <a:ext cx="12202240" cy="6858000"/>
          </a:xfrm>
          <a:prstGeom prst="rect">
            <a:avLst/>
          </a:prstGeom>
        </p:spPr>
      </p:pic>
      <p:sp>
        <p:nvSpPr>
          <p:cNvPr id="8" name="Rectangle 7">
            <a:extLst>
              <a:ext uri="{FF2B5EF4-FFF2-40B4-BE49-F238E27FC236}">
                <a16:creationId xmlns:a16="http://schemas.microsoft.com/office/drawing/2014/main" id="{7810FF5C-F454-E2FF-2153-62AD01DCA68D}"/>
              </a:ext>
            </a:extLst>
          </p:cNvPr>
          <p:cNvSpPr/>
          <p:nvPr userDrawn="1"/>
        </p:nvSpPr>
        <p:spPr>
          <a:xfrm>
            <a:off x="-5119" y="0"/>
            <a:ext cx="9283590" cy="6858000"/>
          </a:xfrm>
          <a:prstGeom prst="rect">
            <a:avLst/>
          </a:prstGeom>
          <a:gradFill>
            <a:gsLst>
              <a:gs pos="50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2441414" y="3187043"/>
            <a:ext cx="7309171" cy="483915"/>
          </a:xfrm>
          <a:prstGeom prst="rect">
            <a:avLst/>
          </a:prstGeom>
        </p:spPr>
        <p:txBody>
          <a:bodyPr anchor="ctr"/>
          <a:lstStyle>
            <a:lvl1pPr algn="ctr">
              <a:lnSpc>
                <a:spcPct val="15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81382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2441414" y="3187043"/>
            <a:ext cx="7309171" cy="483915"/>
          </a:xfrm>
          <a:prstGeom prst="rect">
            <a:avLst/>
          </a:prstGeom>
        </p:spPr>
        <p:txBody>
          <a:bodyPr anchor="ctr"/>
          <a:lstStyle>
            <a:lvl1pPr algn="ctr">
              <a:lnSpc>
                <a:spcPct val="15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80587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781047" y="643570"/>
            <a:ext cx="10538299" cy="604909"/>
          </a:xfrm>
          <a:prstGeom prst="rect">
            <a:avLst/>
          </a:prstGeom>
        </p:spPr>
        <p:txBody>
          <a:bodyPr lIns="0" tIns="0" rIns="0" bIns="0" anchor="t"/>
          <a:lstStyle>
            <a:lvl1pPr algn="l">
              <a:lnSpc>
                <a:spcPct val="100000"/>
              </a:lnSpc>
              <a:spcAft>
                <a:spcPts val="0"/>
              </a:spcAft>
              <a:defRPr sz="30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60DDE1F8-A73B-2001-ABA1-BBAE7B9225C1}"/>
              </a:ext>
            </a:extLst>
          </p:cNvPr>
          <p:cNvCxnSpPr>
            <a:cxnSpLocks/>
          </p:cNvCxnSpPr>
          <p:nvPr userDrawn="1"/>
        </p:nvCxnSpPr>
        <p:spPr>
          <a:xfrm>
            <a:off x="781049" y="274890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E3D90B-CFC0-488E-08FE-F47FB5D6B763}"/>
              </a:ext>
            </a:extLst>
          </p:cNvPr>
          <p:cNvCxnSpPr>
            <a:cxnSpLocks/>
          </p:cNvCxnSpPr>
          <p:nvPr userDrawn="1"/>
        </p:nvCxnSpPr>
        <p:spPr>
          <a:xfrm>
            <a:off x="4552216" y="274891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37CF25-7D45-9FC5-BA42-99FA9BF74A76}"/>
              </a:ext>
            </a:extLst>
          </p:cNvPr>
          <p:cNvCxnSpPr>
            <a:cxnSpLocks/>
          </p:cNvCxnSpPr>
          <p:nvPr userDrawn="1"/>
        </p:nvCxnSpPr>
        <p:spPr>
          <a:xfrm>
            <a:off x="8323382" y="274890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68FB0C78-370D-14C1-CA47-77CDBBBA5853}"/>
              </a:ext>
            </a:extLst>
          </p:cNvPr>
          <p:cNvSpPr>
            <a:spLocks noGrp="1"/>
          </p:cNvSpPr>
          <p:nvPr>
            <p:ph type="body" sz="quarter" idx="11" hasCustomPrompt="1"/>
          </p:nvPr>
        </p:nvSpPr>
        <p:spPr>
          <a:xfrm>
            <a:off x="781047" y="2178620"/>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35" name="Text Placeholder 25">
            <a:extLst>
              <a:ext uri="{FF2B5EF4-FFF2-40B4-BE49-F238E27FC236}">
                <a16:creationId xmlns:a16="http://schemas.microsoft.com/office/drawing/2014/main" id="{FDACAFF0-DCDA-BAC3-99C1-E5E404E7BDDD}"/>
              </a:ext>
            </a:extLst>
          </p:cNvPr>
          <p:cNvSpPr>
            <a:spLocks noGrp="1"/>
          </p:cNvSpPr>
          <p:nvPr>
            <p:ph type="body" sz="quarter" idx="15" hasCustomPrompt="1"/>
          </p:nvPr>
        </p:nvSpPr>
        <p:spPr>
          <a:xfrm>
            <a:off x="781046" y="2931365"/>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sp>
        <p:nvSpPr>
          <p:cNvPr id="36" name="Text Placeholder 25">
            <a:extLst>
              <a:ext uri="{FF2B5EF4-FFF2-40B4-BE49-F238E27FC236}">
                <a16:creationId xmlns:a16="http://schemas.microsoft.com/office/drawing/2014/main" id="{42DF7593-51BE-34BD-BE4F-5F0C371C8247}"/>
              </a:ext>
            </a:extLst>
          </p:cNvPr>
          <p:cNvSpPr>
            <a:spLocks noGrp="1"/>
          </p:cNvSpPr>
          <p:nvPr>
            <p:ph type="body" sz="quarter" idx="16" hasCustomPrompt="1"/>
          </p:nvPr>
        </p:nvSpPr>
        <p:spPr>
          <a:xfrm>
            <a:off x="4552215" y="2178620"/>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37" name="Text Placeholder 25">
            <a:extLst>
              <a:ext uri="{FF2B5EF4-FFF2-40B4-BE49-F238E27FC236}">
                <a16:creationId xmlns:a16="http://schemas.microsoft.com/office/drawing/2014/main" id="{581853F6-B8F5-740A-A948-2C16309CD6F3}"/>
              </a:ext>
            </a:extLst>
          </p:cNvPr>
          <p:cNvSpPr>
            <a:spLocks noGrp="1"/>
          </p:cNvSpPr>
          <p:nvPr>
            <p:ph type="body" sz="quarter" idx="17" hasCustomPrompt="1"/>
          </p:nvPr>
        </p:nvSpPr>
        <p:spPr>
          <a:xfrm>
            <a:off x="4552214" y="2931365"/>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sp>
        <p:nvSpPr>
          <p:cNvPr id="38" name="Text Placeholder 25">
            <a:extLst>
              <a:ext uri="{FF2B5EF4-FFF2-40B4-BE49-F238E27FC236}">
                <a16:creationId xmlns:a16="http://schemas.microsoft.com/office/drawing/2014/main" id="{5646D3B8-EBB1-7011-DA24-3E04EB20996D}"/>
              </a:ext>
            </a:extLst>
          </p:cNvPr>
          <p:cNvSpPr>
            <a:spLocks noGrp="1"/>
          </p:cNvSpPr>
          <p:nvPr>
            <p:ph type="body" sz="quarter" idx="18" hasCustomPrompt="1"/>
          </p:nvPr>
        </p:nvSpPr>
        <p:spPr>
          <a:xfrm>
            <a:off x="8323382" y="2178620"/>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39" name="Text Placeholder 25">
            <a:extLst>
              <a:ext uri="{FF2B5EF4-FFF2-40B4-BE49-F238E27FC236}">
                <a16:creationId xmlns:a16="http://schemas.microsoft.com/office/drawing/2014/main" id="{8C1BFC51-41B4-8514-4056-B6ECD3792ED9}"/>
              </a:ext>
            </a:extLst>
          </p:cNvPr>
          <p:cNvSpPr>
            <a:spLocks noGrp="1"/>
          </p:cNvSpPr>
          <p:nvPr>
            <p:ph type="body" sz="quarter" idx="19" hasCustomPrompt="1"/>
          </p:nvPr>
        </p:nvSpPr>
        <p:spPr>
          <a:xfrm>
            <a:off x="8323381" y="2931365"/>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cxnSp>
        <p:nvCxnSpPr>
          <p:cNvPr id="40" name="Straight Connector 39">
            <a:extLst>
              <a:ext uri="{FF2B5EF4-FFF2-40B4-BE49-F238E27FC236}">
                <a16:creationId xmlns:a16="http://schemas.microsoft.com/office/drawing/2014/main" id="{438D05BE-20D4-66DD-2066-E49097F423FD}"/>
              </a:ext>
            </a:extLst>
          </p:cNvPr>
          <p:cNvCxnSpPr>
            <a:cxnSpLocks/>
          </p:cNvCxnSpPr>
          <p:nvPr userDrawn="1"/>
        </p:nvCxnSpPr>
        <p:spPr>
          <a:xfrm>
            <a:off x="781049" y="463769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D60D82-F1A1-E581-FB01-B5CF36E76804}"/>
              </a:ext>
            </a:extLst>
          </p:cNvPr>
          <p:cNvCxnSpPr>
            <a:cxnSpLocks/>
          </p:cNvCxnSpPr>
          <p:nvPr userDrawn="1"/>
        </p:nvCxnSpPr>
        <p:spPr>
          <a:xfrm>
            <a:off x="4552216" y="4637692"/>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Text Placeholder 25">
            <a:extLst>
              <a:ext uri="{FF2B5EF4-FFF2-40B4-BE49-F238E27FC236}">
                <a16:creationId xmlns:a16="http://schemas.microsoft.com/office/drawing/2014/main" id="{CBB1F5CF-5B44-04C1-1F75-B8DFC26941A6}"/>
              </a:ext>
            </a:extLst>
          </p:cNvPr>
          <p:cNvSpPr>
            <a:spLocks noGrp="1"/>
          </p:cNvSpPr>
          <p:nvPr>
            <p:ph type="body" sz="quarter" idx="20" hasCustomPrompt="1"/>
          </p:nvPr>
        </p:nvSpPr>
        <p:spPr>
          <a:xfrm>
            <a:off x="781047" y="4067402"/>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43" name="Text Placeholder 25">
            <a:extLst>
              <a:ext uri="{FF2B5EF4-FFF2-40B4-BE49-F238E27FC236}">
                <a16:creationId xmlns:a16="http://schemas.microsoft.com/office/drawing/2014/main" id="{45E12F07-C769-3DE0-1AC6-21394AD1DD50}"/>
              </a:ext>
            </a:extLst>
          </p:cNvPr>
          <p:cNvSpPr>
            <a:spLocks noGrp="1"/>
          </p:cNvSpPr>
          <p:nvPr>
            <p:ph type="body" sz="quarter" idx="21" hasCustomPrompt="1"/>
          </p:nvPr>
        </p:nvSpPr>
        <p:spPr>
          <a:xfrm>
            <a:off x="781046" y="4820147"/>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sp>
        <p:nvSpPr>
          <p:cNvPr id="44" name="Text Placeholder 25">
            <a:extLst>
              <a:ext uri="{FF2B5EF4-FFF2-40B4-BE49-F238E27FC236}">
                <a16:creationId xmlns:a16="http://schemas.microsoft.com/office/drawing/2014/main" id="{80DFA8B4-1C18-F6D4-F238-7C580CF08300}"/>
              </a:ext>
            </a:extLst>
          </p:cNvPr>
          <p:cNvSpPr>
            <a:spLocks noGrp="1"/>
          </p:cNvSpPr>
          <p:nvPr>
            <p:ph type="body" sz="quarter" idx="22" hasCustomPrompt="1"/>
          </p:nvPr>
        </p:nvSpPr>
        <p:spPr>
          <a:xfrm>
            <a:off x="4552215" y="4067402"/>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45" name="Text Placeholder 25">
            <a:extLst>
              <a:ext uri="{FF2B5EF4-FFF2-40B4-BE49-F238E27FC236}">
                <a16:creationId xmlns:a16="http://schemas.microsoft.com/office/drawing/2014/main" id="{C5D6F1F2-6F42-45F4-FED5-80AEE6242EE0}"/>
              </a:ext>
            </a:extLst>
          </p:cNvPr>
          <p:cNvSpPr>
            <a:spLocks noGrp="1"/>
          </p:cNvSpPr>
          <p:nvPr>
            <p:ph type="body" sz="quarter" idx="23" hasCustomPrompt="1"/>
          </p:nvPr>
        </p:nvSpPr>
        <p:spPr>
          <a:xfrm>
            <a:off x="4552214" y="4820147"/>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spTree>
    <p:extLst>
      <p:ext uri="{BB962C8B-B14F-4D97-AF65-F5344CB8AC3E}">
        <p14:creationId xmlns:p14="http://schemas.microsoft.com/office/powerpoint/2010/main" val="3621742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0DDE1F8-A73B-2001-ABA1-BBAE7B9225C1}"/>
              </a:ext>
            </a:extLst>
          </p:cNvPr>
          <p:cNvCxnSpPr>
            <a:cxnSpLocks/>
          </p:cNvCxnSpPr>
          <p:nvPr userDrawn="1"/>
        </p:nvCxnSpPr>
        <p:spPr>
          <a:xfrm>
            <a:off x="781049" y="2632781"/>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 Placeholder 25">
            <a:extLst>
              <a:ext uri="{FF2B5EF4-FFF2-40B4-BE49-F238E27FC236}">
                <a16:creationId xmlns:a16="http://schemas.microsoft.com/office/drawing/2014/main" id="{FDACAFF0-DCDA-BAC3-99C1-E5E404E7BDDD}"/>
              </a:ext>
            </a:extLst>
          </p:cNvPr>
          <p:cNvSpPr>
            <a:spLocks noGrp="1"/>
          </p:cNvSpPr>
          <p:nvPr>
            <p:ph type="body" sz="quarter" idx="15" hasCustomPrompt="1"/>
          </p:nvPr>
        </p:nvSpPr>
        <p:spPr>
          <a:xfrm>
            <a:off x="781046" y="2815238"/>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6" name="Picture Placeholder 5">
            <a:extLst>
              <a:ext uri="{FF2B5EF4-FFF2-40B4-BE49-F238E27FC236}">
                <a16:creationId xmlns:a16="http://schemas.microsoft.com/office/drawing/2014/main" id="{C71481AA-953D-7229-B47B-1242FD7F5931}"/>
              </a:ext>
            </a:extLst>
          </p:cNvPr>
          <p:cNvSpPr>
            <a:spLocks noGrp="1"/>
          </p:cNvSpPr>
          <p:nvPr>
            <p:ph type="pic" sz="quarter" idx="16" hasCustomPrompt="1"/>
          </p:nvPr>
        </p:nvSpPr>
        <p:spPr>
          <a:xfrm>
            <a:off x="802117" y="1701821"/>
            <a:ext cx="772683" cy="770873"/>
          </a:xfrm>
          <a:prstGeom prst="rect">
            <a:avLst/>
          </a:prstGeom>
        </p:spPr>
        <p:txBody>
          <a:bodyPr bIns="360000" anchor="ctr"/>
          <a:lstStyle>
            <a:lvl1pPr algn="ctr">
              <a:defRPr sz="900"/>
            </a:lvl1pPr>
          </a:lstStyle>
          <a:p>
            <a:r>
              <a:rPr lang="en-GB"/>
              <a:t>icon</a:t>
            </a:r>
          </a:p>
        </p:txBody>
      </p:sp>
      <p:cxnSp>
        <p:nvCxnSpPr>
          <p:cNvPr id="10" name="Straight Connector 9">
            <a:extLst>
              <a:ext uri="{FF2B5EF4-FFF2-40B4-BE49-F238E27FC236}">
                <a16:creationId xmlns:a16="http://schemas.microsoft.com/office/drawing/2014/main" id="{5C7ED7AF-D9D3-1E57-6E2E-937D6B03830B}"/>
              </a:ext>
            </a:extLst>
          </p:cNvPr>
          <p:cNvCxnSpPr>
            <a:cxnSpLocks/>
          </p:cNvCxnSpPr>
          <p:nvPr userDrawn="1"/>
        </p:nvCxnSpPr>
        <p:spPr>
          <a:xfrm>
            <a:off x="781049" y="490474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 Placeholder 25">
            <a:extLst>
              <a:ext uri="{FF2B5EF4-FFF2-40B4-BE49-F238E27FC236}">
                <a16:creationId xmlns:a16="http://schemas.microsoft.com/office/drawing/2014/main" id="{CB52B6F6-39D1-50C9-571D-D3D3FAE4C6B4}"/>
              </a:ext>
            </a:extLst>
          </p:cNvPr>
          <p:cNvSpPr>
            <a:spLocks noGrp="1"/>
          </p:cNvSpPr>
          <p:nvPr>
            <p:ph type="body" sz="quarter" idx="17" hasCustomPrompt="1"/>
          </p:nvPr>
        </p:nvSpPr>
        <p:spPr>
          <a:xfrm>
            <a:off x="781046" y="5087205"/>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12" name="Picture Placeholder 5">
            <a:extLst>
              <a:ext uri="{FF2B5EF4-FFF2-40B4-BE49-F238E27FC236}">
                <a16:creationId xmlns:a16="http://schemas.microsoft.com/office/drawing/2014/main" id="{BA7228BC-EEF9-CD0F-BD14-53DD1B67C81B}"/>
              </a:ext>
            </a:extLst>
          </p:cNvPr>
          <p:cNvSpPr>
            <a:spLocks noGrp="1"/>
          </p:cNvSpPr>
          <p:nvPr>
            <p:ph type="pic" sz="quarter" idx="18" hasCustomPrompt="1"/>
          </p:nvPr>
        </p:nvSpPr>
        <p:spPr>
          <a:xfrm>
            <a:off x="802117" y="3973788"/>
            <a:ext cx="772683" cy="770873"/>
          </a:xfrm>
          <a:prstGeom prst="rect">
            <a:avLst/>
          </a:prstGeom>
        </p:spPr>
        <p:txBody>
          <a:bodyPr bIns="360000" anchor="ctr"/>
          <a:lstStyle>
            <a:lvl1pPr algn="ctr">
              <a:defRPr sz="900"/>
            </a:lvl1pPr>
          </a:lstStyle>
          <a:p>
            <a:r>
              <a:rPr lang="en-GB"/>
              <a:t>icon</a:t>
            </a:r>
          </a:p>
        </p:txBody>
      </p:sp>
      <p:cxnSp>
        <p:nvCxnSpPr>
          <p:cNvPr id="34" name="Straight Connector 33">
            <a:extLst>
              <a:ext uri="{FF2B5EF4-FFF2-40B4-BE49-F238E27FC236}">
                <a16:creationId xmlns:a16="http://schemas.microsoft.com/office/drawing/2014/main" id="{29B26831-3A5A-3B49-8C51-953721B2BBEE}"/>
              </a:ext>
            </a:extLst>
          </p:cNvPr>
          <p:cNvCxnSpPr>
            <a:cxnSpLocks/>
          </p:cNvCxnSpPr>
          <p:nvPr userDrawn="1"/>
        </p:nvCxnSpPr>
        <p:spPr>
          <a:xfrm>
            <a:off x="4315277" y="2632781"/>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Text Placeholder 25">
            <a:extLst>
              <a:ext uri="{FF2B5EF4-FFF2-40B4-BE49-F238E27FC236}">
                <a16:creationId xmlns:a16="http://schemas.microsoft.com/office/drawing/2014/main" id="{530C7F73-6E08-333E-DA78-F399CD2BEA43}"/>
              </a:ext>
            </a:extLst>
          </p:cNvPr>
          <p:cNvSpPr>
            <a:spLocks noGrp="1"/>
          </p:cNvSpPr>
          <p:nvPr>
            <p:ph type="body" sz="quarter" idx="19" hasCustomPrompt="1"/>
          </p:nvPr>
        </p:nvSpPr>
        <p:spPr>
          <a:xfrm>
            <a:off x="4315274" y="2815238"/>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47" name="Picture Placeholder 5">
            <a:extLst>
              <a:ext uri="{FF2B5EF4-FFF2-40B4-BE49-F238E27FC236}">
                <a16:creationId xmlns:a16="http://schemas.microsoft.com/office/drawing/2014/main" id="{91AC150E-A0FC-D0E1-9F02-642B802C43A7}"/>
              </a:ext>
            </a:extLst>
          </p:cNvPr>
          <p:cNvSpPr>
            <a:spLocks noGrp="1"/>
          </p:cNvSpPr>
          <p:nvPr>
            <p:ph type="pic" sz="quarter" idx="20" hasCustomPrompt="1"/>
          </p:nvPr>
        </p:nvSpPr>
        <p:spPr>
          <a:xfrm>
            <a:off x="4336345" y="1701821"/>
            <a:ext cx="772683" cy="770873"/>
          </a:xfrm>
          <a:prstGeom prst="rect">
            <a:avLst/>
          </a:prstGeom>
        </p:spPr>
        <p:txBody>
          <a:bodyPr bIns="360000" anchor="ctr"/>
          <a:lstStyle>
            <a:lvl1pPr algn="ctr">
              <a:defRPr sz="900"/>
            </a:lvl1pPr>
          </a:lstStyle>
          <a:p>
            <a:r>
              <a:rPr lang="en-GB"/>
              <a:t>icon</a:t>
            </a:r>
          </a:p>
        </p:txBody>
      </p:sp>
      <p:cxnSp>
        <p:nvCxnSpPr>
          <p:cNvPr id="48" name="Straight Connector 47">
            <a:extLst>
              <a:ext uri="{FF2B5EF4-FFF2-40B4-BE49-F238E27FC236}">
                <a16:creationId xmlns:a16="http://schemas.microsoft.com/office/drawing/2014/main" id="{76BE54C1-1FF6-C3D1-1883-4C9D200503DD}"/>
              </a:ext>
            </a:extLst>
          </p:cNvPr>
          <p:cNvCxnSpPr>
            <a:cxnSpLocks/>
          </p:cNvCxnSpPr>
          <p:nvPr userDrawn="1"/>
        </p:nvCxnSpPr>
        <p:spPr>
          <a:xfrm>
            <a:off x="4315277" y="490474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9" name="Text Placeholder 25">
            <a:extLst>
              <a:ext uri="{FF2B5EF4-FFF2-40B4-BE49-F238E27FC236}">
                <a16:creationId xmlns:a16="http://schemas.microsoft.com/office/drawing/2014/main" id="{0823A1B5-A2B2-F306-C364-D5EA6ACCF435}"/>
              </a:ext>
            </a:extLst>
          </p:cNvPr>
          <p:cNvSpPr>
            <a:spLocks noGrp="1"/>
          </p:cNvSpPr>
          <p:nvPr>
            <p:ph type="body" sz="quarter" idx="21" hasCustomPrompt="1"/>
          </p:nvPr>
        </p:nvSpPr>
        <p:spPr>
          <a:xfrm>
            <a:off x="4315274" y="5087205"/>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50" name="Picture Placeholder 5">
            <a:extLst>
              <a:ext uri="{FF2B5EF4-FFF2-40B4-BE49-F238E27FC236}">
                <a16:creationId xmlns:a16="http://schemas.microsoft.com/office/drawing/2014/main" id="{65EBDB96-D62E-EE0B-FFE0-CD2C06D0B6BB}"/>
              </a:ext>
            </a:extLst>
          </p:cNvPr>
          <p:cNvSpPr>
            <a:spLocks noGrp="1"/>
          </p:cNvSpPr>
          <p:nvPr>
            <p:ph type="pic" sz="quarter" idx="22" hasCustomPrompt="1"/>
          </p:nvPr>
        </p:nvSpPr>
        <p:spPr>
          <a:xfrm>
            <a:off x="4336345" y="3973788"/>
            <a:ext cx="772683" cy="770873"/>
          </a:xfrm>
          <a:prstGeom prst="rect">
            <a:avLst/>
          </a:prstGeom>
        </p:spPr>
        <p:txBody>
          <a:bodyPr bIns="360000" anchor="ctr"/>
          <a:lstStyle>
            <a:lvl1pPr algn="ctr">
              <a:defRPr sz="900"/>
            </a:lvl1pPr>
          </a:lstStyle>
          <a:p>
            <a:r>
              <a:rPr lang="en-GB"/>
              <a:t>icon</a:t>
            </a:r>
          </a:p>
        </p:txBody>
      </p:sp>
      <p:cxnSp>
        <p:nvCxnSpPr>
          <p:cNvPr id="51" name="Straight Connector 50">
            <a:extLst>
              <a:ext uri="{FF2B5EF4-FFF2-40B4-BE49-F238E27FC236}">
                <a16:creationId xmlns:a16="http://schemas.microsoft.com/office/drawing/2014/main" id="{B95E66CE-E260-4044-C106-E9E3E676B844}"/>
              </a:ext>
            </a:extLst>
          </p:cNvPr>
          <p:cNvCxnSpPr>
            <a:cxnSpLocks/>
          </p:cNvCxnSpPr>
          <p:nvPr userDrawn="1"/>
        </p:nvCxnSpPr>
        <p:spPr>
          <a:xfrm>
            <a:off x="7870576" y="2632781"/>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Text Placeholder 25">
            <a:extLst>
              <a:ext uri="{FF2B5EF4-FFF2-40B4-BE49-F238E27FC236}">
                <a16:creationId xmlns:a16="http://schemas.microsoft.com/office/drawing/2014/main" id="{71619334-C4B9-0AEA-35F6-5B8A43464FAA}"/>
              </a:ext>
            </a:extLst>
          </p:cNvPr>
          <p:cNvSpPr>
            <a:spLocks noGrp="1"/>
          </p:cNvSpPr>
          <p:nvPr>
            <p:ph type="body" sz="quarter" idx="23" hasCustomPrompt="1"/>
          </p:nvPr>
        </p:nvSpPr>
        <p:spPr>
          <a:xfrm>
            <a:off x="7870573" y="2815238"/>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53" name="Picture Placeholder 5">
            <a:extLst>
              <a:ext uri="{FF2B5EF4-FFF2-40B4-BE49-F238E27FC236}">
                <a16:creationId xmlns:a16="http://schemas.microsoft.com/office/drawing/2014/main" id="{7AC0DF69-B9ED-6759-3345-0F8FC57B7BA4}"/>
              </a:ext>
            </a:extLst>
          </p:cNvPr>
          <p:cNvSpPr>
            <a:spLocks noGrp="1"/>
          </p:cNvSpPr>
          <p:nvPr>
            <p:ph type="pic" sz="quarter" idx="24" hasCustomPrompt="1"/>
          </p:nvPr>
        </p:nvSpPr>
        <p:spPr>
          <a:xfrm>
            <a:off x="7891644" y="1701821"/>
            <a:ext cx="772683" cy="770873"/>
          </a:xfrm>
          <a:prstGeom prst="rect">
            <a:avLst/>
          </a:prstGeom>
        </p:spPr>
        <p:txBody>
          <a:bodyPr bIns="360000" anchor="ctr"/>
          <a:lstStyle>
            <a:lvl1pPr algn="ctr">
              <a:defRPr sz="900"/>
            </a:lvl1pPr>
          </a:lstStyle>
          <a:p>
            <a:r>
              <a:rPr lang="en-GB"/>
              <a:t>icon</a:t>
            </a:r>
          </a:p>
        </p:txBody>
      </p:sp>
      <p:cxnSp>
        <p:nvCxnSpPr>
          <p:cNvPr id="54" name="Straight Connector 53">
            <a:extLst>
              <a:ext uri="{FF2B5EF4-FFF2-40B4-BE49-F238E27FC236}">
                <a16:creationId xmlns:a16="http://schemas.microsoft.com/office/drawing/2014/main" id="{E18BD782-8141-CFFB-372E-BFB79DA065C7}"/>
              </a:ext>
            </a:extLst>
          </p:cNvPr>
          <p:cNvCxnSpPr>
            <a:cxnSpLocks/>
          </p:cNvCxnSpPr>
          <p:nvPr userDrawn="1"/>
        </p:nvCxnSpPr>
        <p:spPr>
          <a:xfrm>
            <a:off x="7870576" y="490474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5" name="Text Placeholder 25">
            <a:extLst>
              <a:ext uri="{FF2B5EF4-FFF2-40B4-BE49-F238E27FC236}">
                <a16:creationId xmlns:a16="http://schemas.microsoft.com/office/drawing/2014/main" id="{E02D224F-F8AD-51D0-18A9-3CA06AA7B9A5}"/>
              </a:ext>
            </a:extLst>
          </p:cNvPr>
          <p:cNvSpPr>
            <a:spLocks noGrp="1"/>
          </p:cNvSpPr>
          <p:nvPr>
            <p:ph type="body" sz="quarter" idx="25" hasCustomPrompt="1"/>
          </p:nvPr>
        </p:nvSpPr>
        <p:spPr>
          <a:xfrm>
            <a:off x="7870573" y="5087205"/>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56" name="Picture Placeholder 5">
            <a:extLst>
              <a:ext uri="{FF2B5EF4-FFF2-40B4-BE49-F238E27FC236}">
                <a16:creationId xmlns:a16="http://schemas.microsoft.com/office/drawing/2014/main" id="{1E9EFDCA-DC3C-2178-C1C5-CF9B83F93D95}"/>
              </a:ext>
            </a:extLst>
          </p:cNvPr>
          <p:cNvSpPr>
            <a:spLocks noGrp="1"/>
          </p:cNvSpPr>
          <p:nvPr>
            <p:ph type="pic" sz="quarter" idx="26" hasCustomPrompt="1"/>
          </p:nvPr>
        </p:nvSpPr>
        <p:spPr>
          <a:xfrm>
            <a:off x="7891644" y="3973788"/>
            <a:ext cx="772683" cy="770873"/>
          </a:xfrm>
          <a:prstGeom prst="rect">
            <a:avLst/>
          </a:prstGeom>
        </p:spPr>
        <p:txBody>
          <a:bodyPr bIns="360000" anchor="ctr"/>
          <a:lstStyle>
            <a:lvl1pPr algn="ctr">
              <a:defRPr sz="900"/>
            </a:lvl1pPr>
          </a:lstStyle>
          <a:p>
            <a:r>
              <a:rPr lang="en-GB"/>
              <a:t>icon</a:t>
            </a:r>
          </a:p>
        </p:txBody>
      </p:sp>
      <p:sp>
        <p:nvSpPr>
          <p:cNvPr id="5" name="Title 4">
            <a:extLst>
              <a:ext uri="{FF2B5EF4-FFF2-40B4-BE49-F238E27FC236}">
                <a16:creationId xmlns:a16="http://schemas.microsoft.com/office/drawing/2014/main" id="{CA4EAE56-01A4-25B8-2F83-A44B0CAEF4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90289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tx1"/>
        </a:solidFill>
        <a:effectLst/>
      </p:bgPr>
    </p:bg>
    <p:spTree>
      <p:nvGrpSpPr>
        <p:cNvPr id="1" name=""/>
        <p:cNvGrpSpPr/>
        <p:nvPr/>
      </p:nvGrpSpPr>
      <p:grpSpPr>
        <a:xfrm>
          <a:off x="0" y="0"/>
          <a:ext cx="0" cy="0"/>
          <a:chOff x="0" y="0"/>
          <a:chExt cx="0" cy="0"/>
        </a:xfrm>
      </p:grpSpPr>
      <p:sp>
        <p:nvSpPr>
          <p:cNvPr id="37" name="Text Placeholder 25">
            <a:extLst>
              <a:ext uri="{FF2B5EF4-FFF2-40B4-BE49-F238E27FC236}">
                <a16:creationId xmlns:a16="http://schemas.microsoft.com/office/drawing/2014/main" id="{581853F6-B8F5-740A-A948-2C16309CD6F3}"/>
              </a:ext>
            </a:extLst>
          </p:cNvPr>
          <p:cNvSpPr>
            <a:spLocks noGrp="1"/>
          </p:cNvSpPr>
          <p:nvPr>
            <p:ph type="body" sz="quarter" idx="17" hasCustomPrompt="1"/>
          </p:nvPr>
        </p:nvSpPr>
        <p:spPr>
          <a:xfrm>
            <a:off x="796243" y="4011029"/>
            <a:ext cx="2274914" cy="276999"/>
          </a:xfrm>
          <a:prstGeom prst="rect">
            <a:avLst/>
          </a:prstGeom>
        </p:spPr>
        <p:txBody>
          <a:bodyPr lIns="0"/>
          <a:lstStyle>
            <a:lvl1pPr>
              <a:defRPr sz="1400">
                <a:solidFill>
                  <a:schemeClr val="bg1"/>
                </a:solidFill>
                <a:latin typeface="+mn-lt"/>
              </a:defRPr>
            </a:lvl1pPr>
          </a:lstStyle>
          <a:p>
            <a:pPr lvl="0"/>
            <a:r>
              <a:rPr lang="en-US"/>
              <a:t>Subheadings here</a:t>
            </a:r>
            <a:endParaRPr lang="en-GB"/>
          </a:p>
        </p:txBody>
      </p:sp>
      <p:sp>
        <p:nvSpPr>
          <p:cNvPr id="39" name="Text Placeholder 25">
            <a:extLst>
              <a:ext uri="{FF2B5EF4-FFF2-40B4-BE49-F238E27FC236}">
                <a16:creationId xmlns:a16="http://schemas.microsoft.com/office/drawing/2014/main" id="{8C1BFC51-41B4-8514-4056-B6ECD3792ED9}"/>
              </a:ext>
            </a:extLst>
          </p:cNvPr>
          <p:cNvSpPr>
            <a:spLocks noGrp="1"/>
          </p:cNvSpPr>
          <p:nvPr>
            <p:ph type="body" sz="quarter" idx="19" hasCustomPrompt="1"/>
          </p:nvPr>
        </p:nvSpPr>
        <p:spPr>
          <a:xfrm>
            <a:off x="5527042" y="1471430"/>
            <a:ext cx="2274914" cy="276999"/>
          </a:xfrm>
          <a:prstGeom prst="rect">
            <a:avLst/>
          </a:prstGeom>
        </p:spPr>
        <p:txBody>
          <a:bodyPr lIns="0"/>
          <a:lstStyle>
            <a:lvl1pPr>
              <a:defRPr sz="1400">
                <a:solidFill>
                  <a:schemeClr val="bg1"/>
                </a:solidFill>
                <a:latin typeface="+mn-lt"/>
              </a:defRPr>
            </a:lvl1pPr>
          </a:lstStyle>
          <a:p>
            <a:pPr lvl="0"/>
            <a:r>
              <a:rPr lang="en-US"/>
              <a:t>Content here</a:t>
            </a:r>
            <a:endParaRPr lang="en-GB"/>
          </a:p>
        </p:txBody>
      </p:sp>
      <p:cxnSp>
        <p:nvCxnSpPr>
          <p:cNvPr id="24" name="Straight Connector 23">
            <a:extLst>
              <a:ext uri="{FF2B5EF4-FFF2-40B4-BE49-F238E27FC236}">
                <a16:creationId xmlns:a16="http://schemas.microsoft.com/office/drawing/2014/main" id="{86A34DA4-F5EF-50D9-7D21-92EAC313C913}"/>
              </a:ext>
            </a:extLst>
          </p:cNvPr>
          <p:cNvCxnSpPr>
            <a:cxnSpLocks/>
          </p:cNvCxnSpPr>
          <p:nvPr userDrawn="1"/>
        </p:nvCxnSpPr>
        <p:spPr>
          <a:xfrm flipV="1">
            <a:off x="5001262" y="1528581"/>
            <a:ext cx="0" cy="361215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DDE1F8-A73B-2001-ABA1-BBAE7B9225C1}"/>
              </a:ext>
            </a:extLst>
          </p:cNvPr>
          <p:cNvCxnSpPr>
            <a:cxnSpLocks/>
          </p:cNvCxnSpPr>
          <p:nvPr userDrawn="1"/>
        </p:nvCxnSpPr>
        <p:spPr>
          <a:xfrm>
            <a:off x="781051" y="2048119"/>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68FB0C78-370D-14C1-CA47-77CDBBBA5853}"/>
              </a:ext>
            </a:extLst>
          </p:cNvPr>
          <p:cNvSpPr>
            <a:spLocks noGrp="1"/>
          </p:cNvSpPr>
          <p:nvPr>
            <p:ph type="body" sz="quarter" idx="11" hasCustomPrompt="1"/>
          </p:nvPr>
        </p:nvSpPr>
        <p:spPr>
          <a:xfrm>
            <a:off x="781049" y="1477831"/>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31" name="Text Placeholder 25">
            <a:extLst>
              <a:ext uri="{FF2B5EF4-FFF2-40B4-BE49-F238E27FC236}">
                <a16:creationId xmlns:a16="http://schemas.microsoft.com/office/drawing/2014/main" id="{FDACAFF0-DCDA-BAC3-99C1-E5E404E7BDDD}"/>
              </a:ext>
            </a:extLst>
          </p:cNvPr>
          <p:cNvSpPr>
            <a:spLocks noGrp="1"/>
          </p:cNvSpPr>
          <p:nvPr>
            <p:ph type="body" sz="quarter" idx="15" hasCustomPrompt="1"/>
          </p:nvPr>
        </p:nvSpPr>
        <p:spPr>
          <a:xfrm>
            <a:off x="781048" y="2230576"/>
            <a:ext cx="2947438" cy="616396"/>
          </a:xfrm>
          <a:prstGeom prst="rect">
            <a:avLst/>
          </a:prstGeom>
        </p:spPr>
        <p:txBody>
          <a:bodyPr lIns="0"/>
          <a:lstStyle>
            <a:lvl1pPr>
              <a:defRPr sz="3000">
                <a:solidFill>
                  <a:schemeClr val="bg1"/>
                </a:solidFill>
                <a:latin typeface="+mj-lt"/>
              </a:defRPr>
            </a:lvl1pPr>
          </a:lstStyle>
          <a:p>
            <a:pPr lvl="0"/>
            <a:r>
              <a:rPr lang="en-US"/>
              <a:t>Slide title here</a:t>
            </a:r>
            <a:endParaRPr lang="en-GB"/>
          </a:p>
        </p:txBody>
      </p:sp>
    </p:spTree>
    <p:extLst>
      <p:ext uri="{BB962C8B-B14F-4D97-AF65-F5344CB8AC3E}">
        <p14:creationId xmlns:p14="http://schemas.microsoft.com/office/powerpoint/2010/main" val="1459947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781047" y="643570"/>
            <a:ext cx="10538299" cy="604909"/>
          </a:xfrm>
          <a:prstGeom prst="rect">
            <a:avLst/>
          </a:prstGeom>
        </p:spPr>
        <p:txBody>
          <a:bodyPr lIns="0" tIns="0" rIns="0" bIns="0" anchor="t"/>
          <a:lstStyle>
            <a:lvl1pPr algn="l">
              <a:lnSpc>
                <a:spcPct val="100000"/>
              </a:lnSpc>
              <a:spcAft>
                <a:spcPts val="0"/>
              </a:spcAft>
              <a:defRPr sz="30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48" name="Text Placeholder 15">
            <a:extLst>
              <a:ext uri="{FF2B5EF4-FFF2-40B4-BE49-F238E27FC236}">
                <a16:creationId xmlns:a16="http://schemas.microsoft.com/office/drawing/2014/main" id="{F4560F61-46F6-5BF0-5AD2-E053E3527017}"/>
              </a:ext>
            </a:extLst>
          </p:cNvPr>
          <p:cNvSpPr>
            <a:spLocks noGrp="1"/>
          </p:cNvSpPr>
          <p:nvPr>
            <p:ph type="body" sz="quarter" idx="11"/>
          </p:nvPr>
        </p:nvSpPr>
        <p:spPr>
          <a:xfrm>
            <a:off x="781047" y="3602818"/>
            <a:ext cx="2196000" cy="1752651"/>
          </a:xfrm>
          <a:prstGeom prst="rect">
            <a:avLst/>
          </a:prstGeom>
        </p:spPr>
        <p:txBody>
          <a:bodyPr lIns="0" tIns="0" rIns="0" bIns="0"/>
          <a:lstStyle>
            <a:lvl1pPr>
              <a:defRPr sz="1400" b="0" i="0">
                <a:solidFill>
                  <a:schemeClr val="bg1"/>
                </a:solidFill>
                <a:latin typeface="+mn-lt"/>
              </a:defRPr>
            </a:lvl1pPr>
          </a:lstStyle>
          <a:p>
            <a:pPr lvl="0"/>
            <a:endParaRPr lang="en-US"/>
          </a:p>
        </p:txBody>
      </p:sp>
      <p:sp>
        <p:nvSpPr>
          <p:cNvPr id="49" name="Text Placeholder 17">
            <a:extLst>
              <a:ext uri="{FF2B5EF4-FFF2-40B4-BE49-F238E27FC236}">
                <a16:creationId xmlns:a16="http://schemas.microsoft.com/office/drawing/2014/main" id="{1F2E7F0F-4564-AB06-F124-58683F28C275}"/>
              </a:ext>
            </a:extLst>
          </p:cNvPr>
          <p:cNvSpPr>
            <a:spLocks noGrp="1"/>
          </p:cNvSpPr>
          <p:nvPr>
            <p:ph type="body" sz="quarter" idx="12"/>
          </p:nvPr>
        </p:nvSpPr>
        <p:spPr>
          <a:xfrm>
            <a:off x="781050" y="2601913"/>
            <a:ext cx="2195998" cy="542358"/>
          </a:xfrm>
          <a:prstGeom prst="rect">
            <a:avLst/>
          </a:prstGeom>
        </p:spPr>
        <p:txBody>
          <a:bodyPr lIns="0" tIns="0" rIns="0" bIns="0"/>
          <a:lstStyle>
            <a:lvl1pPr>
              <a:defRPr b="0" i="0">
                <a:solidFill>
                  <a:schemeClr val="bg1"/>
                </a:solidFill>
                <a:latin typeface="+mj-lt"/>
              </a:defRPr>
            </a:lvl1pPr>
            <a:lvl2pPr>
              <a:defRPr b="0" i="0">
                <a:solidFill>
                  <a:schemeClr val="tx1"/>
                </a:solidFill>
                <a:latin typeface="Graphik Regular" panose="020B0503030202060203" pitchFamily="34" charset="77"/>
              </a:defRPr>
            </a:lvl2pPr>
            <a:lvl3pPr>
              <a:defRPr b="0" i="0">
                <a:solidFill>
                  <a:schemeClr val="tx1"/>
                </a:solidFill>
                <a:latin typeface="Graphik Regular" panose="020B0503030202060203" pitchFamily="34" charset="77"/>
              </a:defRPr>
            </a:lvl3pPr>
            <a:lvl4pPr>
              <a:defRPr b="0" i="0">
                <a:solidFill>
                  <a:schemeClr val="tx1"/>
                </a:solidFill>
                <a:latin typeface="Graphik Regular" panose="020B0503030202060203" pitchFamily="34" charset="77"/>
              </a:defRPr>
            </a:lvl4pPr>
            <a:lvl5pPr>
              <a:defRPr b="0" i="0">
                <a:solidFill>
                  <a:schemeClr val="tx1"/>
                </a:solidFill>
                <a:latin typeface="Graphik Regular" panose="020B0503030202060203" pitchFamily="34" charset="77"/>
              </a:defRPr>
            </a:lvl5pPr>
          </a:lstStyle>
          <a:p>
            <a:pPr lvl="0"/>
            <a:endParaRPr lang="en-US"/>
          </a:p>
        </p:txBody>
      </p:sp>
      <p:sp>
        <p:nvSpPr>
          <p:cNvPr id="51" name="Holder 3">
            <a:extLst>
              <a:ext uri="{FF2B5EF4-FFF2-40B4-BE49-F238E27FC236}">
                <a16:creationId xmlns:a16="http://schemas.microsoft.com/office/drawing/2014/main" id="{FF9DE185-B0C9-7FAA-A9FF-FEE720A6C0AC}"/>
              </a:ext>
            </a:extLst>
          </p:cNvPr>
          <p:cNvSpPr>
            <a:spLocks noGrp="1"/>
          </p:cNvSpPr>
          <p:nvPr>
            <p:ph type="subTitle" idx="4"/>
          </p:nvPr>
        </p:nvSpPr>
        <p:spPr>
          <a:xfrm>
            <a:off x="781047" y="1648196"/>
            <a:ext cx="8534400" cy="276999"/>
          </a:xfrm>
          <a:prstGeom prst="rect">
            <a:avLst/>
          </a:prstGeom>
        </p:spPr>
        <p:txBody>
          <a:bodyPr wrap="square" lIns="0" tIns="0" rIns="0" bIns="0">
            <a:spAutoFit/>
          </a:bodyPr>
          <a:lstStyle>
            <a:lvl1pPr>
              <a:defRPr sz="1800">
                <a:solidFill>
                  <a:schemeClr val="accent1"/>
                </a:solidFill>
                <a:latin typeface="+mj-lt"/>
              </a:defRPr>
            </a:lvl1pPr>
          </a:lstStyle>
          <a:p>
            <a:endParaRPr/>
          </a:p>
        </p:txBody>
      </p:sp>
      <p:cxnSp>
        <p:nvCxnSpPr>
          <p:cNvPr id="52" name="Straight Connector 51">
            <a:extLst>
              <a:ext uri="{FF2B5EF4-FFF2-40B4-BE49-F238E27FC236}">
                <a16:creationId xmlns:a16="http://schemas.microsoft.com/office/drawing/2014/main" id="{1EF8F180-949E-C273-EF8A-BA084D5151EF}"/>
              </a:ext>
            </a:extLst>
          </p:cNvPr>
          <p:cNvCxnSpPr>
            <a:cxnSpLocks/>
          </p:cNvCxnSpPr>
          <p:nvPr userDrawn="1"/>
        </p:nvCxnSpPr>
        <p:spPr>
          <a:xfrm>
            <a:off x="781049" y="3362734"/>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Text Placeholder 15">
            <a:extLst>
              <a:ext uri="{FF2B5EF4-FFF2-40B4-BE49-F238E27FC236}">
                <a16:creationId xmlns:a16="http://schemas.microsoft.com/office/drawing/2014/main" id="{2DE1573C-1849-0780-A2AA-93571F77001D}"/>
              </a:ext>
            </a:extLst>
          </p:cNvPr>
          <p:cNvSpPr>
            <a:spLocks noGrp="1"/>
          </p:cNvSpPr>
          <p:nvPr>
            <p:ph type="body" sz="quarter" idx="13"/>
          </p:nvPr>
        </p:nvSpPr>
        <p:spPr>
          <a:xfrm>
            <a:off x="3408500" y="3602818"/>
            <a:ext cx="2196000" cy="1752651"/>
          </a:xfrm>
          <a:prstGeom prst="rect">
            <a:avLst/>
          </a:prstGeom>
        </p:spPr>
        <p:txBody>
          <a:bodyPr lIns="0" tIns="0" rIns="0" bIns="0"/>
          <a:lstStyle>
            <a:lvl1pPr>
              <a:defRPr sz="1400" b="0" i="0">
                <a:solidFill>
                  <a:schemeClr val="bg1"/>
                </a:solidFill>
                <a:latin typeface="+mn-lt"/>
              </a:defRPr>
            </a:lvl1pPr>
          </a:lstStyle>
          <a:p>
            <a:pPr lvl="0"/>
            <a:endParaRPr lang="en-US"/>
          </a:p>
        </p:txBody>
      </p:sp>
      <p:sp>
        <p:nvSpPr>
          <p:cNvPr id="54" name="Text Placeholder 17">
            <a:extLst>
              <a:ext uri="{FF2B5EF4-FFF2-40B4-BE49-F238E27FC236}">
                <a16:creationId xmlns:a16="http://schemas.microsoft.com/office/drawing/2014/main" id="{E3095406-4EF3-03FD-87F5-B373533CE6A2}"/>
              </a:ext>
            </a:extLst>
          </p:cNvPr>
          <p:cNvSpPr>
            <a:spLocks noGrp="1"/>
          </p:cNvSpPr>
          <p:nvPr>
            <p:ph type="body" sz="quarter" idx="14"/>
          </p:nvPr>
        </p:nvSpPr>
        <p:spPr>
          <a:xfrm>
            <a:off x="3408503" y="2601913"/>
            <a:ext cx="2195998" cy="542358"/>
          </a:xfrm>
          <a:prstGeom prst="rect">
            <a:avLst/>
          </a:prstGeom>
        </p:spPr>
        <p:txBody>
          <a:bodyPr lIns="0" tIns="0" rIns="0" bIns="0"/>
          <a:lstStyle>
            <a:lvl1pPr>
              <a:defRPr b="0" i="0">
                <a:solidFill>
                  <a:schemeClr val="bg1"/>
                </a:solidFill>
                <a:latin typeface="+mj-lt"/>
              </a:defRPr>
            </a:lvl1pPr>
            <a:lvl2pPr>
              <a:defRPr b="0" i="0">
                <a:solidFill>
                  <a:schemeClr val="tx1"/>
                </a:solidFill>
                <a:latin typeface="Graphik Regular" panose="020B0503030202060203" pitchFamily="34" charset="77"/>
              </a:defRPr>
            </a:lvl2pPr>
            <a:lvl3pPr>
              <a:defRPr b="0" i="0">
                <a:solidFill>
                  <a:schemeClr val="tx1"/>
                </a:solidFill>
                <a:latin typeface="Graphik Regular" panose="020B0503030202060203" pitchFamily="34" charset="77"/>
              </a:defRPr>
            </a:lvl3pPr>
            <a:lvl4pPr>
              <a:defRPr b="0" i="0">
                <a:solidFill>
                  <a:schemeClr val="tx1"/>
                </a:solidFill>
                <a:latin typeface="Graphik Regular" panose="020B0503030202060203" pitchFamily="34" charset="77"/>
              </a:defRPr>
            </a:lvl4pPr>
            <a:lvl5pPr>
              <a:defRPr b="0" i="0">
                <a:solidFill>
                  <a:schemeClr val="tx1"/>
                </a:solidFill>
                <a:latin typeface="Graphik Regular" panose="020B0503030202060203" pitchFamily="34" charset="77"/>
              </a:defRPr>
            </a:lvl5pPr>
          </a:lstStyle>
          <a:p>
            <a:pPr lvl="0"/>
            <a:endParaRPr lang="en-US"/>
          </a:p>
        </p:txBody>
      </p:sp>
      <p:cxnSp>
        <p:nvCxnSpPr>
          <p:cNvPr id="55" name="Straight Connector 54">
            <a:extLst>
              <a:ext uri="{FF2B5EF4-FFF2-40B4-BE49-F238E27FC236}">
                <a16:creationId xmlns:a16="http://schemas.microsoft.com/office/drawing/2014/main" id="{F8BA3DEE-F4BF-A9A4-2612-E101CDE1CEF5}"/>
              </a:ext>
            </a:extLst>
          </p:cNvPr>
          <p:cNvCxnSpPr>
            <a:cxnSpLocks/>
          </p:cNvCxnSpPr>
          <p:nvPr userDrawn="1"/>
        </p:nvCxnSpPr>
        <p:spPr>
          <a:xfrm>
            <a:off x="3408502" y="3362734"/>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Text Placeholder 15">
            <a:extLst>
              <a:ext uri="{FF2B5EF4-FFF2-40B4-BE49-F238E27FC236}">
                <a16:creationId xmlns:a16="http://schemas.microsoft.com/office/drawing/2014/main" id="{6CA0B6E5-BC4A-39B1-1960-7CAF501FD1EE}"/>
              </a:ext>
            </a:extLst>
          </p:cNvPr>
          <p:cNvSpPr>
            <a:spLocks noGrp="1"/>
          </p:cNvSpPr>
          <p:nvPr>
            <p:ph type="body" sz="quarter" idx="15"/>
          </p:nvPr>
        </p:nvSpPr>
        <p:spPr>
          <a:xfrm>
            <a:off x="6059103" y="3602818"/>
            <a:ext cx="2196000" cy="1752651"/>
          </a:xfrm>
          <a:prstGeom prst="rect">
            <a:avLst/>
          </a:prstGeom>
        </p:spPr>
        <p:txBody>
          <a:bodyPr lIns="0" tIns="0" rIns="0" bIns="0"/>
          <a:lstStyle>
            <a:lvl1pPr>
              <a:defRPr sz="1400" b="0" i="0">
                <a:solidFill>
                  <a:schemeClr val="bg1"/>
                </a:solidFill>
                <a:latin typeface="+mn-lt"/>
              </a:defRPr>
            </a:lvl1pPr>
          </a:lstStyle>
          <a:p>
            <a:pPr lvl="0"/>
            <a:endParaRPr lang="en-US"/>
          </a:p>
        </p:txBody>
      </p:sp>
      <p:sp>
        <p:nvSpPr>
          <p:cNvPr id="57" name="Text Placeholder 17">
            <a:extLst>
              <a:ext uri="{FF2B5EF4-FFF2-40B4-BE49-F238E27FC236}">
                <a16:creationId xmlns:a16="http://schemas.microsoft.com/office/drawing/2014/main" id="{D925E3C4-9F20-A5E3-8B83-2916D293F61A}"/>
              </a:ext>
            </a:extLst>
          </p:cNvPr>
          <p:cNvSpPr>
            <a:spLocks noGrp="1"/>
          </p:cNvSpPr>
          <p:nvPr>
            <p:ph type="body" sz="quarter" idx="16"/>
          </p:nvPr>
        </p:nvSpPr>
        <p:spPr>
          <a:xfrm>
            <a:off x="6059106" y="2601913"/>
            <a:ext cx="2195998" cy="542358"/>
          </a:xfrm>
          <a:prstGeom prst="rect">
            <a:avLst/>
          </a:prstGeom>
        </p:spPr>
        <p:txBody>
          <a:bodyPr lIns="0" tIns="0" rIns="0" bIns="0"/>
          <a:lstStyle>
            <a:lvl1pPr>
              <a:defRPr b="0" i="0">
                <a:solidFill>
                  <a:schemeClr val="bg1"/>
                </a:solidFill>
                <a:latin typeface="+mj-lt"/>
              </a:defRPr>
            </a:lvl1pPr>
            <a:lvl2pPr>
              <a:defRPr b="0" i="0">
                <a:solidFill>
                  <a:schemeClr val="tx1"/>
                </a:solidFill>
                <a:latin typeface="Graphik Regular" panose="020B0503030202060203" pitchFamily="34" charset="77"/>
              </a:defRPr>
            </a:lvl2pPr>
            <a:lvl3pPr>
              <a:defRPr b="0" i="0">
                <a:solidFill>
                  <a:schemeClr val="tx1"/>
                </a:solidFill>
                <a:latin typeface="Graphik Regular" panose="020B0503030202060203" pitchFamily="34" charset="77"/>
              </a:defRPr>
            </a:lvl3pPr>
            <a:lvl4pPr>
              <a:defRPr b="0" i="0">
                <a:solidFill>
                  <a:schemeClr val="tx1"/>
                </a:solidFill>
                <a:latin typeface="Graphik Regular" panose="020B0503030202060203" pitchFamily="34" charset="77"/>
              </a:defRPr>
            </a:lvl4pPr>
            <a:lvl5pPr>
              <a:defRPr b="0" i="0">
                <a:solidFill>
                  <a:schemeClr val="tx1"/>
                </a:solidFill>
                <a:latin typeface="Graphik Regular" panose="020B0503030202060203" pitchFamily="34" charset="77"/>
              </a:defRPr>
            </a:lvl5pPr>
          </a:lstStyle>
          <a:p>
            <a:pPr lvl="0"/>
            <a:endParaRPr lang="en-US"/>
          </a:p>
        </p:txBody>
      </p:sp>
      <p:cxnSp>
        <p:nvCxnSpPr>
          <p:cNvPr id="58" name="Straight Connector 57">
            <a:extLst>
              <a:ext uri="{FF2B5EF4-FFF2-40B4-BE49-F238E27FC236}">
                <a16:creationId xmlns:a16="http://schemas.microsoft.com/office/drawing/2014/main" id="{41A39215-5EAC-9F1B-DBA5-17C22735230D}"/>
              </a:ext>
            </a:extLst>
          </p:cNvPr>
          <p:cNvCxnSpPr>
            <a:cxnSpLocks/>
          </p:cNvCxnSpPr>
          <p:nvPr userDrawn="1"/>
        </p:nvCxnSpPr>
        <p:spPr>
          <a:xfrm>
            <a:off x="6059105" y="3362734"/>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Text Placeholder 15">
            <a:extLst>
              <a:ext uri="{FF2B5EF4-FFF2-40B4-BE49-F238E27FC236}">
                <a16:creationId xmlns:a16="http://schemas.microsoft.com/office/drawing/2014/main" id="{8EB504C8-F156-C8CD-0927-0CEF556B05BD}"/>
              </a:ext>
            </a:extLst>
          </p:cNvPr>
          <p:cNvSpPr>
            <a:spLocks noGrp="1"/>
          </p:cNvSpPr>
          <p:nvPr>
            <p:ph type="body" sz="quarter" idx="17"/>
          </p:nvPr>
        </p:nvSpPr>
        <p:spPr>
          <a:xfrm>
            <a:off x="8721280" y="3602818"/>
            <a:ext cx="2196000" cy="1752651"/>
          </a:xfrm>
          <a:prstGeom prst="rect">
            <a:avLst/>
          </a:prstGeom>
        </p:spPr>
        <p:txBody>
          <a:bodyPr lIns="0" tIns="0" rIns="0" bIns="0"/>
          <a:lstStyle>
            <a:lvl1pPr>
              <a:defRPr sz="1400" b="0" i="0">
                <a:solidFill>
                  <a:schemeClr val="bg1"/>
                </a:solidFill>
                <a:latin typeface="+mn-lt"/>
              </a:defRPr>
            </a:lvl1pPr>
          </a:lstStyle>
          <a:p>
            <a:pPr lvl="0"/>
            <a:endParaRPr lang="en-US"/>
          </a:p>
        </p:txBody>
      </p:sp>
      <p:sp>
        <p:nvSpPr>
          <p:cNvPr id="60" name="Text Placeholder 17">
            <a:extLst>
              <a:ext uri="{FF2B5EF4-FFF2-40B4-BE49-F238E27FC236}">
                <a16:creationId xmlns:a16="http://schemas.microsoft.com/office/drawing/2014/main" id="{2546CE1E-4DC4-4F6B-FCF9-BADCB5280148}"/>
              </a:ext>
            </a:extLst>
          </p:cNvPr>
          <p:cNvSpPr>
            <a:spLocks noGrp="1"/>
          </p:cNvSpPr>
          <p:nvPr>
            <p:ph type="body" sz="quarter" idx="18"/>
          </p:nvPr>
        </p:nvSpPr>
        <p:spPr>
          <a:xfrm>
            <a:off x="8721283" y="2601913"/>
            <a:ext cx="2195998" cy="542358"/>
          </a:xfrm>
          <a:prstGeom prst="rect">
            <a:avLst/>
          </a:prstGeom>
        </p:spPr>
        <p:txBody>
          <a:bodyPr lIns="0" tIns="0" rIns="0" bIns="0"/>
          <a:lstStyle>
            <a:lvl1pPr>
              <a:defRPr b="0" i="0">
                <a:solidFill>
                  <a:schemeClr val="bg1"/>
                </a:solidFill>
                <a:latin typeface="+mj-lt"/>
              </a:defRPr>
            </a:lvl1pPr>
            <a:lvl2pPr>
              <a:defRPr b="0" i="0">
                <a:solidFill>
                  <a:schemeClr val="tx1"/>
                </a:solidFill>
                <a:latin typeface="Graphik Regular" panose="020B0503030202060203" pitchFamily="34" charset="77"/>
              </a:defRPr>
            </a:lvl2pPr>
            <a:lvl3pPr>
              <a:defRPr b="0" i="0">
                <a:solidFill>
                  <a:schemeClr val="tx1"/>
                </a:solidFill>
                <a:latin typeface="Graphik Regular" panose="020B0503030202060203" pitchFamily="34" charset="77"/>
              </a:defRPr>
            </a:lvl3pPr>
            <a:lvl4pPr>
              <a:defRPr b="0" i="0">
                <a:solidFill>
                  <a:schemeClr val="tx1"/>
                </a:solidFill>
                <a:latin typeface="Graphik Regular" panose="020B0503030202060203" pitchFamily="34" charset="77"/>
              </a:defRPr>
            </a:lvl4pPr>
            <a:lvl5pPr>
              <a:defRPr b="0" i="0">
                <a:solidFill>
                  <a:schemeClr val="tx1"/>
                </a:solidFill>
                <a:latin typeface="Graphik Regular" panose="020B0503030202060203" pitchFamily="34" charset="77"/>
              </a:defRPr>
            </a:lvl5pPr>
          </a:lstStyle>
          <a:p>
            <a:pPr lvl="0"/>
            <a:endParaRPr lang="en-US"/>
          </a:p>
        </p:txBody>
      </p:sp>
      <p:cxnSp>
        <p:nvCxnSpPr>
          <p:cNvPr id="61" name="Straight Connector 60">
            <a:extLst>
              <a:ext uri="{FF2B5EF4-FFF2-40B4-BE49-F238E27FC236}">
                <a16:creationId xmlns:a16="http://schemas.microsoft.com/office/drawing/2014/main" id="{8C6231F2-3709-E7A9-7334-05650CFD4F62}"/>
              </a:ext>
            </a:extLst>
          </p:cNvPr>
          <p:cNvCxnSpPr>
            <a:cxnSpLocks/>
          </p:cNvCxnSpPr>
          <p:nvPr userDrawn="1"/>
        </p:nvCxnSpPr>
        <p:spPr>
          <a:xfrm>
            <a:off x="8721282" y="3362734"/>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407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020071C-18F5-69D0-99AC-1CD42B63018A}"/>
              </a:ext>
            </a:extLst>
          </p:cNvPr>
          <p:cNvSpPr>
            <a:spLocks noGrp="1"/>
          </p:cNvSpPr>
          <p:nvPr>
            <p:ph type="body" sz="quarter" idx="10"/>
          </p:nvPr>
        </p:nvSpPr>
        <p:spPr>
          <a:xfrm>
            <a:off x="781047" y="643570"/>
            <a:ext cx="10538299" cy="604909"/>
          </a:xfrm>
          <a:prstGeom prst="rect">
            <a:avLst/>
          </a:prstGeom>
        </p:spPr>
        <p:txBody>
          <a:bodyPr lIns="0" tIns="0" rIns="0" bIns="0" anchor="t"/>
          <a:lstStyle>
            <a:lvl1pPr algn="l">
              <a:lnSpc>
                <a:spcPct val="100000"/>
              </a:lnSpc>
              <a:spcAft>
                <a:spcPts val="0"/>
              </a:spcAft>
              <a:defRPr sz="30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90823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5C819-31E6-9EDA-7E4C-C426303761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14328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E77D42-8174-E420-AE18-965B3D77C5D3}"/>
              </a:ext>
            </a:extLst>
          </p:cNvPr>
          <p:cNvSpPr/>
          <p:nvPr userDrawn="1"/>
        </p:nvSpPr>
        <p:spPr>
          <a:xfrm>
            <a:off x="609600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9103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Long Headline and 1 Colum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4F22149-3BE6-E2CF-4C5D-FD098E0CE14D}"/>
              </a:ext>
            </a:extLst>
          </p:cNvPr>
          <p:cNvSpPr>
            <a:spLocks noGrp="1"/>
          </p:cNvSpPr>
          <p:nvPr>
            <p:ph type="title"/>
          </p:nvPr>
        </p:nvSpPr>
        <p:spPr/>
        <p:txBody>
          <a:bodyPr/>
          <a:lstStyle/>
          <a:p>
            <a:r>
              <a:rPr lang="en-US"/>
              <a:t>Click to edit Master title style</a:t>
            </a:r>
          </a:p>
        </p:txBody>
      </p:sp>
      <p:sp>
        <p:nvSpPr>
          <p:cNvPr id="2" name="Rounded Rectangle 2">
            <a:extLst>
              <a:ext uri="{FF2B5EF4-FFF2-40B4-BE49-F238E27FC236}">
                <a16:creationId xmlns:a16="http://schemas.microsoft.com/office/drawing/2014/main" id="{0D7FD337-A3B8-1B3C-E583-57CBED6524F5}"/>
              </a:ext>
            </a:extLst>
          </p:cNvPr>
          <p:cNvSpPr/>
          <p:nvPr userDrawn="1"/>
        </p:nvSpPr>
        <p:spPr>
          <a:xfrm>
            <a:off x="8808720" y="28680"/>
            <a:ext cx="3337560" cy="1711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900" b="1" kern="100">
                <a:effectLst/>
                <a:latin typeface="Graphik-Semibold" panose="020B0503030202060203" pitchFamily="34" charset="77"/>
                <a:ea typeface="Aptos" panose="020B0004020202020204" pitchFamily="34" charset="0"/>
                <a:cs typeface="Times New Roman" panose="02020603050405020304" pitchFamily="18" charset="0"/>
              </a:rPr>
              <a:t>ACCENTURE IP AND CONFIDENTIAL INFORMATION. </a:t>
            </a:r>
          </a:p>
        </p:txBody>
      </p:sp>
    </p:spTree>
    <p:extLst>
      <p:ext uri="{BB962C8B-B14F-4D97-AF65-F5344CB8AC3E}">
        <p14:creationId xmlns:p14="http://schemas.microsoft.com/office/powerpoint/2010/main" val="1286903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DE47-1C29-ECD8-EB66-E096A09E10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B88DA-6645-50DD-EF4F-09E40E0C16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1D5E31-BB0E-8F4F-6FE2-8125981988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DB176E-D09B-8275-5AB5-226FE4447ECA}"/>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6" name="Footer Placeholder 5">
            <a:extLst>
              <a:ext uri="{FF2B5EF4-FFF2-40B4-BE49-F238E27FC236}">
                <a16:creationId xmlns:a16="http://schemas.microsoft.com/office/drawing/2014/main" id="{E50D7D36-3EB1-45C7-4FA1-C3F111960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988B15-4ACC-3DC1-A9C9-AA4CB8103FE8}"/>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3909085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E5A6DCF0-F9CF-6A1F-727E-3FAF72B10113}"/>
              </a:ext>
            </a:extLst>
          </p:cNvPr>
          <p:cNvSpPr>
            <a:spLocks noGrp="1"/>
          </p:cNvSpPr>
          <p:nvPr>
            <p:ph type="body" sz="quarter" idx="59" hasCustomPrompt="1"/>
          </p:nvPr>
        </p:nvSpPr>
        <p:spPr>
          <a:xfrm>
            <a:off x="431999" y="903875"/>
            <a:ext cx="11418407" cy="276999"/>
          </a:xfrm>
          <a:prstGeom prst="rect">
            <a:avLst/>
          </a:prstGeom>
        </p:spPr>
        <p:txBody>
          <a:bodyPr wrap="square" lIns="0" tIns="0" rIns="0" bIns="0" anchor="t">
            <a:spAutoFit/>
          </a:bodyPr>
          <a:lstStyle>
            <a:lvl1pPr marL="0" indent="0">
              <a:spcAft>
                <a:spcPts val="0"/>
              </a:spcAft>
              <a:buNone/>
              <a:defRPr sz="1800" b="0" i="0">
                <a:solidFill>
                  <a:schemeClr val="accent1"/>
                </a:solidFill>
                <a:latin typeface="Graphik Regular" panose="020B0503030202060203" pitchFamily="34" charset="77"/>
              </a:defRPr>
            </a:lvl1pPr>
          </a:lstStyle>
          <a:p>
            <a:pPr lvl="0"/>
            <a:r>
              <a:rPr lang="en-US"/>
              <a:t>Place subtitle here 18pt</a:t>
            </a:r>
          </a:p>
        </p:txBody>
      </p:sp>
      <p:sp>
        <p:nvSpPr>
          <p:cNvPr id="8" name="Rectangle 7">
            <a:extLst>
              <a:ext uri="{FF2B5EF4-FFF2-40B4-BE49-F238E27FC236}">
                <a16:creationId xmlns:a16="http://schemas.microsoft.com/office/drawing/2014/main" id="{7CF635A8-D31C-1F39-B705-48ED81F68874}"/>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9" name="Rectangle 8">
            <a:extLst>
              <a:ext uri="{FF2B5EF4-FFF2-40B4-BE49-F238E27FC236}">
                <a16:creationId xmlns:a16="http://schemas.microsoft.com/office/drawing/2014/main" id="{2D3E9A98-C4A5-2FA7-A78D-19B46263C621}"/>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3" name="Title 12">
            <a:extLst>
              <a:ext uri="{FF2B5EF4-FFF2-40B4-BE49-F238E27FC236}">
                <a16:creationId xmlns:a16="http://schemas.microsoft.com/office/drawing/2014/main" id="{83C753A9-7C49-5487-F119-DD5EB56A2D8B}"/>
              </a:ext>
            </a:extLst>
          </p:cNvPr>
          <p:cNvSpPr>
            <a:spLocks noGrp="1"/>
          </p:cNvSpPr>
          <p:nvPr>
            <p:ph type="title"/>
          </p:nvPr>
        </p:nvSpPr>
        <p:spPr>
          <a:xfrm>
            <a:off x="431999" y="365125"/>
            <a:ext cx="11328001" cy="538750"/>
          </a:xfrm>
        </p:spPr>
        <p:txBody>
          <a:bodyPr/>
          <a:lstStyle/>
          <a:p>
            <a:r>
              <a:rPr lang="en-US"/>
              <a:t>Click to edit Master title style</a:t>
            </a:r>
          </a:p>
        </p:txBody>
      </p:sp>
      <p:sp>
        <p:nvSpPr>
          <p:cNvPr id="2" name="Rounded Rectangle 2">
            <a:extLst>
              <a:ext uri="{FF2B5EF4-FFF2-40B4-BE49-F238E27FC236}">
                <a16:creationId xmlns:a16="http://schemas.microsoft.com/office/drawing/2014/main" id="{B4E2C2B2-6352-E9D2-03B7-F5F7B695B5C4}"/>
              </a:ext>
            </a:extLst>
          </p:cNvPr>
          <p:cNvSpPr/>
          <p:nvPr userDrawn="1"/>
        </p:nvSpPr>
        <p:spPr>
          <a:xfrm>
            <a:off x="8808720" y="28680"/>
            <a:ext cx="3337560" cy="1711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900" b="1" kern="100">
                <a:effectLst/>
                <a:latin typeface="Graphik-Semibold" panose="020B0503030202060203" pitchFamily="34" charset="77"/>
                <a:ea typeface="Aptos" panose="020B0004020202020204" pitchFamily="34" charset="0"/>
                <a:cs typeface="Times New Roman" panose="02020603050405020304" pitchFamily="18" charset="0"/>
              </a:rPr>
              <a:t>ACCENTURE IP AND CONFIDENTIAL INFORMATION. </a:t>
            </a:r>
          </a:p>
        </p:txBody>
      </p:sp>
    </p:spTree>
    <p:extLst>
      <p:ext uri="{BB962C8B-B14F-4D97-AF65-F5344CB8AC3E}">
        <p14:creationId xmlns:p14="http://schemas.microsoft.com/office/powerpoint/2010/main" val="336054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Whit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E5A6DCF0-F9CF-6A1F-727E-3FAF72B10113}"/>
              </a:ext>
            </a:extLst>
          </p:cNvPr>
          <p:cNvSpPr>
            <a:spLocks noGrp="1"/>
          </p:cNvSpPr>
          <p:nvPr>
            <p:ph type="body" sz="quarter" idx="59" hasCustomPrompt="1"/>
          </p:nvPr>
        </p:nvSpPr>
        <p:spPr>
          <a:xfrm>
            <a:off x="431999" y="365125"/>
            <a:ext cx="11418407" cy="215444"/>
          </a:xfrm>
          <a:prstGeom prst="rect">
            <a:avLst/>
          </a:prstGeom>
        </p:spPr>
        <p:txBody>
          <a:bodyPr wrap="square" lIns="0" tIns="0" rIns="0" bIns="0" anchor="t">
            <a:spAutoFit/>
          </a:bodyPr>
          <a:lstStyle>
            <a:lvl1pPr marL="0" indent="0">
              <a:spcAft>
                <a:spcPts val="0"/>
              </a:spcAft>
              <a:buNone/>
              <a:defRPr sz="1400" b="0" i="0" spc="100" baseline="0">
                <a:solidFill>
                  <a:schemeClr val="tx1"/>
                </a:solidFill>
                <a:latin typeface="Graphik Light" panose="020B0403030202060203" pitchFamily="34" charset="0"/>
              </a:defRPr>
            </a:lvl1pPr>
          </a:lstStyle>
          <a:p>
            <a:pPr lvl="0"/>
            <a:r>
              <a:rPr lang="en-US"/>
              <a:t>Place subtitle here 14pt</a:t>
            </a:r>
          </a:p>
        </p:txBody>
      </p:sp>
      <p:sp>
        <p:nvSpPr>
          <p:cNvPr id="13" name="Title 12">
            <a:extLst>
              <a:ext uri="{FF2B5EF4-FFF2-40B4-BE49-F238E27FC236}">
                <a16:creationId xmlns:a16="http://schemas.microsoft.com/office/drawing/2014/main" id="{83C753A9-7C49-5487-F119-DD5EB56A2D8B}"/>
              </a:ext>
            </a:extLst>
          </p:cNvPr>
          <p:cNvSpPr>
            <a:spLocks noGrp="1"/>
          </p:cNvSpPr>
          <p:nvPr>
            <p:ph type="title"/>
          </p:nvPr>
        </p:nvSpPr>
        <p:spPr>
          <a:xfrm>
            <a:off x="431999" y="647345"/>
            <a:ext cx="11328001" cy="610235"/>
          </a:xfrm>
        </p:spPr>
        <p:txBody>
          <a:bodyPr/>
          <a:lstStyle/>
          <a:p>
            <a:r>
              <a:rPr lang="en-US"/>
              <a:t>Click to edit Master title style</a:t>
            </a:r>
          </a:p>
        </p:txBody>
      </p:sp>
      <p:sp>
        <p:nvSpPr>
          <p:cNvPr id="2" name="Rounded Rectangle 2">
            <a:extLst>
              <a:ext uri="{FF2B5EF4-FFF2-40B4-BE49-F238E27FC236}">
                <a16:creationId xmlns:a16="http://schemas.microsoft.com/office/drawing/2014/main" id="{543751F1-A05E-0C1A-70A6-9A0C5BC5A086}"/>
              </a:ext>
            </a:extLst>
          </p:cNvPr>
          <p:cNvSpPr/>
          <p:nvPr userDrawn="1"/>
        </p:nvSpPr>
        <p:spPr>
          <a:xfrm>
            <a:off x="8808720" y="28680"/>
            <a:ext cx="3337560" cy="1711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900" b="1" kern="100">
                <a:effectLst/>
                <a:latin typeface="Graphik-Semibold" panose="020B0503030202060203" pitchFamily="34" charset="77"/>
                <a:ea typeface="Aptos" panose="020B0004020202020204" pitchFamily="34" charset="0"/>
                <a:cs typeface="Times New Roman" panose="02020603050405020304" pitchFamily="18" charset="0"/>
              </a:rPr>
              <a:t>ACCENTURE IP AND CONFIDENTIAL INFORMATION. </a:t>
            </a:r>
          </a:p>
        </p:txBody>
      </p:sp>
    </p:spTree>
    <p:extLst>
      <p:ext uri="{BB962C8B-B14F-4D97-AF65-F5344CB8AC3E}">
        <p14:creationId xmlns:p14="http://schemas.microsoft.com/office/powerpoint/2010/main" val="3814760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ng Headline-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2"/>
                </a:solidFill>
                <a:latin typeface="+mn-lt"/>
              </a:defRPr>
            </a:lvl1pPr>
          </a:lstStyle>
          <a:p>
            <a:pPr lvl="0"/>
            <a:r>
              <a:rPr lang="en-US"/>
              <a:t>Place subtitle here 20pt</a:t>
            </a:r>
          </a:p>
        </p:txBody>
      </p:sp>
      <p:sp>
        <p:nvSpPr>
          <p:cNvPr id="10" name="Rectangle 9">
            <a:extLst>
              <a:ext uri="{FF2B5EF4-FFF2-40B4-BE49-F238E27FC236}">
                <a16:creationId xmlns:a16="http://schemas.microsoft.com/office/drawing/2014/main" id="{C2842FA5-94FE-68F3-A03A-C4B2D6B92CE4}"/>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11" name="Rectangle 10">
            <a:extLst>
              <a:ext uri="{FF2B5EF4-FFF2-40B4-BE49-F238E27FC236}">
                <a16:creationId xmlns:a16="http://schemas.microsoft.com/office/drawing/2014/main" id="{93A6CA4F-0869-5AAB-405B-03F7E4C6F484}"/>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3" name="Title 12">
            <a:extLst>
              <a:ext uri="{FF2B5EF4-FFF2-40B4-BE49-F238E27FC236}">
                <a16:creationId xmlns:a16="http://schemas.microsoft.com/office/drawing/2014/main" id="{32A0A9EC-7E21-1A09-F22D-A13042957B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9099732"/>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 Black + Imag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9F2969-8F19-FF29-C26D-DF4562BFE6DC}"/>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9" name="Picture Placeholder 6">
            <a:extLst>
              <a:ext uri="{FF2B5EF4-FFF2-40B4-BE49-F238E27FC236}">
                <a16:creationId xmlns:a16="http://schemas.microsoft.com/office/drawing/2014/main" id="{74128361-4C3B-9B20-F548-23523AEEF056}"/>
              </a:ext>
            </a:extLst>
          </p:cNvPr>
          <p:cNvSpPr>
            <a:spLocks noGrp="1"/>
          </p:cNvSpPr>
          <p:nvPr>
            <p:ph type="pic" sz="quarter" idx="23" hasCustomPrompt="1"/>
          </p:nvPr>
        </p:nvSpPr>
        <p:spPr>
          <a:xfrm>
            <a:off x="7485179" y="0"/>
            <a:ext cx="3908626" cy="5928494"/>
          </a:xfrm>
          <a:prstGeom prst="rect">
            <a:avLst/>
          </a:prstGeom>
          <a:solidFill>
            <a:schemeClr val="bg2"/>
          </a:solidFill>
        </p:spPr>
        <p:txBody>
          <a:bodyPr lIns="108000" tIns="108000" rIns="0" anchor="ctr"/>
          <a:lstStyle>
            <a:lvl1pPr marL="0" indent="0" algn="ctr">
              <a:buNone/>
              <a:defRPr sz="2000">
                <a:solidFill>
                  <a:schemeClr val="bg1"/>
                </a:solidFill>
              </a:defRPr>
            </a:lvl1pPr>
          </a:lstStyle>
          <a:p>
            <a:r>
              <a:rPr lang="en-AU"/>
              <a:t>Insert picture here</a:t>
            </a:r>
          </a:p>
        </p:txBody>
      </p:sp>
      <p:sp>
        <p:nvSpPr>
          <p:cNvPr id="2" name="Text Placeholder 12">
            <a:extLst>
              <a:ext uri="{FF2B5EF4-FFF2-40B4-BE49-F238E27FC236}">
                <a16:creationId xmlns:a16="http://schemas.microsoft.com/office/drawing/2014/main" id="{4BF71A9C-3506-1162-DB1F-96971C1BE802}"/>
              </a:ext>
            </a:extLst>
          </p:cNvPr>
          <p:cNvSpPr>
            <a:spLocks noGrp="1"/>
          </p:cNvSpPr>
          <p:nvPr>
            <p:ph type="body" sz="quarter" idx="10"/>
          </p:nvPr>
        </p:nvSpPr>
        <p:spPr>
          <a:xfrm>
            <a:off x="371475" y="356303"/>
            <a:ext cx="6895599" cy="576958"/>
          </a:xfrm>
          <a:prstGeom prst="rect">
            <a:avLst/>
          </a:prstGeom>
        </p:spPr>
        <p:txBody>
          <a:bodyPr lIns="0" tIns="0" rIns="0" bIns="0"/>
          <a:lstStyle>
            <a:lvl1pPr marL="0" indent="0">
              <a:buNone/>
              <a:defRPr sz="3500" b="0" i="0">
                <a:solidFill>
                  <a:schemeClr val="bg1"/>
                </a:solidFill>
                <a:latin typeface="Graphik Medium" panose="020B0503030202060203" pitchFamily="34" charset="77"/>
              </a:defRPr>
            </a:lvl1pPr>
            <a:lvl2pPr marL="228600" indent="0">
              <a:buNone/>
              <a:defRPr sz="4800"/>
            </a:lvl2pPr>
            <a:lvl3pPr marL="457200" indent="0">
              <a:buNone/>
              <a:defRPr sz="4800"/>
            </a:lvl3pPr>
            <a:lvl4pPr marL="685800" indent="0">
              <a:buNone/>
              <a:defRPr sz="4800"/>
            </a:lvl4pPr>
            <a:lvl5pPr marL="914400" indent="0">
              <a:buNone/>
              <a:defRPr sz="4800"/>
            </a:lvl5pPr>
          </a:lstStyle>
          <a:p>
            <a:pPr lvl="0"/>
            <a:r>
              <a:rPr lang="en-GB"/>
              <a:t>Click to edit Master text styles</a:t>
            </a:r>
          </a:p>
        </p:txBody>
      </p:sp>
      <p:sp>
        <p:nvSpPr>
          <p:cNvPr id="3" name="Text Placeholder 14">
            <a:extLst>
              <a:ext uri="{FF2B5EF4-FFF2-40B4-BE49-F238E27FC236}">
                <a16:creationId xmlns:a16="http://schemas.microsoft.com/office/drawing/2014/main" id="{52BDAB87-E5D6-FFFB-77C6-62D656CF5F75}"/>
              </a:ext>
            </a:extLst>
          </p:cNvPr>
          <p:cNvSpPr>
            <a:spLocks noGrp="1"/>
          </p:cNvSpPr>
          <p:nvPr>
            <p:ph type="body" sz="quarter" idx="12"/>
          </p:nvPr>
        </p:nvSpPr>
        <p:spPr>
          <a:xfrm>
            <a:off x="371475" y="1691200"/>
            <a:ext cx="4114452" cy="4367763"/>
          </a:xfrm>
          <a:prstGeom prst="rect">
            <a:avLst/>
          </a:prstGeom>
        </p:spPr>
        <p:txBody>
          <a:bodyPr lIns="0" tIns="0" rIns="0" bIns="0" anchor="t" anchorCtr="0"/>
          <a:lstStyle>
            <a:lvl1pPr marL="0" indent="0">
              <a:buNone/>
              <a:defRPr sz="1100" b="0" i="0">
                <a:solidFill>
                  <a:schemeClr val="bg1"/>
                </a:solidFill>
                <a:latin typeface="Graphik Regular" panose="020B0503030202060203" pitchFamily="34" charset="77"/>
              </a:defRPr>
            </a:lvl1pPr>
            <a:lvl2pPr marL="228600" indent="0">
              <a:buNone/>
              <a:defRPr sz="2000" b="1" i="0">
                <a:solidFill>
                  <a:schemeClr val="bg1"/>
                </a:solidFill>
                <a:latin typeface="Graphik Semibold" panose="020B0503030202060203" pitchFamily="34" charset="77"/>
              </a:defRPr>
            </a:lvl2pPr>
            <a:lvl3pPr marL="457200" indent="0">
              <a:buNone/>
              <a:defRPr sz="2000" b="1" i="0">
                <a:solidFill>
                  <a:schemeClr val="bg1"/>
                </a:solidFill>
                <a:latin typeface="Graphik Semibold" panose="020B0503030202060203" pitchFamily="34" charset="77"/>
              </a:defRPr>
            </a:lvl3pPr>
            <a:lvl4pPr marL="685800" indent="0">
              <a:buNone/>
              <a:defRPr sz="2000" b="1" i="0">
                <a:solidFill>
                  <a:schemeClr val="bg1"/>
                </a:solidFill>
                <a:latin typeface="Graphik Semibold" panose="020B0503030202060203" pitchFamily="34" charset="77"/>
              </a:defRPr>
            </a:lvl4pPr>
            <a:lvl5pPr marL="914400" indent="0">
              <a:buNone/>
              <a:defRPr sz="2000" b="1" i="0">
                <a:solidFill>
                  <a:schemeClr val="bg1"/>
                </a:solidFill>
                <a:latin typeface="Graphik Semibold" panose="020B0503030202060203" pitchFamily="34" charset="77"/>
              </a:defRPr>
            </a:lvl5pPr>
          </a:lstStyle>
          <a:p>
            <a:pPr lvl="0"/>
            <a:r>
              <a:rPr lang="en-GB"/>
              <a:t>Click to edit Master text styles</a:t>
            </a:r>
          </a:p>
        </p:txBody>
      </p:sp>
      <p:sp>
        <p:nvSpPr>
          <p:cNvPr id="4" name="Text Placeholder 14">
            <a:extLst>
              <a:ext uri="{FF2B5EF4-FFF2-40B4-BE49-F238E27FC236}">
                <a16:creationId xmlns:a16="http://schemas.microsoft.com/office/drawing/2014/main" id="{6E660BC7-A24F-902A-011F-C2C24B845CA1}"/>
              </a:ext>
            </a:extLst>
          </p:cNvPr>
          <p:cNvSpPr>
            <a:spLocks noGrp="1"/>
          </p:cNvSpPr>
          <p:nvPr>
            <p:ph type="body" sz="quarter" idx="13"/>
          </p:nvPr>
        </p:nvSpPr>
        <p:spPr>
          <a:xfrm>
            <a:off x="371475" y="941995"/>
            <a:ext cx="6895599" cy="419306"/>
          </a:xfrm>
          <a:prstGeom prst="rect">
            <a:avLst/>
          </a:prstGeom>
        </p:spPr>
        <p:txBody>
          <a:bodyPr lIns="0" tIns="0" rIns="0" bIns="0" anchor="t" anchorCtr="0"/>
          <a:lstStyle>
            <a:lvl1pPr marL="0" indent="0">
              <a:buNone/>
              <a:defRPr sz="1200" b="0" i="0">
                <a:solidFill>
                  <a:schemeClr val="bg1"/>
                </a:solidFill>
                <a:latin typeface="Graphik Medium" panose="020B0503030202060203" pitchFamily="34" charset="77"/>
              </a:defRPr>
            </a:lvl1pPr>
            <a:lvl2pPr marL="228600" indent="0">
              <a:buNone/>
              <a:defRPr sz="2000" b="1" i="0">
                <a:solidFill>
                  <a:schemeClr val="bg1"/>
                </a:solidFill>
                <a:latin typeface="Graphik Semibold" panose="020B0503030202060203" pitchFamily="34" charset="77"/>
              </a:defRPr>
            </a:lvl2pPr>
            <a:lvl3pPr marL="457200" indent="0">
              <a:buNone/>
              <a:defRPr sz="2000" b="1" i="0">
                <a:solidFill>
                  <a:schemeClr val="bg1"/>
                </a:solidFill>
                <a:latin typeface="Graphik Semibold" panose="020B0503030202060203" pitchFamily="34" charset="77"/>
              </a:defRPr>
            </a:lvl3pPr>
            <a:lvl4pPr marL="685800" indent="0">
              <a:buNone/>
              <a:defRPr sz="2000" b="1" i="0">
                <a:solidFill>
                  <a:schemeClr val="bg1"/>
                </a:solidFill>
                <a:latin typeface="Graphik Semibold" panose="020B0503030202060203" pitchFamily="34" charset="77"/>
              </a:defRPr>
            </a:lvl4pPr>
            <a:lvl5pPr marL="914400" indent="0">
              <a:buNone/>
              <a:defRPr sz="2000" b="1" i="0">
                <a:solidFill>
                  <a:schemeClr val="bg1"/>
                </a:solidFill>
                <a:latin typeface="Graphik Semibold" panose="020B0503030202060203" pitchFamily="34" charset="77"/>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5D34CC1B-9535-C286-3C55-F330B329A52D}"/>
              </a:ext>
            </a:extLst>
          </p:cNvPr>
          <p:cNvCxnSpPr/>
          <p:nvPr userDrawn="1"/>
        </p:nvCxnSpPr>
        <p:spPr>
          <a:xfrm>
            <a:off x="371475" y="225424"/>
            <a:ext cx="1143952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BEFBDAE-4A15-5AD6-BED4-A142E8EDF3CB}"/>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14" name="Rectangle 13">
            <a:extLst>
              <a:ext uri="{FF2B5EF4-FFF2-40B4-BE49-F238E27FC236}">
                <a16:creationId xmlns:a16="http://schemas.microsoft.com/office/drawing/2014/main" id="{B6B6C4C9-D7F9-EBD3-23BE-4FC721B4B43B}"/>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5" name="GTS_Purple" descr="Accenture Greater Than symbol in purple">
            <a:extLst>
              <a:ext uri="{FF2B5EF4-FFF2-40B4-BE49-F238E27FC236}">
                <a16:creationId xmlns:a16="http://schemas.microsoft.com/office/drawing/2014/main" id="{441B06D4-D886-0C4A-8A6A-AA272C9E5046}"/>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16936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7C841F-5D12-7D00-CF6E-C150EACBD319}"/>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7" name="Title 1">
            <a:extLst>
              <a:ext uri="{FF2B5EF4-FFF2-40B4-BE49-F238E27FC236}">
                <a16:creationId xmlns:a16="http://schemas.microsoft.com/office/drawing/2014/main" id="{C6DB689C-7DB3-4046-A1BF-E63F8EF78419}"/>
              </a:ext>
            </a:extLst>
          </p:cNvPr>
          <p:cNvSpPr>
            <a:spLocks noGrp="1"/>
          </p:cNvSpPr>
          <p:nvPr>
            <p:ph type="title" hasCustomPrompt="1"/>
          </p:nvPr>
        </p:nvSpPr>
        <p:spPr>
          <a:xfrm>
            <a:off x="381000" y="381000"/>
            <a:ext cx="11430000" cy="990600"/>
          </a:xfrm>
        </p:spPr>
        <p:txBody>
          <a:bodyPr/>
          <a:lstStyle>
            <a:lvl1pPr>
              <a:defRPr sz="3200" b="1" i="0">
                <a:latin typeface="Graphik Semibold" panose="020B0503030202060203" pitchFamily="34" charset="77"/>
              </a:defRPr>
            </a:lvl1pPr>
          </a:lstStyle>
          <a:p>
            <a:r>
              <a:rPr lang="en-GB"/>
              <a:t>Place headline here (36pt, min 30pt)</a:t>
            </a:r>
            <a:endParaRPr lang="en-US"/>
          </a:p>
        </p:txBody>
      </p:sp>
      <p:sp>
        <p:nvSpPr>
          <p:cNvPr id="10" name="Content Placeholder 7">
            <a:extLst>
              <a:ext uri="{FF2B5EF4-FFF2-40B4-BE49-F238E27FC236}">
                <a16:creationId xmlns:a16="http://schemas.microsoft.com/office/drawing/2014/main" id="{87C97B1E-CB9E-4CBC-A6F1-1D4F2E4ECB34}"/>
              </a:ext>
            </a:extLst>
          </p:cNvPr>
          <p:cNvSpPr>
            <a:spLocks noGrp="1"/>
          </p:cNvSpPr>
          <p:nvPr>
            <p:ph sz="quarter" idx="10" hasCustomPrompt="1"/>
          </p:nvPr>
        </p:nvSpPr>
        <p:spPr>
          <a:xfrm>
            <a:off x="381001" y="1371600"/>
            <a:ext cx="11430000" cy="4940300"/>
          </a:xfrm>
        </p:spPr>
        <p:txBody>
          <a:bodyPr/>
          <a:lstStyle>
            <a:lvl1pPr marL="228600" indent="-228600">
              <a:buFont typeface="Graphik" panose="020B0604020202020204" pitchFamily="34" charset="0"/>
              <a:buChar char="•"/>
              <a:defRPr/>
            </a:lvl1pPr>
            <a:lvl2pPr marL="457200">
              <a:defRPr/>
            </a:lvl2pPr>
            <a:lvl3pPr marL="685800">
              <a:defRPr/>
            </a:lvl3pPr>
            <a:lvl4pPr marL="914400">
              <a:defRPr/>
            </a:lvl4pPr>
            <a:lvl5pPr marL="114300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EF4B4D6C-A8EB-B57A-5ABB-A8890408B0FD}"/>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5" name="Rectangle 4">
            <a:extLst>
              <a:ext uri="{FF2B5EF4-FFF2-40B4-BE49-F238E27FC236}">
                <a16:creationId xmlns:a16="http://schemas.microsoft.com/office/drawing/2014/main" id="{CC63C51E-550A-3DBA-31CD-25DAF34CA608}"/>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6" name="GTS_Purple" descr="Accenture Greater Than symbol in purple">
            <a:extLst>
              <a:ext uri="{FF2B5EF4-FFF2-40B4-BE49-F238E27FC236}">
                <a16:creationId xmlns:a16="http://schemas.microsoft.com/office/drawing/2014/main" id="{DCD82349-93D8-0366-5D5A-AF33DB84BD0C}"/>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3902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258454-9A6C-B6E8-1259-CC9A5156EA8C}"/>
              </a:ext>
            </a:extLst>
          </p:cNvPr>
          <p:cNvSpPr/>
          <p:nvPr userDrawn="1"/>
        </p:nvSpPr>
        <p:spPr>
          <a:xfrm>
            <a:off x="381000" y="381000"/>
            <a:ext cx="11430000" cy="593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571500" y="685800"/>
            <a:ext cx="11430000" cy="800100"/>
          </a:xfrm>
        </p:spPr>
        <p:txBody>
          <a:bodyPr/>
          <a:lstStyle>
            <a:lvl1pPr>
              <a:defRPr sz="3200" b="1" i="0">
                <a:latin typeface="Graphik Semibold" panose="020B0503030202060203" pitchFamily="34" charset="77"/>
              </a:defRPr>
            </a:lvl1pPr>
          </a:lstStyle>
          <a:p>
            <a:r>
              <a:rPr lang="en-GB"/>
              <a:t>Place headline here (36pt, min 30pt)</a:t>
            </a:r>
            <a:endParaRPr lang="en-US"/>
          </a:p>
        </p:txBody>
      </p:sp>
      <p:sp>
        <p:nvSpPr>
          <p:cNvPr id="3" name="Rectangle 2">
            <a:extLst>
              <a:ext uri="{FF2B5EF4-FFF2-40B4-BE49-F238E27FC236}">
                <a16:creationId xmlns:a16="http://schemas.microsoft.com/office/drawing/2014/main" id="{7058D59B-3F80-5E84-7DBE-9A1C3FF5B629}"/>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0" name="Rectangle 9">
            <a:extLst>
              <a:ext uri="{FF2B5EF4-FFF2-40B4-BE49-F238E27FC236}">
                <a16:creationId xmlns:a16="http://schemas.microsoft.com/office/drawing/2014/main" id="{6FE794D4-142E-B013-0FDD-63D3FE135A9B}"/>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11" name="Rectangle 10">
            <a:extLst>
              <a:ext uri="{FF2B5EF4-FFF2-40B4-BE49-F238E27FC236}">
                <a16:creationId xmlns:a16="http://schemas.microsoft.com/office/drawing/2014/main" id="{A10680E2-8DA3-53FC-396C-6B500C2A7E0A}"/>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2" name="GTS_Purple" descr="Accenture Greater Than symbol in purple">
            <a:extLst>
              <a:ext uri="{FF2B5EF4-FFF2-40B4-BE49-F238E27FC236}">
                <a16:creationId xmlns:a16="http://schemas.microsoft.com/office/drawing/2014/main" id="{E117C1A2-6657-C406-D348-BCBA3AF9DF05}"/>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03887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Long Headlin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517477"/>
            <a:ext cx="11430000" cy="791465"/>
          </a:xfrm>
          <a:prstGeom prst="rect">
            <a:avLst/>
          </a:prstGeom>
        </p:spPr>
        <p:txBody>
          <a:bodyPr vert="horz" lIns="0" tIns="137160" rIns="0" bIns="0" rtlCol="0" anchor="t">
            <a:noAutofit/>
          </a:bodyPr>
          <a:lstStyle>
            <a:lvl1pPr>
              <a:defRPr lang="en-US" sz="3200" dirty="0"/>
            </a:lvl1pPr>
          </a:lstStyle>
          <a:p>
            <a:pPr lvl="0"/>
            <a:r>
              <a:rPr lang="en-US"/>
              <a:t>Place headline here</a:t>
            </a:r>
          </a:p>
        </p:txBody>
      </p:sp>
      <p:sp>
        <p:nvSpPr>
          <p:cNvPr id="14" name="Text Placeholder 13">
            <a:extLst>
              <a:ext uri="{FF2B5EF4-FFF2-40B4-BE49-F238E27FC236}">
                <a16:creationId xmlns:a16="http://schemas.microsoft.com/office/drawing/2014/main" id="{99DEC865-A276-2C76-DAB2-03EF56F98DF9}"/>
              </a:ext>
            </a:extLst>
          </p:cNvPr>
          <p:cNvSpPr>
            <a:spLocks noGrp="1"/>
          </p:cNvSpPr>
          <p:nvPr>
            <p:ph type="body" sz="quarter" idx="10" hasCustomPrompt="1"/>
          </p:nvPr>
        </p:nvSpPr>
        <p:spPr>
          <a:xfrm>
            <a:off x="381000" y="1391143"/>
            <a:ext cx="11430000" cy="276999"/>
          </a:xfrm>
        </p:spPr>
        <p:txBody>
          <a:bodyPr vert="horz" lIns="0" tIns="91440" rIns="0" bIns="0" rtlCol="0">
            <a:noAutofit/>
          </a:bodyPr>
          <a:lstStyle>
            <a:lvl1pPr>
              <a:defRPr lang="en-US" dirty="0"/>
            </a:lvl1pPr>
          </a:lstStyle>
          <a:p>
            <a:pPr marL="0" lvl="0" indent="0">
              <a:lnSpc>
                <a:spcPct val="85000"/>
              </a:lnSpc>
              <a:buNone/>
            </a:pPr>
            <a:r>
              <a:rPr lang="en-US"/>
              <a:t>Subtext</a:t>
            </a:r>
          </a:p>
        </p:txBody>
      </p:sp>
      <p:sp>
        <p:nvSpPr>
          <p:cNvPr id="6" name="Text Placeholder 4">
            <a:extLst>
              <a:ext uri="{FF2B5EF4-FFF2-40B4-BE49-F238E27FC236}">
                <a16:creationId xmlns:a16="http://schemas.microsoft.com/office/drawing/2014/main" id="{73F83FDE-246A-EA66-21D0-D82B33B9A4C7}"/>
              </a:ext>
            </a:extLst>
          </p:cNvPr>
          <p:cNvSpPr>
            <a:spLocks noGrp="1"/>
          </p:cNvSpPr>
          <p:nvPr>
            <p:ph type="body" sz="quarter" idx="12"/>
          </p:nvPr>
        </p:nvSpPr>
        <p:spPr>
          <a:xfrm>
            <a:off x="381000" y="280786"/>
            <a:ext cx="11430000" cy="171995"/>
          </a:xfrm>
        </p:spPr>
        <p:txBody>
          <a:bodyPr/>
          <a:lstStyle>
            <a:lvl1pPr marL="0" indent="0">
              <a:buNone/>
              <a:defRPr sz="16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C38ADDCF-332F-75E8-F7A5-881906BD9A4E}"/>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8" name="Rectangle 7">
            <a:extLst>
              <a:ext uri="{FF2B5EF4-FFF2-40B4-BE49-F238E27FC236}">
                <a16:creationId xmlns:a16="http://schemas.microsoft.com/office/drawing/2014/main" id="{CE7A1E1A-59A1-07C9-769E-AEACB4F67780}"/>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9" name="Rectangle 8">
            <a:extLst>
              <a:ext uri="{FF2B5EF4-FFF2-40B4-BE49-F238E27FC236}">
                <a16:creationId xmlns:a16="http://schemas.microsoft.com/office/drawing/2014/main" id="{BFACFF36-EDD6-84E1-16A4-703C2906D3EF}"/>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0" name="GTS_Purple" descr="Accenture Greater Than symbol in purple">
            <a:extLst>
              <a:ext uri="{FF2B5EF4-FFF2-40B4-BE49-F238E27FC236}">
                <a16:creationId xmlns:a16="http://schemas.microsoft.com/office/drawing/2014/main" id="{F60D7F89-D85B-9635-6606-315ACB255B81}"/>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47488197"/>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Long Headline-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E515F-61C9-E971-B82C-77A06D75A50D}"/>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5" name="Text Placeholder 4">
            <a:extLst>
              <a:ext uri="{FF2B5EF4-FFF2-40B4-BE49-F238E27FC236}">
                <a16:creationId xmlns:a16="http://schemas.microsoft.com/office/drawing/2014/main" id="{E80B3CB7-A991-E63C-3374-E854D79FF2C6}"/>
              </a:ext>
            </a:extLst>
          </p:cNvPr>
          <p:cNvSpPr>
            <a:spLocks noGrp="1"/>
          </p:cNvSpPr>
          <p:nvPr>
            <p:ph type="body" sz="quarter" idx="12"/>
          </p:nvPr>
        </p:nvSpPr>
        <p:spPr>
          <a:xfrm>
            <a:off x="381000" y="280786"/>
            <a:ext cx="11430000" cy="325004"/>
          </a:xfrm>
        </p:spPr>
        <p:txBody>
          <a:bodyPr>
            <a:noAutofit/>
          </a:bodyPr>
          <a:lstStyle>
            <a:lvl1pPr marL="0" indent="0">
              <a:buNone/>
              <a:defRPr sz="16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8DA06A43-CFD5-AF2A-14DE-20A425158361}"/>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9" name="Rectangle 8">
            <a:extLst>
              <a:ext uri="{FF2B5EF4-FFF2-40B4-BE49-F238E27FC236}">
                <a16:creationId xmlns:a16="http://schemas.microsoft.com/office/drawing/2014/main" id="{CE0190E1-81E2-E235-0DE9-21EFB2C7ACF1}"/>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0" name="GTS_Purple" descr="Accenture Greater Than symbol in purple">
            <a:extLst>
              <a:ext uri="{FF2B5EF4-FFF2-40B4-BE49-F238E27FC236}">
                <a16:creationId xmlns:a16="http://schemas.microsoft.com/office/drawing/2014/main" id="{F5A95AA7-68A5-DAB8-2090-532E4EBD13A9}"/>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itle 10">
            <a:extLst>
              <a:ext uri="{FF2B5EF4-FFF2-40B4-BE49-F238E27FC236}">
                <a16:creationId xmlns:a16="http://schemas.microsoft.com/office/drawing/2014/main" id="{AA417BD5-3F5C-CA9E-06D9-925544550217}"/>
              </a:ext>
            </a:extLst>
          </p:cNvPr>
          <p:cNvSpPr>
            <a:spLocks noGrp="1"/>
          </p:cNvSpPr>
          <p:nvPr>
            <p:ph type="title"/>
          </p:nvPr>
        </p:nvSpPr>
        <p:spPr>
          <a:xfrm>
            <a:off x="431999" y="635635"/>
            <a:ext cx="11328001" cy="610235"/>
          </a:xfrm>
        </p:spPr>
        <p:txBody>
          <a:bodyPr/>
          <a:lstStyle/>
          <a:p>
            <a:r>
              <a:rPr lang="en-US"/>
              <a:t>Click to edit Master title style</a:t>
            </a:r>
          </a:p>
        </p:txBody>
      </p:sp>
    </p:spTree>
    <p:extLst>
      <p:ext uri="{BB962C8B-B14F-4D97-AF65-F5344CB8AC3E}">
        <p14:creationId xmlns:p14="http://schemas.microsoft.com/office/powerpoint/2010/main" val="3635614538"/>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EE3B35-DA57-377E-0C84-1C335A1CAA21}"/>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9" name="Rectangle 8">
            <a:extLst>
              <a:ext uri="{FF2B5EF4-FFF2-40B4-BE49-F238E27FC236}">
                <a16:creationId xmlns:a16="http://schemas.microsoft.com/office/drawing/2014/main" id="{FB67678C-D675-0B5C-A621-321F910214CA}"/>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10" name="Rectangle 9">
            <a:extLst>
              <a:ext uri="{FF2B5EF4-FFF2-40B4-BE49-F238E27FC236}">
                <a16:creationId xmlns:a16="http://schemas.microsoft.com/office/drawing/2014/main" id="{B2DA84CD-0CC6-17E9-A977-ECA3FA7011BD}"/>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1" name="GTS_Purple" descr="Accenture Greater Than symbol in purple">
            <a:extLst>
              <a:ext uri="{FF2B5EF4-FFF2-40B4-BE49-F238E27FC236}">
                <a16:creationId xmlns:a16="http://schemas.microsoft.com/office/drawing/2014/main" id="{807D2623-2A54-450A-5249-EACC8826F30D}"/>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Title 11">
            <a:extLst>
              <a:ext uri="{FF2B5EF4-FFF2-40B4-BE49-F238E27FC236}">
                <a16:creationId xmlns:a16="http://schemas.microsoft.com/office/drawing/2014/main" id="{94A74020-886A-1EED-2FCA-B1DDBE3206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7823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Line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852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0695-750D-046B-0C6B-D898B2E6C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8A03F8-39DC-2B9B-9E0D-F14474EB1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1EF29-5FCE-AFDA-0766-A956E5689C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D98A6F-6B49-9ED3-8651-1F8502E76A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39ABC4-F578-C9BE-793A-0C36C6A961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EA0C6C-C882-B883-5E91-2813E5B5C93E}"/>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8" name="Footer Placeholder 7">
            <a:extLst>
              <a:ext uri="{FF2B5EF4-FFF2-40B4-BE49-F238E27FC236}">
                <a16:creationId xmlns:a16="http://schemas.microsoft.com/office/drawing/2014/main" id="{817D8849-6FC4-BB50-B15E-8C82189EC2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3AFC90-9AF5-207A-2574-0C1FE7684D94}"/>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2918733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781047" y="643570"/>
            <a:ext cx="10538299" cy="604909"/>
          </a:xfrm>
          <a:prstGeom prst="rect">
            <a:avLst/>
          </a:prstGeom>
        </p:spPr>
        <p:txBody>
          <a:bodyPr lIns="0" tIns="0" rIns="0" bIns="0" anchor="t"/>
          <a:lstStyle>
            <a:lvl1pPr marL="0" indent="0" algn="l">
              <a:lnSpc>
                <a:spcPct val="100000"/>
              </a:lnSpc>
              <a:spcAft>
                <a:spcPts val="0"/>
              </a:spcAft>
              <a:buNone/>
              <a:defRPr sz="30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60DDE1F8-A73B-2001-ABA1-BBAE7B9225C1}"/>
              </a:ext>
            </a:extLst>
          </p:cNvPr>
          <p:cNvCxnSpPr>
            <a:cxnSpLocks/>
          </p:cNvCxnSpPr>
          <p:nvPr userDrawn="1"/>
        </p:nvCxnSpPr>
        <p:spPr>
          <a:xfrm>
            <a:off x="781049" y="274890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E3D90B-CFC0-488E-08FE-F47FB5D6B763}"/>
              </a:ext>
            </a:extLst>
          </p:cNvPr>
          <p:cNvCxnSpPr>
            <a:cxnSpLocks/>
          </p:cNvCxnSpPr>
          <p:nvPr userDrawn="1"/>
        </p:nvCxnSpPr>
        <p:spPr>
          <a:xfrm>
            <a:off x="3681354" y="274891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68FB0C78-370D-14C1-CA47-77CDBBBA5853}"/>
              </a:ext>
            </a:extLst>
          </p:cNvPr>
          <p:cNvSpPr>
            <a:spLocks noGrp="1"/>
          </p:cNvSpPr>
          <p:nvPr>
            <p:ph type="body" sz="quarter" idx="11" hasCustomPrompt="1"/>
          </p:nvPr>
        </p:nvSpPr>
        <p:spPr>
          <a:xfrm>
            <a:off x="781047" y="2178620"/>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35" name="Text Placeholder 25">
            <a:extLst>
              <a:ext uri="{FF2B5EF4-FFF2-40B4-BE49-F238E27FC236}">
                <a16:creationId xmlns:a16="http://schemas.microsoft.com/office/drawing/2014/main" id="{FDACAFF0-DCDA-BAC3-99C1-E5E404E7BDDD}"/>
              </a:ext>
            </a:extLst>
          </p:cNvPr>
          <p:cNvSpPr>
            <a:spLocks noGrp="1"/>
          </p:cNvSpPr>
          <p:nvPr>
            <p:ph type="body" sz="quarter" idx="15" hasCustomPrompt="1"/>
          </p:nvPr>
        </p:nvSpPr>
        <p:spPr>
          <a:xfrm>
            <a:off x="781046" y="2931365"/>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36" name="Text Placeholder 25">
            <a:extLst>
              <a:ext uri="{FF2B5EF4-FFF2-40B4-BE49-F238E27FC236}">
                <a16:creationId xmlns:a16="http://schemas.microsoft.com/office/drawing/2014/main" id="{42DF7593-51BE-34BD-BE4F-5F0C371C8247}"/>
              </a:ext>
            </a:extLst>
          </p:cNvPr>
          <p:cNvSpPr>
            <a:spLocks noGrp="1"/>
          </p:cNvSpPr>
          <p:nvPr>
            <p:ph type="body" sz="quarter" idx="16" hasCustomPrompt="1"/>
          </p:nvPr>
        </p:nvSpPr>
        <p:spPr>
          <a:xfrm>
            <a:off x="3681353" y="2178620"/>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37" name="Text Placeholder 25">
            <a:extLst>
              <a:ext uri="{FF2B5EF4-FFF2-40B4-BE49-F238E27FC236}">
                <a16:creationId xmlns:a16="http://schemas.microsoft.com/office/drawing/2014/main" id="{581853F6-B8F5-740A-A948-2C16309CD6F3}"/>
              </a:ext>
            </a:extLst>
          </p:cNvPr>
          <p:cNvSpPr>
            <a:spLocks noGrp="1"/>
          </p:cNvSpPr>
          <p:nvPr>
            <p:ph type="body" sz="quarter" idx="17" hasCustomPrompt="1"/>
          </p:nvPr>
        </p:nvSpPr>
        <p:spPr>
          <a:xfrm>
            <a:off x="3681352" y="2931365"/>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cxnSp>
        <p:nvCxnSpPr>
          <p:cNvPr id="40" name="Straight Connector 39">
            <a:extLst>
              <a:ext uri="{FF2B5EF4-FFF2-40B4-BE49-F238E27FC236}">
                <a16:creationId xmlns:a16="http://schemas.microsoft.com/office/drawing/2014/main" id="{438D05BE-20D4-66DD-2066-E49097F423FD}"/>
              </a:ext>
            </a:extLst>
          </p:cNvPr>
          <p:cNvCxnSpPr>
            <a:cxnSpLocks/>
          </p:cNvCxnSpPr>
          <p:nvPr userDrawn="1"/>
        </p:nvCxnSpPr>
        <p:spPr>
          <a:xfrm>
            <a:off x="781049" y="463769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D60D82-F1A1-E581-FB01-B5CF36E76804}"/>
              </a:ext>
            </a:extLst>
          </p:cNvPr>
          <p:cNvCxnSpPr>
            <a:cxnSpLocks/>
          </p:cNvCxnSpPr>
          <p:nvPr userDrawn="1"/>
        </p:nvCxnSpPr>
        <p:spPr>
          <a:xfrm>
            <a:off x="3681354" y="4637692"/>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Text Placeholder 25">
            <a:extLst>
              <a:ext uri="{FF2B5EF4-FFF2-40B4-BE49-F238E27FC236}">
                <a16:creationId xmlns:a16="http://schemas.microsoft.com/office/drawing/2014/main" id="{CBB1F5CF-5B44-04C1-1F75-B8DFC26941A6}"/>
              </a:ext>
            </a:extLst>
          </p:cNvPr>
          <p:cNvSpPr>
            <a:spLocks noGrp="1"/>
          </p:cNvSpPr>
          <p:nvPr>
            <p:ph type="body" sz="quarter" idx="20" hasCustomPrompt="1"/>
          </p:nvPr>
        </p:nvSpPr>
        <p:spPr>
          <a:xfrm>
            <a:off x="781047" y="4067402"/>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43" name="Text Placeholder 25">
            <a:extLst>
              <a:ext uri="{FF2B5EF4-FFF2-40B4-BE49-F238E27FC236}">
                <a16:creationId xmlns:a16="http://schemas.microsoft.com/office/drawing/2014/main" id="{45E12F07-C769-3DE0-1AC6-21394AD1DD50}"/>
              </a:ext>
            </a:extLst>
          </p:cNvPr>
          <p:cNvSpPr>
            <a:spLocks noGrp="1"/>
          </p:cNvSpPr>
          <p:nvPr>
            <p:ph type="body" sz="quarter" idx="21" hasCustomPrompt="1"/>
          </p:nvPr>
        </p:nvSpPr>
        <p:spPr>
          <a:xfrm>
            <a:off x="781046" y="4820147"/>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44" name="Text Placeholder 25">
            <a:extLst>
              <a:ext uri="{FF2B5EF4-FFF2-40B4-BE49-F238E27FC236}">
                <a16:creationId xmlns:a16="http://schemas.microsoft.com/office/drawing/2014/main" id="{80DFA8B4-1C18-F6D4-F238-7C580CF08300}"/>
              </a:ext>
            </a:extLst>
          </p:cNvPr>
          <p:cNvSpPr>
            <a:spLocks noGrp="1"/>
          </p:cNvSpPr>
          <p:nvPr>
            <p:ph type="body" sz="quarter" idx="22" hasCustomPrompt="1"/>
          </p:nvPr>
        </p:nvSpPr>
        <p:spPr>
          <a:xfrm>
            <a:off x="3681353" y="4067402"/>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45" name="Text Placeholder 25">
            <a:extLst>
              <a:ext uri="{FF2B5EF4-FFF2-40B4-BE49-F238E27FC236}">
                <a16:creationId xmlns:a16="http://schemas.microsoft.com/office/drawing/2014/main" id="{C5D6F1F2-6F42-45F4-FED5-80AEE6242EE0}"/>
              </a:ext>
            </a:extLst>
          </p:cNvPr>
          <p:cNvSpPr>
            <a:spLocks noGrp="1"/>
          </p:cNvSpPr>
          <p:nvPr>
            <p:ph type="body" sz="quarter" idx="23" hasCustomPrompt="1"/>
          </p:nvPr>
        </p:nvSpPr>
        <p:spPr>
          <a:xfrm>
            <a:off x="3681352" y="4820147"/>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cxnSp>
        <p:nvCxnSpPr>
          <p:cNvPr id="2" name="Straight Connector 1">
            <a:extLst>
              <a:ext uri="{FF2B5EF4-FFF2-40B4-BE49-F238E27FC236}">
                <a16:creationId xmlns:a16="http://schemas.microsoft.com/office/drawing/2014/main" id="{3759865A-DC86-5E14-EBBE-54B499348649}"/>
              </a:ext>
            </a:extLst>
          </p:cNvPr>
          <p:cNvCxnSpPr>
            <a:cxnSpLocks/>
          </p:cNvCxnSpPr>
          <p:nvPr userDrawn="1"/>
        </p:nvCxnSpPr>
        <p:spPr>
          <a:xfrm>
            <a:off x="6581660" y="274890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5EB33A8-3E7C-7C44-5DA2-EFA3E9CD06B0}"/>
              </a:ext>
            </a:extLst>
          </p:cNvPr>
          <p:cNvCxnSpPr>
            <a:cxnSpLocks/>
          </p:cNvCxnSpPr>
          <p:nvPr userDrawn="1"/>
        </p:nvCxnSpPr>
        <p:spPr>
          <a:xfrm>
            <a:off x="9481965" y="274891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 Placeholder 25">
            <a:extLst>
              <a:ext uri="{FF2B5EF4-FFF2-40B4-BE49-F238E27FC236}">
                <a16:creationId xmlns:a16="http://schemas.microsoft.com/office/drawing/2014/main" id="{BB7E9A11-72AC-094C-D4DA-1570528F038A}"/>
              </a:ext>
            </a:extLst>
          </p:cNvPr>
          <p:cNvSpPr>
            <a:spLocks noGrp="1"/>
          </p:cNvSpPr>
          <p:nvPr>
            <p:ph type="body" sz="quarter" idx="24" hasCustomPrompt="1"/>
          </p:nvPr>
        </p:nvSpPr>
        <p:spPr>
          <a:xfrm>
            <a:off x="6581658" y="2178620"/>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9" name="Text Placeholder 25">
            <a:extLst>
              <a:ext uri="{FF2B5EF4-FFF2-40B4-BE49-F238E27FC236}">
                <a16:creationId xmlns:a16="http://schemas.microsoft.com/office/drawing/2014/main" id="{2459FE98-8D6E-D8F1-5EDB-4D8CC4B172EE}"/>
              </a:ext>
            </a:extLst>
          </p:cNvPr>
          <p:cNvSpPr>
            <a:spLocks noGrp="1"/>
          </p:cNvSpPr>
          <p:nvPr>
            <p:ph type="body" sz="quarter" idx="25" hasCustomPrompt="1"/>
          </p:nvPr>
        </p:nvSpPr>
        <p:spPr>
          <a:xfrm>
            <a:off x="6581657" y="2931365"/>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10" name="Text Placeholder 25">
            <a:extLst>
              <a:ext uri="{FF2B5EF4-FFF2-40B4-BE49-F238E27FC236}">
                <a16:creationId xmlns:a16="http://schemas.microsoft.com/office/drawing/2014/main" id="{79C8D1B8-8356-D0E0-1E94-B92AA1A13F7B}"/>
              </a:ext>
            </a:extLst>
          </p:cNvPr>
          <p:cNvSpPr>
            <a:spLocks noGrp="1"/>
          </p:cNvSpPr>
          <p:nvPr>
            <p:ph type="body" sz="quarter" idx="26" hasCustomPrompt="1"/>
          </p:nvPr>
        </p:nvSpPr>
        <p:spPr>
          <a:xfrm>
            <a:off x="9481964" y="2178620"/>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11" name="Text Placeholder 25">
            <a:extLst>
              <a:ext uri="{FF2B5EF4-FFF2-40B4-BE49-F238E27FC236}">
                <a16:creationId xmlns:a16="http://schemas.microsoft.com/office/drawing/2014/main" id="{D338E8C1-F2D7-5B32-3F67-B4CE4733CDC6}"/>
              </a:ext>
            </a:extLst>
          </p:cNvPr>
          <p:cNvSpPr>
            <a:spLocks noGrp="1"/>
          </p:cNvSpPr>
          <p:nvPr>
            <p:ph type="body" sz="quarter" idx="27" hasCustomPrompt="1"/>
          </p:nvPr>
        </p:nvSpPr>
        <p:spPr>
          <a:xfrm>
            <a:off x="9481963" y="2931365"/>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cxnSp>
        <p:nvCxnSpPr>
          <p:cNvPr id="12" name="Straight Connector 11">
            <a:extLst>
              <a:ext uri="{FF2B5EF4-FFF2-40B4-BE49-F238E27FC236}">
                <a16:creationId xmlns:a16="http://schemas.microsoft.com/office/drawing/2014/main" id="{E7045155-C1C5-1850-BE10-2A9BA3D6923B}"/>
              </a:ext>
            </a:extLst>
          </p:cNvPr>
          <p:cNvCxnSpPr>
            <a:cxnSpLocks/>
          </p:cNvCxnSpPr>
          <p:nvPr userDrawn="1"/>
        </p:nvCxnSpPr>
        <p:spPr>
          <a:xfrm>
            <a:off x="6581660" y="463769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263A32-2AC2-AE7F-AD9C-E4A30A728559}"/>
              </a:ext>
            </a:extLst>
          </p:cNvPr>
          <p:cNvCxnSpPr>
            <a:cxnSpLocks/>
          </p:cNvCxnSpPr>
          <p:nvPr userDrawn="1"/>
        </p:nvCxnSpPr>
        <p:spPr>
          <a:xfrm>
            <a:off x="9481965" y="4637692"/>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60A25DF8-3381-F454-1C57-1FCE3D67765C}"/>
              </a:ext>
            </a:extLst>
          </p:cNvPr>
          <p:cNvSpPr>
            <a:spLocks noGrp="1"/>
          </p:cNvSpPr>
          <p:nvPr>
            <p:ph type="body" sz="quarter" idx="28" hasCustomPrompt="1"/>
          </p:nvPr>
        </p:nvSpPr>
        <p:spPr>
          <a:xfrm>
            <a:off x="6581658" y="4067402"/>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17" name="Text Placeholder 25">
            <a:extLst>
              <a:ext uri="{FF2B5EF4-FFF2-40B4-BE49-F238E27FC236}">
                <a16:creationId xmlns:a16="http://schemas.microsoft.com/office/drawing/2014/main" id="{D836346D-1D27-0D79-2E8C-EC68FBDB2DBB}"/>
              </a:ext>
            </a:extLst>
          </p:cNvPr>
          <p:cNvSpPr>
            <a:spLocks noGrp="1"/>
          </p:cNvSpPr>
          <p:nvPr>
            <p:ph type="body" sz="quarter" idx="29" hasCustomPrompt="1"/>
          </p:nvPr>
        </p:nvSpPr>
        <p:spPr>
          <a:xfrm>
            <a:off x="6581657" y="4820147"/>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18" name="Text Placeholder 25">
            <a:extLst>
              <a:ext uri="{FF2B5EF4-FFF2-40B4-BE49-F238E27FC236}">
                <a16:creationId xmlns:a16="http://schemas.microsoft.com/office/drawing/2014/main" id="{DC05555A-B264-E55E-F83B-D830F3EFBF30}"/>
              </a:ext>
            </a:extLst>
          </p:cNvPr>
          <p:cNvSpPr>
            <a:spLocks noGrp="1"/>
          </p:cNvSpPr>
          <p:nvPr>
            <p:ph type="body" sz="quarter" idx="30" hasCustomPrompt="1"/>
          </p:nvPr>
        </p:nvSpPr>
        <p:spPr>
          <a:xfrm>
            <a:off x="9481964" y="4067402"/>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19" name="Text Placeholder 25">
            <a:extLst>
              <a:ext uri="{FF2B5EF4-FFF2-40B4-BE49-F238E27FC236}">
                <a16:creationId xmlns:a16="http://schemas.microsoft.com/office/drawing/2014/main" id="{4063F70A-E353-78F4-278B-953237A6EE56}"/>
              </a:ext>
            </a:extLst>
          </p:cNvPr>
          <p:cNvSpPr>
            <a:spLocks noGrp="1"/>
          </p:cNvSpPr>
          <p:nvPr>
            <p:ph type="body" sz="quarter" idx="31" hasCustomPrompt="1"/>
          </p:nvPr>
        </p:nvSpPr>
        <p:spPr>
          <a:xfrm>
            <a:off x="9481963" y="4820147"/>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16" name="TextBox 15">
            <a:extLst>
              <a:ext uri="{FF2B5EF4-FFF2-40B4-BE49-F238E27FC236}">
                <a16:creationId xmlns:a16="http://schemas.microsoft.com/office/drawing/2014/main" id="{9060E0EB-824F-A77A-396C-DCA99DC8E67A}"/>
              </a:ext>
            </a:extLst>
          </p:cNvPr>
          <p:cNvSpPr txBox="1"/>
          <p:nvPr userDrawn="1"/>
        </p:nvSpPr>
        <p:spPr>
          <a:xfrm>
            <a:off x="169817" y="4049486"/>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3013064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66F953-ACE9-EC61-9234-BB2A92796E14}"/>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a:solidFill>
            <a:schemeClr val="bg1">
              <a:lumMod val="95000"/>
            </a:schemeClr>
          </a:solidFill>
        </p:spPr>
        <p:txBody>
          <a:bodyPr tIns="548640" anchor="t"/>
          <a:lstStyle>
            <a:lvl1pPr marL="0" indent="0" algn="ctr" defTabSz="914400" rtl="0" eaLnBrk="1" latinLnBrk="0" hangingPunct="1">
              <a:lnSpc>
                <a:spcPct val="100000"/>
              </a:lnSpc>
              <a:spcBef>
                <a:spcPts val="0"/>
              </a:spcBef>
              <a:spcAft>
                <a:spcPts val="1200"/>
              </a:spcAft>
              <a:buFont typeface="Graphik"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 then ‘Send to Back’</a:t>
            </a:r>
            <a:endParaRPr lang="en-US"/>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solidFill>
                  <a:schemeClr val="bg1"/>
                </a:solidFill>
              </a:defRPr>
            </a:lvl1pPr>
          </a:lstStyle>
          <a:p>
            <a:r>
              <a:rPr lang="en-GB"/>
              <a:t>Place headline here (36pt, min 30pt)</a:t>
            </a:r>
            <a:endParaRPr lang="en-US"/>
          </a:p>
        </p:txBody>
      </p:sp>
      <p:sp>
        <p:nvSpPr>
          <p:cNvPr id="8" name="Text Placeholder 14">
            <a:extLst>
              <a:ext uri="{FF2B5EF4-FFF2-40B4-BE49-F238E27FC236}">
                <a16:creationId xmlns:a16="http://schemas.microsoft.com/office/drawing/2014/main" id="{4796047A-AB81-403A-B649-52C6F7827ECF}"/>
              </a:ext>
            </a:extLst>
          </p:cNvPr>
          <p:cNvSpPr>
            <a:spLocks noGrp="1"/>
          </p:cNvSpPr>
          <p:nvPr>
            <p:ph type="body" sz="quarter" idx="15" hasCustomPrompt="1"/>
          </p:nvPr>
        </p:nvSpPr>
        <p:spPr>
          <a:xfrm>
            <a:off x="381000" y="3267634"/>
            <a:ext cx="5330952" cy="3044265"/>
          </a:xfrm>
        </p:spPr>
        <p:txBody>
          <a:bodyPr/>
          <a:lstStyle>
            <a:lvl1pPr marL="0" indent="0">
              <a:lnSpc>
                <a:spcPct val="90000"/>
              </a:lnSpc>
              <a:buNone/>
              <a:defRPr sz="2400">
                <a:solidFill>
                  <a:schemeClr val="bg1"/>
                </a:solidFill>
                <a:latin typeface="+mn-lt"/>
              </a:defRPr>
            </a:lvl1pPr>
            <a:lvl2pPr marL="228600" indent="-228600">
              <a:buFont typeface="Graphik" panose="020B0604020202020204" pitchFamily="34" charset="0"/>
              <a:buChar char="•"/>
              <a:defRPr sz="1800">
                <a:solidFill>
                  <a:schemeClr val="bg1"/>
                </a:solidFill>
              </a:defRPr>
            </a:lvl2pPr>
            <a:lvl3pPr marL="457200">
              <a:buFont typeface="Graphik" panose="020B0503030202060203" pitchFamily="34" charset="0"/>
              <a:buChar char="–"/>
              <a:defRPr sz="1800">
                <a:solidFill>
                  <a:schemeClr val="bg1"/>
                </a:solidFill>
              </a:defRPr>
            </a:lvl3pPr>
            <a:lvl4pPr marL="685800">
              <a:buFont typeface="Graphik" panose="020B0604020202020204" pitchFamily="34" charset="0"/>
              <a:buChar char="•"/>
              <a:defRPr sz="1600">
                <a:solidFill>
                  <a:schemeClr val="bg1"/>
                </a:solidFill>
              </a:defRPr>
            </a:lvl4pPr>
            <a:lvl5pPr marL="914400">
              <a:buFont typeface="Graphik" panose="020B0503030202060203" pitchFamily="34" charset="0"/>
              <a:buChar char="–"/>
              <a:defRPr sz="1600">
                <a:solidFill>
                  <a:schemeClr val="bg1"/>
                </a:solidFill>
              </a:defRPr>
            </a:lvl5pPr>
          </a:lstStyle>
          <a:p>
            <a:pPr lvl="0"/>
            <a:r>
              <a:rPr lang="en-US"/>
              <a:t>Place sub-headline here in </a:t>
            </a:r>
            <a:r>
              <a:rPr lang="en-GB" err="1"/>
              <a:t>Graphik</a:t>
            </a:r>
            <a:r>
              <a:rPr lang="en-GB"/>
              <a:t> Regular</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12" name="Rectangle 11">
            <a:extLst>
              <a:ext uri="{FF2B5EF4-FFF2-40B4-BE49-F238E27FC236}">
                <a16:creationId xmlns:a16="http://schemas.microsoft.com/office/drawing/2014/main" id="{0B116AE4-F35B-CF0A-C5AE-92171DB7016C}"/>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13" name="Rectangle 12">
            <a:extLst>
              <a:ext uri="{FF2B5EF4-FFF2-40B4-BE49-F238E27FC236}">
                <a16:creationId xmlns:a16="http://schemas.microsoft.com/office/drawing/2014/main" id="{A639F1E3-001E-A659-0764-6CE28A53243F}"/>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4" name="GTS_Purple" descr="Accenture Greater Than symbol in purple">
            <a:extLst>
              <a:ext uri="{FF2B5EF4-FFF2-40B4-BE49-F238E27FC236}">
                <a16:creationId xmlns:a16="http://schemas.microsoft.com/office/drawing/2014/main" id="{9DB1A4E0-274B-C535-C860-CC8D31461EB6}"/>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644908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ng Headline-subtitle and 1 Colum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74D0B2-7BDB-F811-85CA-67EB939FEE5A}"/>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5" name="Title 4">
            <a:extLst>
              <a:ext uri="{FF2B5EF4-FFF2-40B4-BE49-F238E27FC236}">
                <a16:creationId xmlns:a16="http://schemas.microsoft.com/office/drawing/2014/main" id="{11C5078A-2946-4AB6-967F-103171362159}"/>
              </a:ext>
            </a:extLst>
          </p:cNvPr>
          <p:cNvSpPr>
            <a:spLocks noGrp="1"/>
          </p:cNvSpPr>
          <p:nvPr>
            <p:ph type="title"/>
          </p:nvPr>
        </p:nvSpPr>
        <p:spPr>
          <a:xfrm>
            <a:off x="539749" y="539750"/>
            <a:ext cx="9194801" cy="831850"/>
          </a:xfrm>
        </p:spPr>
        <p:txBody>
          <a:bodyPr/>
          <a:lstStyle/>
          <a:p>
            <a:r>
              <a:rPr lang="en-US"/>
              <a:t>Click to edit Master title style</a:t>
            </a:r>
          </a:p>
        </p:txBody>
      </p:sp>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540000" y="1476000"/>
            <a:ext cx="9204005" cy="396000"/>
          </a:xfrm>
        </p:spPr>
        <p:txBody>
          <a:bodyPr anchor="t"/>
          <a:lstStyle>
            <a:lvl1pPr marL="0" indent="0">
              <a:spcAft>
                <a:spcPts val="0"/>
              </a:spcAft>
              <a:buNone/>
              <a:defRPr sz="2200">
                <a:solidFill>
                  <a:schemeClr val="tx1"/>
                </a:solidFill>
                <a:latin typeface="+mj-lt"/>
              </a:defRPr>
            </a:lvl1pPr>
          </a:lstStyle>
          <a:p>
            <a:pPr lvl="0"/>
            <a:r>
              <a:rPr lang="en-US"/>
              <a:t>Place subtitle here</a:t>
            </a:r>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539749" y="2279900"/>
            <a:ext cx="9194801" cy="4032000"/>
          </a:xfrm>
        </p:spPr>
        <p:txBody>
          <a:bodyPr/>
          <a:lstStyle>
            <a:lvl1pPr marL="0" indent="0">
              <a:spcAft>
                <a:spcPts val="1200"/>
              </a:spcAft>
              <a:buNone/>
              <a:defRPr sz="2200">
                <a:latin typeface="+mn-lt"/>
              </a:defRPr>
            </a:lvl1pPr>
            <a:lvl2pPr marL="269875" indent="-269875">
              <a:spcAft>
                <a:spcPts val="1200"/>
              </a:spcAft>
              <a:buFont typeface="Arial" panose="020B0604020202020204" pitchFamily="34" charset="0"/>
              <a:buChar char="•"/>
              <a:defRPr sz="2200">
                <a:latin typeface="+mn-lt"/>
              </a:defRPr>
            </a:lvl2pPr>
            <a:lvl3pPr marL="539750" indent="-269875">
              <a:spcAft>
                <a:spcPts val="1200"/>
              </a:spcAft>
              <a:buFont typeface="Graphik" panose="020B0503030202060203" pitchFamily="34" charset="-18"/>
              <a:buChar char="–"/>
              <a:defRPr sz="2200">
                <a:latin typeface="+mn-lt"/>
              </a:defRPr>
            </a:lvl3pPr>
            <a:lvl4pPr>
              <a:defRPr sz="1600"/>
            </a:lvl4pPr>
            <a:lvl5pPr>
              <a:defRPr sz="1600"/>
            </a:lvl5pPr>
          </a:lstStyle>
          <a:p>
            <a:pPr lvl="0"/>
            <a:r>
              <a:rPr lang="en-US"/>
              <a:t>Place text here</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72286845-0DE5-B603-9C2C-4FCA034E17DD}"/>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9" name="Rectangle 8">
            <a:extLst>
              <a:ext uri="{FF2B5EF4-FFF2-40B4-BE49-F238E27FC236}">
                <a16:creationId xmlns:a16="http://schemas.microsoft.com/office/drawing/2014/main" id="{FE4308FB-CAF4-091D-6BE1-A103B43B3CAF}"/>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1" name="GTS_Purple" descr="Accenture Greater Than symbol in purple">
            <a:extLst>
              <a:ext uri="{FF2B5EF4-FFF2-40B4-BE49-F238E27FC236}">
                <a16:creationId xmlns:a16="http://schemas.microsoft.com/office/drawing/2014/main" id="{6852DD90-90B5-321B-4CAC-8619A7738CF0}"/>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0394175"/>
      </p:ext>
    </p:extLst>
  </p:cSld>
  <p:clrMapOvr>
    <a:masterClrMapping/>
  </p:clrMapOvr>
  <p:extLst>
    <p:ext uri="{DCECCB84-F9BA-43D5-87BE-67443E8EF086}">
      <p15:sldGuideLst xmlns:p15="http://schemas.microsoft.com/office/powerpoint/2012/main">
        <p15:guide id="1" orient="horz" pos="931">
          <p15:clr>
            <a:srgbClr val="547EB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Cover Image - Left-aligned, Logo">
    <p:bg>
      <p:bgPr>
        <a:solidFill>
          <a:srgbClr val="00111B"/>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DBA3BF-DA29-25CE-1138-085A9A166B4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30"/>
            <a:ext cx="12192000" cy="6857738"/>
          </a:xfrm>
          <a:prstGeom prst="rect">
            <a:avLst/>
          </a:prstGeom>
        </p:spPr>
      </p:pic>
      <p:sp>
        <p:nvSpPr>
          <p:cNvPr id="2" name="Title 1">
            <a:extLst>
              <a:ext uri="{FF2B5EF4-FFF2-40B4-BE49-F238E27FC236}">
                <a16:creationId xmlns:a16="http://schemas.microsoft.com/office/drawing/2014/main" id="{FC0037DA-877B-4969-92F3-D62917753DD1}"/>
              </a:ext>
            </a:extLst>
          </p:cNvPr>
          <p:cNvSpPr>
            <a:spLocks noGrp="1"/>
          </p:cNvSpPr>
          <p:nvPr>
            <p:ph type="ctrTitle" hasCustomPrompt="1"/>
          </p:nvPr>
        </p:nvSpPr>
        <p:spPr>
          <a:xfrm>
            <a:off x="381001" y="381001"/>
            <a:ext cx="5715000" cy="2476499"/>
          </a:xfrm>
        </p:spPr>
        <p:txBody>
          <a:bodyPr anchor="b"/>
          <a:lstStyle>
            <a:lvl1pPr algn="l">
              <a:lnSpc>
                <a:spcPct val="90000"/>
              </a:lnSpc>
              <a:defRPr sz="6000">
                <a:solidFill>
                  <a:schemeClr val="tx1"/>
                </a:solidFill>
              </a:defRPr>
            </a:lvl1pPr>
          </a:lstStyle>
          <a:p>
            <a:r>
              <a:rPr lang="en-US"/>
              <a:t>Place presentation title here 48pt</a:t>
            </a:r>
          </a:p>
        </p:txBody>
      </p:sp>
      <p:sp>
        <p:nvSpPr>
          <p:cNvPr id="8" name="Subtitle 2">
            <a:extLst>
              <a:ext uri="{FF2B5EF4-FFF2-40B4-BE49-F238E27FC236}">
                <a16:creationId xmlns:a16="http://schemas.microsoft.com/office/drawing/2014/main" id="{9279EB0A-2DCA-4410-A834-F9A425FF964B}"/>
              </a:ext>
            </a:extLst>
          </p:cNvPr>
          <p:cNvSpPr>
            <a:spLocks noGrp="1"/>
          </p:cNvSpPr>
          <p:nvPr>
            <p:ph type="subTitle" idx="1" hasCustomPrompt="1"/>
          </p:nvPr>
        </p:nvSpPr>
        <p:spPr>
          <a:xfrm>
            <a:off x="381001" y="3097823"/>
            <a:ext cx="4301168" cy="1092845"/>
          </a:xfrm>
        </p:spPr>
        <p:txBody>
          <a:bodyPr/>
          <a:lstStyle>
            <a:lvl1pPr marL="0" indent="0" algn="l">
              <a:lnSpc>
                <a:spcPct val="90000"/>
              </a:lnSpc>
              <a:spcAft>
                <a:spcPts val="0"/>
              </a:spcAft>
              <a:buNone/>
              <a:defRPr sz="3200" b="0" i="0" spc="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Place subtitle here in GT Sectra Fine 24pt</a:t>
            </a:r>
          </a:p>
        </p:txBody>
      </p:sp>
    </p:spTree>
    <p:extLst>
      <p:ext uri="{BB962C8B-B14F-4D97-AF65-F5344CB8AC3E}">
        <p14:creationId xmlns:p14="http://schemas.microsoft.com/office/powerpoint/2010/main" val="36624355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49CF3F-0592-66F6-DF84-8A5FF4C893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01168"/>
          </a:xfrm>
          <a:prstGeom prst="rect">
            <a:avLst/>
          </a:prstGeom>
        </p:spPr>
      </p:pic>
      <p:sp>
        <p:nvSpPr>
          <p:cNvPr id="2" name="Title 5">
            <a:extLst>
              <a:ext uri="{FF2B5EF4-FFF2-40B4-BE49-F238E27FC236}">
                <a16:creationId xmlns:a16="http://schemas.microsoft.com/office/drawing/2014/main" id="{D7D99E4A-3EB5-54B6-7939-A9C543D0D091}"/>
              </a:ext>
            </a:extLst>
          </p:cNvPr>
          <p:cNvSpPr>
            <a:spLocks noGrp="1"/>
          </p:cNvSpPr>
          <p:nvPr>
            <p:ph type="title"/>
          </p:nvPr>
        </p:nvSpPr>
        <p:spPr>
          <a:xfrm>
            <a:off x="381000" y="755202"/>
            <a:ext cx="11460213" cy="387798"/>
          </a:xfrm>
        </p:spPr>
        <p:txBody>
          <a:bodyPr vert="horz" wrap="square" lIns="0" tIns="0" rIns="0" bIns="0" rtlCol="0" anchor="t">
            <a:spAutoFit/>
          </a:bodyPr>
          <a:lstStyle>
            <a:lvl1pPr>
              <a:defRPr lang="en-US" sz="2800" dirty="0">
                <a:solidFill>
                  <a:schemeClr val="accent3"/>
                </a:solidFill>
              </a:defRPr>
            </a:lvl1pPr>
          </a:lstStyle>
          <a:p>
            <a:pPr lvl="0"/>
            <a:r>
              <a:rPr lang="en-US"/>
              <a:t>Click to edit Master title style</a:t>
            </a:r>
          </a:p>
        </p:txBody>
      </p:sp>
    </p:spTree>
    <p:extLst>
      <p:ext uri="{BB962C8B-B14F-4D97-AF65-F5344CB8AC3E}">
        <p14:creationId xmlns:p14="http://schemas.microsoft.com/office/powerpoint/2010/main" val="4162589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Keypoints 3.4">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F50FD2-A261-478F-A1BA-755C2FD50973}"/>
              </a:ext>
            </a:extLst>
          </p:cNvPr>
          <p:cNvSpPr>
            <a:spLocks noGrp="1"/>
          </p:cNvSpPr>
          <p:nvPr>
            <p:ph type="title" hasCustomPrompt="1"/>
          </p:nvPr>
        </p:nvSpPr>
        <p:spPr>
          <a:xfrm>
            <a:off x="946799" y="968400"/>
            <a:ext cx="4352275" cy="1218795"/>
          </a:xfrm>
        </p:spPr>
        <p:txBody>
          <a:bodyPr/>
          <a:lstStyle>
            <a:lvl1pPr>
              <a:defRPr sz="4400"/>
            </a:lvl1pPr>
          </a:lstStyle>
          <a:p>
            <a:r>
              <a:rPr lang="en-US"/>
              <a:t>Insert short headline</a:t>
            </a:r>
          </a:p>
        </p:txBody>
      </p:sp>
      <p:sp>
        <p:nvSpPr>
          <p:cNvPr id="12" name="Subtitle">
            <a:extLst>
              <a:ext uri="{FF2B5EF4-FFF2-40B4-BE49-F238E27FC236}">
                <a16:creationId xmlns:a16="http://schemas.microsoft.com/office/drawing/2014/main" id="{29C47F81-C62F-4527-97FE-689546B1BC51}"/>
              </a:ext>
            </a:extLst>
          </p:cNvPr>
          <p:cNvSpPr>
            <a:spLocks noGrp="1"/>
          </p:cNvSpPr>
          <p:nvPr>
            <p:ph type="body" sz="quarter" idx="37" hasCustomPrompt="1"/>
          </p:nvPr>
        </p:nvSpPr>
        <p:spPr>
          <a:xfrm>
            <a:off x="966932" y="2052365"/>
            <a:ext cx="4323475" cy="956773"/>
          </a:xfrm>
          <a:prstGeom prst="rect">
            <a:avLst/>
          </a:prstGeom>
        </p:spPr>
        <p:txBody>
          <a:bodyPr wrap="square" lIns="0" tIns="216000" rIns="0" bIns="0">
            <a:spAutoFit/>
          </a:bodyPr>
          <a:lstStyle>
            <a:lvl1pPr marL="0" marR="0" indent="0" algn="l" defTabSz="1734634" rtl="0" eaLnBrk="1" fontAlgn="auto" latinLnBrk="0" hangingPunct="1">
              <a:lnSpc>
                <a:spcPct val="100000"/>
              </a:lnSpc>
              <a:spcBef>
                <a:spcPts val="0"/>
              </a:spcBef>
              <a:spcAft>
                <a:spcPts val="0"/>
              </a:spcAft>
              <a:buClrTx/>
              <a:buSzTx/>
              <a:buFont typeface="Arial" charset="0"/>
              <a:buNone/>
              <a:tabLst/>
              <a:defRPr sz="2400">
                <a:solidFill>
                  <a:schemeClr val="tx1"/>
                </a:solidFill>
                <a:latin typeface="GT Sectra Fine Rg" panose="00000500000000000000" pitchFamily="50" charset="0"/>
              </a:defRPr>
            </a:lvl1pPr>
          </a:lstStyle>
          <a:p>
            <a:pPr marL="0" marR="0" lvl="0" indent="0" algn="l" defTabSz="1734634" rtl="0" eaLnBrk="1" fontAlgn="auto" latinLnBrk="0" hangingPunct="1">
              <a:lnSpc>
                <a:spcPct val="100000"/>
              </a:lnSpc>
              <a:spcBef>
                <a:spcPts val="0"/>
              </a:spcBef>
              <a:spcAft>
                <a:spcPts val="0"/>
              </a:spcAft>
              <a:buClrTx/>
              <a:buSzTx/>
              <a:buFont typeface="Arial" charset="0"/>
              <a:buNone/>
              <a:tabLst/>
              <a:defRPr/>
            </a:pPr>
            <a:r>
              <a:rPr lang="en-US"/>
              <a:t>Insert subtitle here at 24 pt, align box to the baseline of the title</a:t>
            </a:r>
          </a:p>
        </p:txBody>
      </p:sp>
      <p:sp>
        <p:nvSpPr>
          <p:cNvPr id="17" name="Picture Placeholder 10">
            <a:extLst>
              <a:ext uri="{FF2B5EF4-FFF2-40B4-BE49-F238E27FC236}">
                <a16:creationId xmlns:a16="http://schemas.microsoft.com/office/drawing/2014/main" id="{9E8A1F14-DE97-4901-A101-7CF2C02AFD8A}"/>
              </a:ext>
            </a:extLst>
          </p:cNvPr>
          <p:cNvSpPr>
            <a:spLocks noGrp="1"/>
          </p:cNvSpPr>
          <p:nvPr>
            <p:ph type="pic" sz="quarter" idx="15" hasCustomPrompt="1"/>
          </p:nvPr>
        </p:nvSpPr>
        <p:spPr>
          <a:xfrm>
            <a:off x="6550923" y="380998"/>
            <a:ext cx="5258486" cy="5664202"/>
          </a:xfrm>
          <a:custGeom>
            <a:avLst/>
            <a:gdLst>
              <a:gd name="connsiteX0" fmla="*/ 0 w 5302251"/>
              <a:gd name="connsiteY0" fmla="*/ 0 h 6056313"/>
              <a:gd name="connsiteX1" fmla="*/ 5302251 w 5302251"/>
              <a:gd name="connsiteY1" fmla="*/ 0 h 6056313"/>
              <a:gd name="connsiteX2" fmla="*/ 5302251 w 5302251"/>
              <a:gd name="connsiteY2" fmla="*/ 6056313 h 6056313"/>
              <a:gd name="connsiteX3" fmla="*/ 932984 w 5302251"/>
              <a:gd name="connsiteY3" fmla="*/ 6056313 h 6056313"/>
              <a:gd name="connsiteX4" fmla="*/ 0 w 5302251"/>
              <a:gd name="connsiteY4" fmla="*/ 6056313 h 6056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2251" h="6056313">
                <a:moveTo>
                  <a:pt x="0" y="0"/>
                </a:moveTo>
                <a:lnTo>
                  <a:pt x="5302251" y="0"/>
                </a:lnTo>
                <a:lnTo>
                  <a:pt x="5302251" y="6056313"/>
                </a:lnTo>
                <a:lnTo>
                  <a:pt x="932984" y="6056313"/>
                </a:lnTo>
                <a:lnTo>
                  <a:pt x="0" y="6056313"/>
                </a:lnTo>
                <a:close/>
              </a:path>
            </a:pathLst>
          </a:custGeom>
          <a:solidFill>
            <a:schemeClr val="bg1">
              <a:lumMod val="95000"/>
            </a:schemeClr>
          </a:solidFill>
        </p:spPr>
        <p:txBody>
          <a:bodyPr wrap="square" lIns="720000" tIns="0" rIns="720000" bIns="900000" anchor="ctr" anchorCtr="0">
            <a:noAutofit/>
          </a:bodyPr>
          <a:lstStyle>
            <a:lvl1pPr algn="ctr">
              <a:spcBef>
                <a:spcPts val="0"/>
              </a:spcBef>
              <a:defRPr sz="1400" b="0" cap="none" baseline="0">
                <a:solidFill>
                  <a:schemeClr val="tx1"/>
                </a:solidFill>
                <a:latin typeface="+mn-lt"/>
              </a:defRPr>
            </a:lvl1pPr>
          </a:lstStyle>
          <a:p>
            <a:r>
              <a:rPr lang="en-US"/>
              <a:t>Click on the icon to insert image </a:t>
            </a:r>
            <a:br>
              <a:rPr lang="en-US"/>
            </a:br>
            <a:r>
              <a:rPr lang="en-US"/>
              <a:t>in placeholder</a:t>
            </a:r>
          </a:p>
        </p:txBody>
      </p:sp>
      <p:sp>
        <p:nvSpPr>
          <p:cNvPr id="16" name="Text Placeholder 1">
            <a:extLst>
              <a:ext uri="{FF2B5EF4-FFF2-40B4-BE49-F238E27FC236}">
                <a16:creationId xmlns:a16="http://schemas.microsoft.com/office/drawing/2014/main" id="{6F4CB88F-30B2-41CB-B850-85E297D4B077}"/>
              </a:ext>
            </a:extLst>
          </p:cNvPr>
          <p:cNvSpPr>
            <a:spLocks noGrp="1"/>
          </p:cNvSpPr>
          <p:nvPr>
            <p:ph type="body" sz="quarter" idx="41" hasCustomPrompt="1"/>
          </p:nvPr>
        </p:nvSpPr>
        <p:spPr>
          <a:xfrm>
            <a:off x="996863" y="3646773"/>
            <a:ext cx="2293538" cy="2398427"/>
          </a:xfrm>
          <a:solidFill>
            <a:schemeClr val="accent1"/>
          </a:solidFill>
        </p:spPr>
        <p:txBody>
          <a:bodyPr wrap="square" lIns="216000" tIns="540000" rIns="216000" bIns="360000">
            <a:noAutofit/>
          </a:bodyPr>
          <a:lstStyle>
            <a:lvl1pPr algn="ctr">
              <a:spcBef>
                <a:spcPts val="0"/>
              </a:spcBef>
              <a:spcAft>
                <a:spcPts val="900"/>
              </a:spcAft>
              <a:defRPr sz="3600" spc="-100" baseline="0">
                <a:solidFill>
                  <a:schemeClr val="bg1"/>
                </a:solidFill>
              </a:defRPr>
            </a:lvl1pPr>
            <a:lvl2pPr algn="ctr">
              <a:spcBef>
                <a:spcPts val="0"/>
              </a:spcBef>
              <a:defRPr sz="1600">
                <a:solidFill>
                  <a:schemeClr val="bg1"/>
                </a:solidFill>
              </a:defRPr>
            </a:lvl2pPr>
            <a:lvl3pPr>
              <a:defRPr sz="2000"/>
            </a:lvl3pPr>
            <a:lvl4pPr>
              <a:defRPr sz="1400"/>
            </a:lvl4pPr>
            <a:lvl5pPr>
              <a:defRPr sz="1400"/>
            </a:lvl5pPr>
          </a:lstStyle>
          <a:p>
            <a:pPr lvl="0"/>
            <a:r>
              <a:rPr lang="en-US"/>
              <a:t>00</a:t>
            </a:r>
          </a:p>
          <a:p>
            <a:pPr lvl="1"/>
            <a:r>
              <a:rPr lang="en-US"/>
              <a:t>Second level</a:t>
            </a:r>
          </a:p>
        </p:txBody>
      </p:sp>
      <p:sp>
        <p:nvSpPr>
          <p:cNvPr id="18" name="Text Placeholder 2">
            <a:extLst>
              <a:ext uri="{FF2B5EF4-FFF2-40B4-BE49-F238E27FC236}">
                <a16:creationId xmlns:a16="http://schemas.microsoft.com/office/drawing/2014/main" id="{8E01D7C5-420A-477D-A9B8-EFD12A2ECE6B}"/>
              </a:ext>
            </a:extLst>
          </p:cNvPr>
          <p:cNvSpPr>
            <a:spLocks noGrp="1"/>
          </p:cNvSpPr>
          <p:nvPr>
            <p:ph type="body" sz="quarter" idx="42" hasCustomPrompt="1"/>
          </p:nvPr>
        </p:nvSpPr>
        <p:spPr>
          <a:xfrm>
            <a:off x="3477575" y="3646773"/>
            <a:ext cx="2293538" cy="2398427"/>
          </a:xfrm>
          <a:solidFill>
            <a:schemeClr val="accent2"/>
          </a:solidFill>
        </p:spPr>
        <p:txBody>
          <a:bodyPr wrap="square" lIns="216000" tIns="540000" rIns="216000" bIns="360000">
            <a:noAutofit/>
          </a:bodyPr>
          <a:lstStyle>
            <a:lvl1pPr algn="ctr">
              <a:spcBef>
                <a:spcPts val="0"/>
              </a:spcBef>
              <a:spcAft>
                <a:spcPts val="900"/>
              </a:spcAft>
              <a:defRPr sz="3600" spc="-100" baseline="0">
                <a:solidFill>
                  <a:schemeClr val="bg1"/>
                </a:solidFill>
              </a:defRPr>
            </a:lvl1pPr>
            <a:lvl2pPr algn="ctr">
              <a:spcBef>
                <a:spcPts val="0"/>
              </a:spcBef>
              <a:defRPr sz="1600">
                <a:solidFill>
                  <a:schemeClr val="bg1"/>
                </a:solidFill>
              </a:defRPr>
            </a:lvl2pPr>
            <a:lvl3pPr>
              <a:defRPr sz="2000"/>
            </a:lvl3pPr>
            <a:lvl4pPr>
              <a:defRPr sz="1400"/>
            </a:lvl4pPr>
            <a:lvl5pPr>
              <a:defRPr sz="1400"/>
            </a:lvl5pPr>
          </a:lstStyle>
          <a:p>
            <a:pPr lvl="0"/>
            <a:r>
              <a:rPr lang="en-US"/>
              <a:t>00</a:t>
            </a:r>
          </a:p>
          <a:p>
            <a:pPr lvl="1"/>
            <a:r>
              <a:rPr lang="en-US"/>
              <a:t>Second level</a:t>
            </a:r>
          </a:p>
        </p:txBody>
      </p:sp>
      <p:sp>
        <p:nvSpPr>
          <p:cNvPr id="19" name="Text Placeholder 3">
            <a:extLst>
              <a:ext uri="{FF2B5EF4-FFF2-40B4-BE49-F238E27FC236}">
                <a16:creationId xmlns:a16="http://schemas.microsoft.com/office/drawing/2014/main" id="{3618F5C1-6661-44AB-813F-9E14D7F3DAA9}"/>
              </a:ext>
            </a:extLst>
          </p:cNvPr>
          <p:cNvSpPr>
            <a:spLocks noGrp="1"/>
          </p:cNvSpPr>
          <p:nvPr>
            <p:ph type="body" sz="quarter" idx="43" hasCustomPrompt="1"/>
          </p:nvPr>
        </p:nvSpPr>
        <p:spPr>
          <a:xfrm>
            <a:off x="5958287" y="3646773"/>
            <a:ext cx="2293538" cy="2398427"/>
          </a:xfrm>
          <a:solidFill>
            <a:schemeClr val="accent3"/>
          </a:solidFill>
        </p:spPr>
        <p:txBody>
          <a:bodyPr wrap="square" lIns="216000" tIns="540000" rIns="216000" bIns="360000">
            <a:noAutofit/>
          </a:bodyPr>
          <a:lstStyle>
            <a:lvl1pPr algn="ctr">
              <a:spcBef>
                <a:spcPts val="0"/>
              </a:spcBef>
              <a:spcAft>
                <a:spcPts val="900"/>
              </a:spcAft>
              <a:defRPr sz="3600" spc="-100" baseline="0">
                <a:solidFill>
                  <a:schemeClr val="bg1"/>
                </a:solidFill>
              </a:defRPr>
            </a:lvl1pPr>
            <a:lvl2pPr algn="ctr">
              <a:spcBef>
                <a:spcPts val="0"/>
              </a:spcBef>
              <a:defRPr sz="1600">
                <a:solidFill>
                  <a:schemeClr val="bg1"/>
                </a:solidFill>
              </a:defRPr>
            </a:lvl2pPr>
            <a:lvl3pPr>
              <a:defRPr sz="2000"/>
            </a:lvl3pPr>
            <a:lvl4pPr>
              <a:defRPr sz="1400"/>
            </a:lvl4pPr>
            <a:lvl5pPr>
              <a:defRPr sz="1400"/>
            </a:lvl5pPr>
          </a:lstStyle>
          <a:p>
            <a:pPr lvl="0"/>
            <a:r>
              <a:rPr lang="en-US"/>
              <a:t>00</a:t>
            </a:r>
          </a:p>
          <a:p>
            <a:pPr lvl="1"/>
            <a:r>
              <a:rPr lang="en-US"/>
              <a:t>Second level</a:t>
            </a:r>
          </a:p>
        </p:txBody>
      </p:sp>
      <p:pic>
        <p:nvPicPr>
          <p:cNvPr id="5" name="Picture 4">
            <a:extLst>
              <a:ext uri="{FF2B5EF4-FFF2-40B4-BE49-F238E27FC236}">
                <a16:creationId xmlns:a16="http://schemas.microsoft.com/office/drawing/2014/main" id="{E08F16BF-82D9-8921-B30E-D9C934B7B8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37"/>
          <a:stretch/>
        </p:blipFill>
        <p:spPr>
          <a:xfrm>
            <a:off x="0" y="0"/>
            <a:ext cx="12192000" cy="201168"/>
          </a:xfrm>
          <a:prstGeom prst="rect">
            <a:avLst/>
          </a:prstGeom>
        </p:spPr>
      </p:pic>
    </p:spTree>
    <p:extLst>
      <p:ext uri="{BB962C8B-B14F-4D97-AF65-F5344CB8AC3E}">
        <p14:creationId xmlns:p14="http://schemas.microsoft.com/office/powerpoint/2010/main" val="2639273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THIS Short Title">
    <p:spTree>
      <p:nvGrpSpPr>
        <p:cNvPr id="1" name=""/>
        <p:cNvGrpSpPr/>
        <p:nvPr/>
      </p:nvGrpSpPr>
      <p:grpSpPr>
        <a:xfrm>
          <a:off x="0" y="0"/>
          <a:ext cx="0" cy="0"/>
          <a:chOff x="0" y="0"/>
          <a:chExt cx="0" cy="0"/>
        </a:xfrm>
      </p:grpSpPr>
      <p:sp>
        <p:nvSpPr>
          <p:cNvPr id="5" name="Freeform 48">
            <a:extLst>
              <a:ext uri="{FF2B5EF4-FFF2-40B4-BE49-F238E27FC236}">
                <a16:creationId xmlns:a16="http://schemas.microsoft.com/office/drawing/2014/main" id="{FF200501-FF54-3CF7-74ED-757244B5F258}"/>
              </a:ext>
            </a:extLst>
          </p:cNvPr>
          <p:cNvSpPr/>
          <p:nvPr/>
        </p:nvSpPr>
        <p:spPr>
          <a:xfrm>
            <a:off x="10174748" y="769483"/>
            <a:ext cx="2017253" cy="3432340"/>
          </a:xfrm>
          <a:custGeom>
            <a:avLst/>
            <a:gdLst>
              <a:gd name="connsiteX0" fmla="*/ 2017253 w 2017253"/>
              <a:gd name="connsiteY0" fmla="*/ 0 h 3432340"/>
              <a:gd name="connsiteX1" fmla="*/ 2017253 w 2017253"/>
              <a:gd name="connsiteY1" fmla="*/ 3318763 h 3432340"/>
              <a:gd name="connsiteX2" fmla="*/ 1880592 w 2017253"/>
              <a:gd name="connsiteY2" fmla="*/ 3367144 h 3432340"/>
              <a:gd name="connsiteX3" fmla="*/ 660937 w 2017253"/>
              <a:gd name="connsiteY3" fmla="*/ 3197824 h 3432340"/>
              <a:gd name="connsiteX4" fmla="*/ 405230 w 2017253"/>
              <a:gd name="connsiteY4" fmla="*/ 880059 h 3432340"/>
              <a:gd name="connsiteX5" fmla="*/ 1852472 w 2017253"/>
              <a:gd name="connsiteY5" fmla="*/ 58499 h 3432340"/>
              <a:gd name="connsiteX6" fmla="*/ 2017253 w 2017253"/>
              <a:gd name="connsiteY6" fmla="*/ 0 h 343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7253" h="3432340">
                <a:moveTo>
                  <a:pt x="2017253" y="0"/>
                </a:moveTo>
                <a:lnTo>
                  <a:pt x="2017253" y="3318763"/>
                </a:lnTo>
                <a:lnTo>
                  <a:pt x="1880592" y="3367144"/>
                </a:lnTo>
                <a:cubicBezTo>
                  <a:pt x="1484238" y="3484357"/>
                  <a:pt x="1046553" y="3452520"/>
                  <a:pt x="660937" y="3197824"/>
                </a:cubicBezTo>
                <a:cubicBezTo>
                  <a:pt x="-258548" y="2593901"/>
                  <a:pt x="-95324" y="1483982"/>
                  <a:pt x="405230" y="880059"/>
                </a:cubicBezTo>
                <a:cubicBezTo>
                  <a:pt x="856808" y="319656"/>
                  <a:pt x="1852472" y="58499"/>
                  <a:pt x="1852472" y="58499"/>
                </a:cubicBezTo>
                <a:lnTo>
                  <a:pt x="2017253" y="0"/>
                </a:lnTo>
                <a:close/>
              </a:path>
            </a:pathLst>
          </a:cu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Freeform 29">
            <a:extLst>
              <a:ext uri="{FF2B5EF4-FFF2-40B4-BE49-F238E27FC236}">
                <a16:creationId xmlns:a16="http://schemas.microsoft.com/office/drawing/2014/main" id="{5A9EF536-2D42-5DD5-F25A-BEF0506C493A}"/>
              </a:ext>
            </a:extLst>
          </p:cNvPr>
          <p:cNvSpPr/>
          <p:nvPr/>
        </p:nvSpPr>
        <p:spPr>
          <a:xfrm>
            <a:off x="10519776" y="-114727"/>
            <a:ext cx="1672224" cy="2038531"/>
          </a:xfrm>
          <a:custGeom>
            <a:avLst/>
            <a:gdLst>
              <a:gd name="connsiteX0" fmla="*/ 634324 w 634324"/>
              <a:gd name="connsiteY0" fmla="*/ 0 h 773275"/>
              <a:gd name="connsiteX1" fmla="*/ 275661 w 634324"/>
              <a:gd name="connsiteY1" fmla="*/ 271224 h 773275"/>
              <a:gd name="connsiteX2" fmla="*/ 60301 w 634324"/>
              <a:gd name="connsiteY2" fmla="*/ 393478 h 773275"/>
              <a:gd name="connsiteX3" fmla="*/ 98352 w 634324"/>
              <a:gd name="connsiteY3" fmla="*/ 738378 h 773275"/>
              <a:gd name="connsiteX4" fmla="*/ 447301 w 634324"/>
              <a:gd name="connsiteY4" fmla="*/ 609648 h 773275"/>
              <a:gd name="connsiteX5" fmla="*/ 478876 w 634324"/>
              <a:gd name="connsiteY5" fmla="*/ 381333 h 773275"/>
              <a:gd name="connsiteX6" fmla="*/ 634324 w 634324"/>
              <a:gd name="connsiteY6" fmla="*/ 0 h 773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4324" h="773275">
                <a:moveTo>
                  <a:pt x="634324" y="0"/>
                </a:moveTo>
                <a:cubicBezTo>
                  <a:pt x="634324" y="0"/>
                  <a:pt x="503975" y="199977"/>
                  <a:pt x="275661" y="271224"/>
                </a:cubicBezTo>
                <a:cubicBezTo>
                  <a:pt x="275661" y="271224"/>
                  <a:pt x="127499" y="310086"/>
                  <a:pt x="60301" y="393478"/>
                </a:cubicBezTo>
                <a:cubicBezTo>
                  <a:pt x="-14185" y="483346"/>
                  <a:pt x="-38474" y="648510"/>
                  <a:pt x="98352" y="738378"/>
                </a:cubicBezTo>
                <a:cubicBezTo>
                  <a:pt x="229512" y="825008"/>
                  <a:pt x="401152" y="738378"/>
                  <a:pt x="447301" y="609648"/>
                </a:cubicBezTo>
                <a:cubicBezTo>
                  <a:pt x="447301" y="609648"/>
                  <a:pt x="471590" y="556212"/>
                  <a:pt x="478876" y="381333"/>
                </a:cubicBezTo>
                <a:cubicBezTo>
                  <a:pt x="486163" y="208883"/>
                  <a:pt x="618942" y="17002"/>
                  <a:pt x="634324" y="0"/>
                </a:cubicBezTo>
              </a:path>
            </a:pathLst>
          </a:custGeom>
          <a:pattFill prst="ltHorz">
            <a:fgClr>
              <a:schemeClr val="bg1">
                <a:lumMod val="95000"/>
              </a:schemeClr>
            </a:fgClr>
            <a:bgClr>
              <a:schemeClr val="bg1"/>
            </a:bgClr>
          </a:pattFill>
          <a:ln w="80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Arial"/>
              <a:ea typeface="+mn-ea"/>
              <a:cs typeface="+mn-cs"/>
            </a:endParaRPr>
          </a:p>
        </p:txBody>
      </p:sp>
      <p:sp>
        <p:nvSpPr>
          <p:cNvPr id="2" name="Title 1">
            <a:extLst>
              <a:ext uri="{FF2B5EF4-FFF2-40B4-BE49-F238E27FC236}">
                <a16:creationId xmlns:a16="http://schemas.microsoft.com/office/drawing/2014/main" id="{E987E12C-F6FA-37F3-056B-CE4BD8C41E19}"/>
              </a:ext>
            </a:extLst>
          </p:cNvPr>
          <p:cNvSpPr>
            <a:spLocks noGrp="1"/>
          </p:cNvSpPr>
          <p:nvPr>
            <p:ph type="title" hasCustomPrompt="1"/>
          </p:nvPr>
        </p:nvSpPr>
        <p:spPr>
          <a:xfrm>
            <a:off x="381000" y="380999"/>
            <a:ext cx="11430000" cy="990601"/>
          </a:xfrm>
        </p:spPr>
        <p:txBody>
          <a:bodyPr/>
          <a:lstStyle>
            <a:lvl1pPr>
              <a:lnSpc>
                <a:spcPct val="100000"/>
              </a:lnSpc>
              <a:defRPr sz="2400">
                <a:solidFill>
                  <a:schemeClr val="tx1"/>
                </a:solidFill>
                <a:latin typeface="+mn-lt"/>
              </a:defRPr>
            </a:lvl1pPr>
          </a:lstStyle>
          <a:p>
            <a:r>
              <a:rPr lang="en-US"/>
              <a:t>Click to edit Master title style</a:t>
            </a:r>
            <a:br>
              <a:rPr lang="en-US"/>
            </a:br>
            <a:r>
              <a:rPr lang="en-US"/>
              <a:t>Click to edit Master title style</a:t>
            </a:r>
            <a:br>
              <a:rPr lang="en-US"/>
            </a:br>
            <a:r>
              <a:rPr lang="en-US"/>
              <a:t>Click to edit Master title style</a:t>
            </a:r>
          </a:p>
        </p:txBody>
      </p:sp>
      <p:sp>
        <p:nvSpPr>
          <p:cNvPr id="3" name="Footer Placeholder 1">
            <a:extLst>
              <a:ext uri="{FF2B5EF4-FFF2-40B4-BE49-F238E27FC236}">
                <a16:creationId xmlns:a16="http://schemas.microsoft.com/office/drawing/2014/main" id="{FBED88D1-DE83-9219-D3A5-40777A9490B9}"/>
              </a:ext>
            </a:extLst>
          </p:cNvPr>
          <p:cNvSpPr txBox="1">
            <a:spLocks/>
          </p:cNvSpPr>
          <p:nvPr/>
        </p:nvSpPr>
        <p:spPr>
          <a:xfrm>
            <a:off x="7226435" y="6556609"/>
            <a:ext cx="4114800" cy="123111"/>
          </a:xfrm>
          <a:prstGeom prst="rect">
            <a:avLst/>
          </a:prstGeom>
          <a:noFill/>
        </p:spPr>
        <p:txBody>
          <a:bodyPr wrap="square" lIns="0" tIns="0" rIns="0" bIns="0" rtlCol="0" anchor="ctr">
            <a:noAutofit/>
          </a:bodyPr>
          <a:lstStyle>
            <a:defPPr>
              <a:defRPr lang="en-US"/>
            </a:defPPr>
            <a:lvl1pPr marR="0" lvl="0" indent="0" algn="r" defTabSz="228600" fontAlgn="auto">
              <a:lnSpc>
                <a:spcPct val="100000"/>
              </a:lnSpc>
              <a:spcBef>
                <a:spcPts val="0"/>
              </a:spcBef>
              <a:spcAft>
                <a:spcPts val="1200"/>
              </a:spcAft>
              <a:buClrTx/>
              <a:buSzTx/>
              <a:buFontTx/>
              <a:buNone/>
              <a:tabLst/>
              <a:defRPr kumimoji="0" sz="800" b="0" i="0" u="none" strike="noStrike" cap="none" spc="0" normalizeH="0" baseline="0">
                <a:ln>
                  <a:noFill/>
                </a:ln>
                <a:solidFill>
                  <a:srgbClr val="FFFFFF">
                    <a:lumMod val="65000"/>
                  </a:srgbClr>
                </a:solidFill>
                <a:effectLst/>
                <a:uLnTx/>
                <a:uFillTx/>
                <a:latin typeface="Graphik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US"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rPr>
              <a:t>Copyright © 2024 Accenture. All rights reserved.</a:t>
            </a:r>
          </a:p>
        </p:txBody>
      </p:sp>
      <p:sp>
        <p:nvSpPr>
          <p:cNvPr id="4" name="Slide Number Placeholder 2">
            <a:extLst>
              <a:ext uri="{FF2B5EF4-FFF2-40B4-BE49-F238E27FC236}">
                <a16:creationId xmlns:a16="http://schemas.microsoft.com/office/drawing/2014/main" id="{C1B5CE29-E737-B205-10B3-11814A094834}"/>
              </a:ext>
            </a:extLst>
          </p:cNvPr>
          <p:cNvSpPr txBox="1">
            <a:spLocks/>
          </p:cNvSpPr>
          <p:nvPr/>
        </p:nvSpPr>
        <p:spPr>
          <a:xfrm>
            <a:off x="11601129" y="6564688"/>
            <a:ext cx="174363" cy="106952"/>
          </a:xfrm>
          <a:prstGeom prst="rect">
            <a:avLst/>
          </a:prstGeom>
          <a:noFill/>
        </p:spPr>
        <p:txBody>
          <a:bodyPr wrap="square" lIns="0" tIns="0" rIns="0" bIns="0" rtlCol="0" anchor="ctr">
            <a:noAutofit/>
          </a:bodyPr>
          <a:lstStyle>
            <a:defPPr>
              <a:defRPr lang="en-US"/>
            </a:defPPr>
            <a:lvl1pPr marR="0" lvl="0" indent="0" algn="r" defTabSz="228600" fontAlgn="auto">
              <a:lnSpc>
                <a:spcPct val="100000"/>
              </a:lnSpc>
              <a:spcBef>
                <a:spcPts val="0"/>
              </a:spcBef>
              <a:spcAft>
                <a:spcPts val="1200"/>
              </a:spcAft>
              <a:buClrTx/>
              <a:buSzTx/>
              <a:buFontTx/>
              <a:buNone/>
              <a:tabLst/>
              <a:defRPr kumimoji="0" sz="800" b="0" i="0" u="none" strike="noStrike" cap="none" spc="0" normalizeH="0" baseline="0">
                <a:ln>
                  <a:noFill/>
                </a:ln>
                <a:solidFill>
                  <a:srgbClr val="FFFFFF">
                    <a:lumMod val="65000"/>
                  </a:srgbClr>
                </a:solidFill>
                <a:effectLst/>
                <a:uLnTx/>
                <a:uFillTx/>
                <a:latin typeface="Graphik Regular"/>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1200"/>
              </a:spcAft>
              <a:buClrTx/>
              <a:buSzTx/>
              <a:buFontTx/>
              <a:buNone/>
              <a:tabLst/>
              <a:defRPr/>
            </a:pPr>
            <a:fld id="{B351C172-24F6-C14B-9165-27B9D096445E}" type="slidenum">
              <a:rPr kumimoji="0" lang="en-CR" sz="800" b="0" i="0" u="none" strike="noStrike" kern="1200" cap="none" spc="0" normalizeH="0" baseline="0" noProof="0" smtClean="0">
                <a:ln>
                  <a:noFill/>
                </a:ln>
                <a:solidFill>
                  <a:srgbClr val="FFFFFF">
                    <a:lumMod val="65000"/>
                  </a:srgbClr>
                </a:solidFill>
                <a:effectLst/>
                <a:uLnTx/>
                <a:uFillTx/>
                <a:latin typeface="Arial" panose="020B0604020202020204" pitchFamily="34" charset="0"/>
                <a:ea typeface="+mn-ea"/>
                <a:cs typeface="Arial" panose="020B0604020202020204" pitchFamily="34" charset="0"/>
              </a:rPr>
              <a:pPr marL="0" marR="0" lvl="0" indent="0" algn="r" defTabSz="228600" rtl="0" eaLnBrk="1" fontAlgn="auto" latinLnBrk="0" hangingPunct="1">
                <a:lnSpc>
                  <a:spcPct val="100000"/>
                </a:lnSpc>
                <a:spcBef>
                  <a:spcPts val="0"/>
                </a:spcBef>
                <a:spcAft>
                  <a:spcPts val="1200"/>
                </a:spcAft>
                <a:buClrTx/>
                <a:buSzTx/>
                <a:buFontTx/>
                <a:buNone/>
                <a:tabLst/>
                <a:defRPr/>
              </a:pPr>
              <a:t>‹#›</a:t>
            </a:fld>
            <a:endParaRPr kumimoji="0" lang="en-CR" sz="800" b="0" i="0" u="none" strike="noStrike" kern="1200" cap="none" spc="0" normalizeH="0" baseline="0" noProof="0">
              <a:ln>
                <a:noFill/>
              </a:ln>
              <a:solidFill>
                <a:srgbClr val="FFFFFF">
                  <a:lumMod val="65000"/>
                </a:srgbClr>
              </a:solidFill>
              <a:effectLst/>
              <a:uLnTx/>
              <a:uFillTx/>
              <a:latin typeface="Arial" panose="020B0604020202020204" pitchFamily="34" charset="0"/>
              <a:ea typeface="+mn-ea"/>
              <a:cs typeface="Arial" panose="020B0604020202020204" pitchFamily="34" charset="0"/>
            </a:endParaRPr>
          </a:p>
        </p:txBody>
      </p:sp>
      <p:grpSp>
        <p:nvGrpSpPr>
          <p:cNvPr id="7" name="Group 6">
            <a:extLst>
              <a:ext uri="{FF2B5EF4-FFF2-40B4-BE49-F238E27FC236}">
                <a16:creationId xmlns:a16="http://schemas.microsoft.com/office/drawing/2014/main" id="{5962FEB1-DC35-D9A9-A0B7-048C31874DB2}"/>
              </a:ext>
            </a:extLst>
          </p:cNvPr>
          <p:cNvGrpSpPr/>
          <p:nvPr/>
        </p:nvGrpSpPr>
        <p:grpSpPr>
          <a:xfrm flipH="1">
            <a:off x="0" y="0"/>
            <a:ext cx="12192000" cy="101890"/>
            <a:chOff x="0" y="6756110"/>
            <a:chExt cx="12192000" cy="101890"/>
          </a:xfrm>
        </p:grpSpPr>
        <p:sp>
          <p:nvSpPr>
            <p:cNvPr id="8" name="Rectangle 7">
              <a:extLst>
                <a:ext uri="{FF2B5EF4-FFF2-40B4-BE49-F238E27FC236}">
                  <a16:creationId xmlns:a16="http://schemas.microsoft.com/office/drawing/2014/main" id="{AE26A138-C320-D5F7-B3AF-561B421BD88F}"/>
                </a:ext>
              </a:extLst>
            </p:cNvPr>
            <p:cNvSpPr/>
            <p:nvPr/>
          </p:nvSpPr>
          <p:spPr>
            <a:xfrm>
              <a:off x="6096000" y="6756110"/>
              <a:ext cx="6096000" cy="10189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U"/>
            </a:p>
          </p:txBody>
        </p:sp>
        <p:sp>
          <p:nvSpPr>
            <p:cNvPr id="9" name="Rectangle 8">
              <a:extLst>
                <a:ext uri="{FF2B5EF4-FFF2-40B4-BE49-F238E27FC236}">
                  <a16:creationId xmlns:a16="http://schemas.microsoft.com/office/drawing/2014/main" id="{72B82EA5-72A7-314B-E610-A444076CB379}"/>
                </a:ext>
              </a:extLst>
            </p:cNvPr>
            <p:cNvSpPr/>
            <p:nvPr/>
          </p:nvSpPr>
          <p:spPr>
            <a:xfrm>
              <a:off x="4790003" y="6756110"/>
              <a:ext cx="6096000" cy="10189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U"/>
            </a:p>
          </p:txBody>
        </p:sp>
        <p:sp>
          <p:nvSpPr>
            <p:cNvPr id="10" name="Rectangle 9">
              <a:extLst>
                <a:ext uri="{FF2B5EF4-FFF2-40B4-BE49-F238E27FC236}">
                  <a16:creationId xmlns:a16="http://schemas.microsoft.com/office/drawing/2014/main" id="{51484A8A-B460-4B1F-A8EE-694675296B8D}"/>
                </a:ext>
              </a:extLst>
            </p:cNvPr>
            <p:cNvSpPr/>
            <p:nvPr/>
          </p:nvSpPr>
          <p:spPr>
            <a:xfrm>
              <a:off x="0" y="6756110"/>
              <a:ext cx="6096000" cy="1018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U"/>
            </a:p>
          </p:txBody>
        </p:sp>
      </p:grpSp>
    </p:spTree>
    <p:extLst>
      <p:ext uri="{BB962C8B-B14F-4D97-AF65-F5344CB8AC3E}">
        <p14:creationId xmlns:p14="http://schemas.microsoft.com/office/powerpoint/2010/main" val="4241536813"/>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0_Long Headline and 1 Column text">
    <p:bg>
      <p:bgPr>
        <a:solidFill>
          <a:schemeClr val="tx1"/>
        </a:solidFill>
        <a:effectLst/>
      </p:bgPr>
    </p:bg>
    <p:spTree>
      <p:nvGrpSpPr>
        <p:cNvPr id="1" name=""/>
        <p:cNvGrpSpPr/>
        <p:nvPr/>
      </p:nvGrpSpPr>
      <p:grpSpPr>
        <a:xfrm>
          <a:off x="0" y="0"/>
          <a:ext cx="0" cy="0"/>
          <a:chOff x="0" y="0"/>
          <a:chExt cx="0" cy="0"/>
        </a:xfrm>
      </p:grpSpPr>
      <p:pic>
        <p:nvPicPr>
          <p:cNvPr id="5" name="Picture 4" descr="A purple light in a dark room&#10;&#10;AI-generated content may be incorrect.">
            <a:extLst>
              <a:ext uri="{FF2B5EF4-FFF2-40B4-BE49-F238E27FC236}">
                <a16:creationId xmlns:a16="http://schemas.microsoft.com/office/drawing/2014/main" id="{62DC0147-2859-7BEB-B8C7-A30D86F3B8D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57" y="0"/>
            <a:ext cx="12192000" cy="6858000"/>
          </a:xfrm>
          <a:prstGeom prst="rect">
            <a:avLst/>
          </a:prstGeom>
        </p:spPr>
      </p:pic>
      <p:sp>
        <p:nvSpPr>
          <p:cNvPr id="6" name="Rectangle 5">
            <a:extLst>
              <a:ext uri="{FF2B5EF4-FFF2-40B4-BE49-F238E27FC236}">
                <a16:creationId xmlns:a16="http://schemas.microsoft.com/office/drawing/2014/main" id="{D620A131-70B3-2CCC-FCD6-61B237BFAE1D}"/>
              </a:ext>
            </a:extLst>
          </p:cNvPr>
          <p:cNvSpPr/>
          <p:nvPr userDrawn="1"/>
        </p:nvSpPr>
        <p:spPr>
          <a:xfrm>
            <a:off x="1528839" y="0"/>
            <a:ext cx="10663161" cy="6858000"/>
          </a:xfrm>
          <a:prstGeom prst="rect">
            <a:avLst/>
          </a:prstGeom>
          <a:gradFill>
            <a:gsLst>
              <a:gs pos="100000">
                <a:schemeClr val="tx1"/>
              </a:gs>
              <a:gs pos="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4">
              <a:solidFill>
                <a:schemeClr val="tx1"/>
              </a:solidFill>
            </a:endParaRPr>
          </a:p>
        </p:txBody>
      </p:sp>
      <p:sp>
        <p:nvSpPr>
          <p:cNvPr id="13" name="TextBox 12">
            <a:extLst>
              <a:ext uri="{FF2B5EF4-FFF2-40B4-BE49-F238E27FC236}">
                <a16:creationId xmlns:a16="http://schemas.microsoft.com/office/drawing/2014/main" id="{45D304D7-52E4-A5AF-96B4-6BD04A432B0E}"/>
              </a:ext>
            </a:extLst>
          </p:cNvPr>
          <p:cNvSpPr txBox="1"/>
          <p:nvPr userDrawn="1"/>
        </p:nvSpPr>
        <p:spPr>
          <a:xfrm>
            <a:off x="-13430250" y="-13030200"/>
            <a:ext cx="0" cy="0"/>
          </a:xfrm>
          <a:prstGeom prst="rect">
            <a:avLst/>
          </a:prstGeom>
          <a:noFill/>
        </p:spPr>
        <p:txBody>
          <a:bodyPr wrap="none" lIns="0" tIns="0" rIns="0" bIns="0" rtlCol="0">
            <a:noAutofit/>
          </a:bodyPr>
          <a:lstStyle/>
          <a:p>
            <a:pPr algn="l" defTabSz="135478">
              <a:spcAft>
                <a:spcPts val="711"/>
              </a:spcAft>
            </a:pPr>
            <a:endParaRPr lang="en-AR" sz="2458" noProof="0"/>
          </a:p>
        </p:txBody>
      </p:sp>
      <p:sp>
        <p:nvSpPr>
          <p:cNvPr id="17" name="TextBox 16">
            <a:extLst>
              <a:ext uri="{FF2B5EF4-FFF2-40B4-BE49-F238E27FC236}">
                <a16:creationId xmlns:a16="http://schemas.microsoft.com/office/drawing/2014/main" id="{CDDE4507-7654-5203-5A3A-A1C34E4AAEAF}"/>
              </a:ext>
            </a:extLst>
          </p:cNvPr>
          <p:cNvSpPr txBox="1"/>
          <p:nvPr userDrawn="1"/>
        </p:nvSpPr>
        <p:spPr>
          <a:xfrm>
            <a:off x="-6400800" y="6629400"/>
            <a:ext cx="0" cy="0"/>
          </a:xfrm>
          <a:prstGeom prst="rect">
            <a:avLst/>
          </a:prstGeom>
          <a:noFill/>
        </p:spPr>
        <p:txBody>
          <a:bodyPr wrap="none" lIns="0" tIns="0" rIns="0" bIns="0" rtlCol="0">
            <a:noAutofit/>
          </a:bodyPr>
          <a:lstStyle/>
          <a:p>
            <a:pPr algn="l" defTabSz="135478">
              <a:spcAft>
                <a:spcPts val="711"/>
              </a:spcAft>
            </a:pPr>
            <a:endParaRPr lang="en-AR" sz="2458" noProof="0"/>
          </a:p>
        </p:txBody>
      </p:sp>
      <p:sp>
        <p:nvSpPr>
          <p:cNvPr id="2" name="Title 1">
            <a:extLst>
              <a:ext uri="{FF2B5EF4-FFF2-40B4-BE49-F238E27FC236}">
                <a16:creationId xmlns:a16="http://schemas.microsoft.com/office/drawing/2014/main" id="{807714F7-6EB8-0F68-209C-BA9FFEEDA1E7}"/>
              </a:ext>
            </a:extLst>
          </p:cNvPr>
          <p:cNvSpPr>
            <a:spLocks noGrp="1"/>
          </p:cNvSpPr>
          <p:nvPr>
            <p:ph type="title"/>
          </p:nvPr>
        </p:nvSpPr>
        <p:spPr>
          <a:xfrm>
            <a:off x="539749" y="381254"/>
            <a:ext cx="11101389" cy="831850"/>
          </a:xfrm>
        </p:spPr>
        <p:txBody>
          <a:bodyPr/>
          <a:lstStyle>
            <a:lvl1pPr>
              <a:defRPr lang="en-AR" sz="3000" b="0">
                <a:solidFill>
                  <a:schemeClr val="bg1"/>
                </a:solidFill>
                <a:latin typeface="+mj-lt"/>
              </a:defRPr>
            </a:lvl1pPr>
          </a:lstStyle>
          <a:p>
            <a:pPr marL="0" lvl="0" indent="-196016" defTabSz="541910">
              <a:lnSpc>
                <a:spcPts val="2560"/>
              </a:lnSpc>
            </a:pPr>
            <a:r>
              <a:rPr lang="en-US"/>
              <a:t>Click to edit Master title style</a:t>
            </a:r>
            <a:endParaRPr lang="en-AR"/>
          </a:p>
        </p:txBody>
      </p:sp>
      <p:sp>
        <p:nvSpPr>
          <p:cNvPr id="4" name="Slide Number Placeholder 3">
            <a:extLst>
              <a:ext uri="{FF2B5EF4-FFF2-40B4-BE49-F238E27FC236}">
                <a16:creationId xmlns:a16="http://schemas.microsoft.com/office/drawing/2014/main" id="{FB7E51C4-D03D-EB7B-42EF-042401A5CC04}"/>
              </a:ext>
            </a:extLst>
          </p:cNvPr>
          <p:cNvSpPr txBox="1">
            <a:spLocks/>
          </p:cNvSpPr>
          <p:nvPr userDrawn="1"/>
        </p:nvSpPr>
        <p:spPr>
          <a:xfrm>
            <a:off x="11636863" y="6498794"/>
            <a:ext cx="550862" cy="193075"/>
          </a:xfrm>
          <a:prstGeom prst="rect">
            <a:avLst/>
          </a:prstGeom>
        </p:spPr>
        <p:txBody>
          <a:bodyPr vert="horz" wrap="none" lIns="0" tIns="0" rIns="0" bIns="0" rtlCol="0" anchor="ctr"/>
          <a:lstStyle>
            <a:defPPr>
              <a:defRPr lang="en-US"/>
            </a:defPPr>
            <a:lvl1pPr marL="0" algn="ctr" defTabSz="914400" rtl="0" eaLnBrk="1" latinLnBrk="0" hangingPunct="1">
              <a:defRPr sz="9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90F471-3972-4120-B8B3-0237DE626C35}" type="slidenum">
              <a:rPr lang="en-US" sz="700" smtClean="0">
                <a:solidFill>
                  <a:schemeClr val="bg1"/>
                </a:solidFill>
                <a:latin typeface="+mj-lt"/>
              </a:rPr>
              <a:pPr/>
              <a:t>‹#›</a:t>
            </a:fld>
            <a:endParaRPr lang="en-US" sz="700">
              <a:solidFill>
                <a:schemeClr val="bg1"/>
              </a:solidFill>
              <a:latin typeface="+mj-lt"/>
            </a:endParaRPr>
          </a:p>
        </p:txBody>
      </p:sp>
      <p:sp>
        <p:nvSpPr>
          <p:cNvPr id="7" name="Footer Placeholder 3">
            <a:extLst>
              <a:ext uri="{FF2B5EF4-FFF2-40B4-BE49-F238E27FC236}">
                <a16:creationId xmlns:a16="http://schemas.microsoft.com/office/drawing/2014/main" id="{8E7C1EE7-35C5-AA1C-E788-D4CF9EDAD37F}"/>
              </a:ext>
            </a:extLst>
          </p:cNvPr>
          <p:cNvSpPr txBox="1">
            <a:spLocks/>
          </p:cNvSpPr>
          <p:nvPr userDrawn="1"/>
        </p:nvSpPr>
        <p:spPr>
          <a:xfrm>
            <a:off x="671829" y="6492875"/>
            <a:ext cx="7772400" cy="201168"/>
          </a:xfrm>
          <a:prstGeom prst="rect">
            <a:avLst/>
          </a:prstGeom>
          <a:noFill/>
        </p:spPr>
        <p:txBody>
          <a:bodyPr wrap="square" lIns="0" tIns="0" rIns="0" bIns="0" rtlCol="0" anchor="ctr">
            <a:noAutofit/>
          </a:bodyPr>
          <a:lstStyle>
            <a:defPPr>
              <a:defRPr lang="en-US"/>
            </a:defPPr>
            <a:lvl1pPr marL="0" algn="r" defTabSz="914400" rtl="0" eaLnBrk="1" latinLnBrk="0" hangingPunct="1">
              <a:defRPr lang="en-US" sz="800" kern="1200" dirty="0">
                <a:solidFill>
                  <a:schemeClr val="tx1">
                    <a:alpha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spcAft>
                <a:spcPts val="1200"/>
              </a:spcAft>
              <a:defRPr/>
            </a:pPr>
            <a:r>
              <a:rPr lang="en-US">
                <a:solidFill>
                  <a:schemeClr val="bg1">
                    <a:alpha val="75000"/>
                  </a:schemeClr>
                </a:solidFill>
              </a:rPr>
              <a:t>Copyright © 2025 Accenture. All rights reserved. </a:t>
            </a:r>
            <a:r>
              <a:rPr lang="en-US" b="0" i="0">
                <a:solidFill>
                  <a:schemeClr val="bg1">
                    <a:alpha val="75000"/>
                  </a:schemeClr>
                </a:solidFill>
                <a:latin typeface="Graphik Medium" panose="020B0503030202060203" pitchFamily="34" charset="77"/>
              </a:rPr>
              <a:t>Accenture Confidential Information and IP – Internal Use Only. Not to be used without Accenture's consent</a:t>
            </a:r>
          </a:p>
        </p:txBody>
      </p:sp>
      <p:sp>
        <p:nvSpPr>
          <p:cNvPr id="3" name="GTS_WH" descr="Accenture Greater Than symbol in white">
            <a:extLst>
              <a:ext uri="{FF2B5EF4-FFF2-40B4-BE49-F238E27FC236}">
                <a16:creationId xmlns:a16="http://schemas.microsoft.com/office/drawing/2014/main" id="{6D3FDD1E-85F8-8427-4733-041C699D3852}"/>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40055"/>
              </a:solidFill>
              <a:effectLst/>
              <a:uLnTx/>
              <a:uFillTx/>
              <a:latin typeface="Graphik Light"/>
              <a:ea typeface="+mn-ea"/>
              <a:cs typeface="+mn-cs"/>
            </a:endParaRPr>
          </a:p>
        </p:txBody>
      </p:sp>
    </p:spTree>
    <p:extLst>
      <p:ext uri="{BB962C8B-B14F-4D97-AF65-F5344CB8AC3E}">
        <p14:creationId xmlns:p14="http://schemas.microsoft.com/office/powerpoint/2010/main" val="36535924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68F9C-423D-E736-7AE1-42E39ECF7AE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201168"/>
          </a:xfrm>
          <a:prstGeom prst="rect">
            <a:avLst/>
          </a:prstGeom>
        </p:spPr>
      </p:pic>
      <p:sp>
        <p:nvSpPr>
          <p:cNvPr id="2" name="Footer Placeholder 33">
            <a:extLst>
              <a:ext uri="{FF2B5EF4-FFF2-40B4-BE49-F238E27FC236}">
                <a16:creationId xmlns:a16="http://schemas.microsoft.com/office/drawing/2014/main" id="{FB777570-AE13-33FD-214D-38C3CFF40C08}"/>
              </a:ext>
            </a:extLst>
          </p:cNvPr>
          <p:cNvSpPr txBox="1">
            <a:spLocks/>
          </p:cNvSpPr>
          <p:nvPr userDrawn="1"/>
        </p:nvSpPr>
        <p:spPr>
          <a:xfrm>
            <a:off x="11634594" y="6492875"/>
            <a:ext cx="350875" cy="202328"/>
          </a:xfrm>
          <a:prstGeom prst="rect">
            <a:avLst/>
          </a:prstGeom>
          <a:solidFill>
            <a:schemeClr val="bg1"/>
          </a:solidFill>
        </p:spPr>
        <p:txBody>
          <a:bodyPr vert="horz" lIns="0" tIns="45720" rIns="0" bIns="45720" rtlCol="0" anchor="ct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r" defTabSz="914400" rtl="0" eaLnBrk="1" latinLnBrk="0" hangingPunct="1"/>
            <a:fld id="{8A1971D9-5B62-3C46-9EC9-FDAAB88557B2}" type="slidenum">
              <a:rPr lang="en-GB" sz="800" kern="1200" noProof="0" smtClean="0">
                <a:solidFill>
                  <a:schemeClr val="tx1">
                    <a:alpha val="75000"/>
                  </a:schemeClr>
                </a:solidFill>
                <a:latin typeface="Graphik-Light"/>
                <a:ea typeface="+mn-ea"/>
                <a:cs typeface="+mn-cs"/>
              </a:rPr>
              <a:pPr marL="0" algn="r" defTabSz="914400" rtl="0" eaLnBrk="1" latinLnBrk="0" hangingPunct="1"/>
              <a:t>‹#›</a:t>
            </a:fld>
            <a:endParaRPr lang="en-US" sz="800" kern="1200">
              <a:solidFill>
                <a:schemeClr val="tx1">
                  <a:alpha val="75000"/>
                </a:schemeClr>
              </a:solidFill>
              <a:latin typeface="Graphik-Light"/>
              <a:ea typeface="+mn-ea"/>
              <a:cs typeface="+mn-cs"/>
            </a:endParaRPr>
          </a:p>
        </p:txBody>
      </p:sp>
      <p:sp>
        <p:nvSpPr>
          <p:cNvPr id="3" name="Footer Placeholder 3">
            <a:extLst>
              <a:ext uri="{FF2B5EF4-FFF2-40B4-BE49-F238E27FC236}">
                <a16:creationId xmlns:a16="http://schemas.microsoft.com/office/drawing/2014/main" id="{C22B39C6-B5ED-D2F6-595A-DDB81120DB56}"/>
              </a:ext>
            </a:extLst>
          </p:cNvPr>
          <p:cNvSpPr txBox="1">
            <a:spLocks/>
          </p:cNvSpPr>
          <p:nvPr userDrawn="1"/>
        </p:nvSpPr>
        <p:spPr>
          <a:xfrm>
            <a:off x="7553982" y="6486940"/>
            <a:ext cx="4114800" cy="198318"/>
          </a:xfrm>
          <a:prstGeom prst="rect">
            <a:avLst/>
          </a:prstGeom>
          <a:solidFill>
            <a:schemeClr val="bg1"/>
          </a:solidFill>
        </p:spPr>
        <p:txBody>
          <a:bodyPr wrap="square" lIns="0" tIns="0" rIns="0" bIns="0" rtlCol="0" anchor="ctr">
            <a:noAutofit/>
          </a:bodyPr>
          <a:lstStyle>
            <a:defPPr>
              <a:defRPr lang="en-US"/>
            </a:defPPr>
            <a:lvl1pPr marL="0" algn="r" defTabSz="914400" rtl="0" eaLnBrk="1" latinLnBrk="0" hangingPunct="1">
              <a:defRPr lang="en-US" sz="800" kern="1200" dirty="0">
                <a:solidFill>
                  <a:schemeClr val="tx1">
                    <a:alpha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228600" rtl="0" eaLnBrk="1" fontAlgn="auto" latinLnBrk="0" hangingPunct="1">
              <a:lnSpc>
                <a:spcPct val="100000"/>
              </a:lnSpc>
              <a:spcBef>
                <a:spcPts val="0"/>
              </a:spcBef>
              <a:spcAft>
                <a:spcPts val="1200"/>
              </a:spcAft>
              <a:buClrTx/>
              <a:buSzTx/>
              <a:buFontTx/>
              <a:buNone/>
              <a:tabLst/>
              <a:defRPr/>
            </a:pPr>
            <a:r>
              <a:rPr kumimoji="0" lang="en-GB" sz="800" b="0" i="0" u="none" strike="noStrike" kern="1200" cap="none" spc="0" normalizeH="0" baseline="0" noProof="0">
                <a:ln>
                  <a:noFill/>
                </a:ln>
                <a:solidFill>
                  <a:schemeClr val="tx1">
                    <a:alpha val="75000"/>
                  </a:schemeClr>
                </a:solidFill>
                <a:effectLst/>
                <a:uLnTx/>
                <a:uFillTx/>
                <a:latin typeface="Graphik Regular"/>
                <a:ea typeface="+mn-ea"/>
                <a:cs typeface="+mn-cs"/>
              </a:rPr>
              <a:t>Copyright © 2025 Accenture. All rights reserved.</a:t>
            </a:r>
          </a:p>
        </p:txBody>
      </p:sp>
    </p:spTree>
    <p:extLst>
      <p:ext uri="{BB962C8B-B14F-4D97-AF65-F5344CB8AC3E}">
        <p14:creationId xmlns:p14="http://schemas.microsoft.com/office/powerpoint/2010/main" val="966597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Blank - Light">
    <p:spTree>
      <p:nvGrpSpPr>
        <p:cNvPr id="1" name=""/>
        <p:cNvGrpSpPr/>
        <p:nvPr/>
      </p:nvGrpSpPr>
      <p:grpSpPr>
        <a:xfrm>
          <a:off x="0" y="0"/>
          <a:ext cx="0" cy="0"/>
          <a:chOff x="0" y="0"/>
          <a:chExt cx="0" cy="0"/>
        </a:xfrm>
      </p:grpSpPr>
      <p:graphicFrame>
        <p:nvGraphicFramePr>
          <p:cNvPr id="4" name="Objekt 3" hidden="1">
            <a:extLst>
              <a:ext uri="{FF2B5EF4-FFF2-40B4-BE49-F238E27FC236}">
                <a16:creationId xmlns:a16="http://schemas.microsoft.com/office/drawing/2014/main" id="{5017483A-54CF-4860-A416-CB8A0CD46A45}"/>
              </a:ext>
            </a:extLst>
          </p:cNvPr>
          <p:cNvGraphicFramePr>
            <a:graphicFrameLocks noChangeAspect="1"/>
          </p:cNvGraphicFramePr>
          <p:nvPr userDrawn="1">
            <p:custDataLst>
              <p:tags r:id="rId1"/>
            </p:custDataLst>
            <p:extLst>
              <p:ext uri="{D42A27DB-BD31-4B8C-83A1-F6EECF244321}">
                <p14:modId xmlns:p14="http://schemas.microsoft.com/office/powerpoint/2010/main" val="10490268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424" imgH="424" progId="TCLayout.ActiveDocument.1">
                  <p:embed/>
                </p:oleObj>
              </mc:Choice>
              <mc:Fallback>
                <p:oleObj name="think-cell Folie" r:id="rId4" imgW="424" imgH="424" progId="TCLayout.ActiveDocument.1">
                  <p:embed/>
                  <p:pic>
                    <p:nvPicPr>
                      <p:cNvPr id="4" name="Objekt 3" hidden="1">
                        <a:extLst>
                          <a:ext uri="{FF2B5EF4-FFF2-40B4-BE49-F238E27FC236}">
                            <a16:creationId xmlns:a16="http://schemas.microsoft.com/office/drawing/2014/main" id="{5017483A-54CF-4860-A416-CB8A0CD46A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a16="http://schemas.microsoft.com/office/drawing/2014/main" id="{FDF9EB10-3217-45F9-A25C-0E8488134618}"/>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3600" b="1" i="0" baseline="0">
              <a:latin typeface="Graphik Bold" panose="020B0503030202060203" pitchFamily="34" charset="0"/>
              <a:ea typeface="+mj-ea"/>
              <a:cs typeface="+mj-cs"/>
              <a:sym typeface="Graphik" panose="020B0503030202060203" pitchFamily="34" charset="0"/>
            </a:endParaRPr>
          </a:p>
        </p:txBody>
      </p:sp>
      <p:sp>
        <p:nvSpPr>
          <p:cNvPr id="10" name="Rahmen 9">
            <a:extLst>
              <a:ext uri="{FF2B5EF4-FFF2-40B4-BE49-F238E27FC236}">
                <a16:creationId xmlns:a16="http://schemas.microsoft.com/office/drawing/2014/main" id="{F2286062-9F2B-63F4-1E44-54A5CC170FE4}"/>
              </a:ext>
            </a:extLst>
          </p:cNvPr>
          <p:cNvSpPr/>
          <p:nvPr userDrawn="1"/>
        </p:nvSpPr>
        <p:spPr>
          <a:xfrm>
            <a:off x="0" y="0"/>
            <a:ext cx="12192000" cy="6858000"/>
          </a:xfrm>
          <a:prstGeom prst="frame">
            <a:avLst>
              <a:gd name="adj1" fmla="val 1833"/>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GB">
              <a:solidFill>
                <a:schemeClr val="tx1"/>
              </a:solidFill>
            </a:endParaRPr>
          </a:p>
        </p:txBody>
      </p:sp>
      <p:sp>
        <p:nvSpPr>
          <p:cNvPr id="6" name="Titel 4">
            <a:extLst>
              <a:ext uri="{FF2B5EF4-FFF2-40B4-BE49-F238E27FC236}">
                <a16:creationId xmlns:a16="http://schemas.microsoft.com/office/drawing/2014/main" id="{0DB5663F-1918-2AB5-DCAC-06A6F44A3EE6}"/>
              </a:ext>
            </a:extLst>
          </p:cNvPr>
          <p:cNvSpPr>
            <a:spLocks noGrp="1"/>
          </p:cNvSpPr>
          <p:nvPr>
            <p:ph type="title" hasCustomPrompt="1"/>
          </p:nvPr>
        </p:nvSpPr>
        <p:spPr>
          <a:xfrm>
            <a:off x="381000" y="380999"/>
            <a:ext cx="11430000" cy="990601"/>
          </a:xfrm>
        </p:spPr>
        <p:txBody>
          <a:bodyPr vert="horz"/>
          <a:lstStyle>
            <a:lvl1pPr>
              <a:defRPr sz="3200" b="1">
                <a:latin typeface="+mn-lt"/>
              </a:defRPr>
            </a:lvl1pPr>
          </a:lstStyle>
          <a:p>
            <a:r>
              <a:rPr lang="en-GB"/>
              <a:t>Place headline here (36pt, min 30pt)</a:t>
            </a:r>
          </a:p>
        </p:txBody>
      </p:sp>
    </p:spTree>
    <p:extLst>
      <p:ext uri="{BB962C8B-B14F-4D97-AF65-F5344CB8AC3E}">
        <p14:creationId xmlns:p14="http://schemas.microsoft.com/office/powerpoint/2010/main" val="6658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C7ED-17A4-5896-72B7-975DCD799A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B396E-B469-6611-9003-41F904D62119}"/>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4" name="Footer Placeholder 3">
            <a:extLst>
              <a:ext uri="{FF2B5EF4-FFF2-40B4-BE49-F238E27FC236}">
                <a16:creationId xmlns:a16="http://schemas.microsoft.com/office/drawing/2014/main" id="{9065EE10-3726-D78C-B10F-7596080258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8DE75A-792D-3532-244A-E8010F65ED8F}"/>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494724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3_Key Message_Gradient">
    <p:bg>
      <p:bgPr>
        <a:gradFill>
          <a:gsLst>
            <a:gs pos="97000">
              <a:schemeClr val="accent4"/>
            </a:gs>
            <a:gs pos="0">
              <a:schemeClr val="accent1"/>
            </a:gs>
            <a:gs pos="70000">
              <a:schemeClr val="accent3"/>
            </a:gs>
            <a:gs pos="38000">
              <a:schemeClr val="accent2"/>
            </a:gs>
          </a:gsLst>
          <a:lin ang="3600000" scaled="0"/>
        </a:gradFill>
        <a:effectLst/>
      </p:bgPr>
    </p:bg>
    <p:spTree>
      <p:nvGrpSpPr>
        <p:cNvPr id="1" name=""/>
        <p:cNvGrpSpPr/>
        <p:nvPr/>
      </p:nvGrpSpPr>
      <p:grpSpPr>
        <a:xfrm>
          <a:off x="0" y="0"/>
          <a:ext cx="0" cy="0"/>
          <a:chOff x="0" y="0"/>
          <a:chExt cx="0" cy="0"/>
        </a:xfrm>
      </p:grpSpPr>
      <p:pic>
        <p:nvPicPr>
          <p:cNvPr id="5" name="Picture 4" descr="A blue and purple gradient&#10;&#10;Description automatically generated">
            <a:extLst>
              <a:ext uri="{FF2B5EF4-FFF2-40B4-BE49-F238E27FC236}">
                <a16:creationId xmlns:a16="http://schemas.microsoft.com/office/drawing/2014/main" id="{185081A3-2317-7D35-9456-277BA05E3F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5" y="-6128"/>
            <a:ext cx="12202895" cy="6864128"/>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latin typeface="Graphik-SemiboldItalic" panose="020B0703030202060203" pitchFamily="34" charset="0"/>
              </a:defRPr>
            </a:lvl1pPr>
          </a:lstStyle>
          <a:p>
            <a:r>
              <a:rPr lang="en-US"/>
              <a:t>Place key message here 54pt</a:t>
            </a:r>
          </a:p>
        </p:txBody>
      </p:sp>
      <p:sp>
        <p:nvSpPr>
          <p:cNvPr id="9" name="Slide Number Placeholder 3">
            <a:extLst>
              <a:ext uri="{FF2B5EF4-FFF2-40B4-BE49-F238E27FC236}">
                <a16:creationId xmlns:a16="http://schemas.microsoft.com/office/drawing/2014/main" id="{DB76EAFD-CFBB-5D7A-BF2B-FE6E936D6D73}"/>
              </a:ext>
            </a:extLst>
          </p:cNvPr>
          <p:cNvSpPr txBox="1">
            <a:spLocks/>
          </p:cNvSpPr>
          <p:nvPr userDrawn="1"/>
        </p:nvSpPr>
        <p:spPr>
          <a:xfrm>
            <a:off x="11484746" y="6488731"/>
            <a:ext cx="326254" cy="201168"/>
          </a:xfrm>
          <a:prstGeom prst="rect">
            <a:avLst/>
          </a:prstGeom>
        </p:spPr>
        <p:txBody>
          <a:bodyPr vert="horz" wrap="none"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F90F471-3972-4120-B8B3-0237DE626C35}" type="slidenum">
              <a:rPr kumimoji="0" lang="en-US" sz="800" b="0" i="0" u="none" strike="noStrike" kern="1200" cap="none" spc="0" normalizeH="0" baseline="0" noProof="0" smtClean="0">
                <a:ln>
                  <a:noFill/>
                </a:ln>
                <a:solidFill>
                  <a:srgbClr val="FFFFFF">
                    <a:alpha val="75000"/>
                  </a:srgbClr>
                </a:solidFill>
                <a:effectLst/>
                <a:uLnTx/>
                <a:uFillTx/>
                <a:latin typeface="Graphik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FFFFFF">
                  <a:alpha val="75000"/>
                </a:srgbClr>
              </a:solidFill>
              <a:effectLst/>
              <a:uLnTx/>
              <a:uFillTx/>
              <a:latin typeface="Graphik Regular"/>
              <a:ea typeface="+mn-ea"/>
              <a:cs typeface="+mn-cs"/>
            </a:endParaRPr>
          </a:p>
        </p:txBody>
      </p:sp>
      <p:sp>
        <p:nvSpPr>
          <p:cNvPr id="3" name="GTS_WH" descr="Accenture Greater Than symbol in white">
            <a:extLst>
              <a:ext uri="{FF2B5EF4-FFF2-40B4-BE49-F238E27FC236}">
                <a16:creationId xmlns:a16="http://schemas.microsoft.com/office/drawing/2014/main" id="{94915586-AC85-F9D9-DD56-36504873287C}"/>
              </a:ext>
            </a:extLst>
          </p:cNvPr>
          <p:cNvSpPr>
            <a:spLocks noChangeAspect="1"/>
          </p:cNvSpPr>
          <p:nvPr userDrawn="1"/>
        </p:nvSpPr>
        <p:spPr bwMode="black">
          <a:xfrm>
            <a:off x="381468" y="6483676"/>
            <a:ext cx="183295" cy="201168"/>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463D0EAC-C680-5439-5E93-56B15FAB6945}"/>
              </a:ext>
            </a:extLst>
          </p:cNvPr>
          <p:cNvSpPr txBox="1">
            <a:spLocks/>
          </p:cNvSpPr>
          <p:nvPr userDrawn="1"/>
        </p:nvSpPr>
        <p:spPr>
          <a:xfrm>
            <a:off x="3001617" y="6483676"/>
            <a:ext cx="8428383" cy="210367"/>
          </a:xfrm>
          <a:prstGeom prst="rect">
            <a:avLst/>
          </a:prstGeom>
          <a:noFill/>
        </p:spPr>
        <p:txBody>
          <a:bodyPr wrap="square" lIns="0" tIns="0" rIns="0" bIns="0" rtlCol="0" anchor="ctr">
            <a:noAutofit/>
          </a:bodyPr>
          <a:lstStyle>
            <a:defPPr>
              <a:defRPr lang="en-US"/>
            </a:defPPr>
            <a:lvl1pPr marL="0" algn="r" defTabSz="914400" rtl="0" eaLnBrk="1" latinLnBrk="0" hangingPunct="1">
              <a:defRPr lang="en-US" sz="800" kern="1200" dirty="0">
                <a:solidFill>
                  <a:schemeClr val="tx1">
                    <a:alpha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8600">
              <a:spcAft>
                <a:spcPts val="1200"/>
              </a:spcAft>
              <a:defRPr/>
            </a:pPr>
            <a:r>
              <a:rPr lang="en-US">
                <a:solidFill>
                  <a:schemeClr val="tx1">
                    <a:alpha val="75000"/>
                  </a:schemeClr>
                </a:solidFill>
              </a:rPr>
              <a:t>Copyright © 2025 Accenture. All rights reserved. </a:t>
            </a:r>
            <a:r>
              <a:rPr lang="en-US" b="0" i="0">
                <a:solidFill>
                  <a:schemeClr val="tx1">
                    <a:alpha val="75000"/>
                  </a:schemeClr>
                </a:solidFill>
                <a:latin typeface="Graphik Medium" panose="020B0503030202060203" pitchFamily="34" charset="77"/>
              </a:rPr>
              <a:t>Accenture Confidential Information and IP. Not to be used without Accenture’s written consent</a:t>
            </a:r>
          </a:p>
        </p:txBody>
      </p:sp>
    </p:spTree>
    <p:extLst>
      <p:ext uri="{BB962C8B-B14F-4D97-AF65-F5344CB8AC3E}">
        <p14:creationId xmlns:p14="http://schemas.microsoft.com/office/powerpoint/2010/main" val="3439181352"/>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tx1"/>
        </a:solidFill>
        <a:effectLst/>
      </p:bgPr>
    </p:bg>
    <p:spTree>
      <p:nvGrpSpPr>
        <p:cNvPr id="1" name=""/>
        <p:cNvGrpSpPr/>
        <p:nvPr/>
      </p:nvGrpSpPr>
      <p:grpSpPr>
        <a:xfrm>
          <a:off x="0" y="0"/>
          <a:ext cx="0" cy="0"/>
          <a:chOff x="0" y="0"/>
          <a:chExt cx="0" cy="0"/>
        </a:xfrm>
      </p:grpSpPr>
      <p:pic>
        <p:nvPicPr>
          <p:cNvPr id="13" name="b__r__b_a_3d_render_of_the_world_sphere_being_made_out_of_brigh_68ee29e9-72bf-4ba9-82a6-c6ee3c291244.png">
            <a:extLst>
              <a:ext uri="{FF2B5EF4-FFF2-40B4-BE49-F238E27FC236}">
                <a16:creationId xmlns:a16="http://schemas.microsoft.com/office/drawing/2014/main" id="{37693958-33AD-570C-1C0C-7F1E72FA909A}"/>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2785"/>
          <a:stretch/>
        </p:blipFill>
        <p:spPr>
          <a:xfrm>
            <a:off x="3733799" y="0"/>
            <a:ext cx="8458201" cy="6858000"/>
          </a:xfrm>
          <a:prstGeom prst="rect">
            <a:avLst/>
          </a:prstGeom>
          <a:ln w="12700">
            <a:miter lim="400000"/>
          </a:ln>
        </p:spPr>
      </p:pic>
      <p:sp>
        <p:nvSpPr>
          <p:cNvPr id="3" name="Rectangle 2">
            <a:extLst>
              <a:ext uri="{FF2B5EF4-FFF2-40B4-BE49-F238E27FC236}">
                <a16:creationId xmlns:a16="http://schemas.microsoft.com/office/drawing/2014/main" id="{0AEED0D6-7C9E-8158-5048-E03429CE0776}"/>
              </a:ext>
            </a:extLst>
          </p:cNvPr>
          <p:cNvSpPr/>
          <p:nvPr userDrawn="1"/>
        </p:nvSpPr>
        <p:spPr>
          <a:xfrm>
            <a:off x="3256434" y="0"/>
            <a:ext cx="2338122" cy="6858000"/>
          </a:xfrm>
          <a:prstGeom prst="rect">
            <a:avLst/>
          </a:prstGeom>
          <a:gradFill>
            <a:gsLst>
              <a:gs pos="20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5945EC18-DC1B-340B-7269-905B9B5ADF10}"/>
              </a:ext>
            </a:extLst>
          </p:cNvPr>
          <p:cNvSpPr/>
          <p:nvPr userDrawn="1"/>
        </p:nvSpPr>
        <p:spPr>
          <a:xfrm>
            <a:off x="5086723" y="0"/>
            <a:ext cx="2641600" cy="6858000"/>
          </a:xfrm>
          <a:prstGeom prst="rect">
            <a:avLst/>
          </a:prstGeom>
          <a:gradFill>
            <a:gsLst>
              <a:gs pos="20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21">
            <a:extLst>
              <a:ext uri="{FF2B5EF4-FFF2-40B4-BE49-F238E27FC236}">
                <a16:creationId xmlns:a16="http://schemas.microsoft.com/office/drawing/2014/main" id="{F8A14259-8355-827A-44D6-1AA479A69004}"/>
              </a:ext>
            </a:extLst>
          </p:cNvPr>
          <p:cNvSpPr>
            <a:spLocks noGrp="1"/>
          </p:cNvSpPr>
          <p:nvPr>
            <p:ph type="body" sz="quarter" idx="11" hasCustomPrompt="1"/>
          </p:nvPr>
        </p:nvSpPr>
        <p:spPr>
          <a:xfrm>
            <a:off x="795338" y="2414588"/>
            <a:ext cx="5408147" cy="1477328"/>
          </a:xfrm>
          <a:prstGeom prst="rect">
            <a:avLst/>
          </a:prstGeom>
        </p:spPr>
        <p:txBody>
          <a:bodyPr/>
          <a:lstStyle>
            <a:lvl1pPr>
              <a:lnSpc>
                <a:spcPct val="80000"/>
              </a:lnSpc>
              <a:defRPr sz="6000" spc="-80" baseline="0">
                <a:solidFill>
                  <a:schemeClr val="bg1"/>
                </a:solidFill>
                <a:latin typeface="+mj-lt"/>
              </a:defRPr>
            </a:lvl1pPr>
          </a:lstStyle>
          <a:p>
            <a:pPr lvl="0"/>
            <a:r>
              <a:rPr lang="en-GB" err="1"/>
              <a:t>Xxx</a:t>
            </a:r>
            <a:endParaRPr lang="en-GB"/>
          </a:p>
          <a:p>
            <a:pPr lvl="0"/>
            <a:r>
              <a:rPr lang="en-GB"/>
              <a:t>xxx</a:t>
            </a:r>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p:ph type="body" sz="quarter" idx="12" hasCustomPrompt="1"/>
          </p:nvPr>
        </p:nvSpPr>
        <p:spPr>
          <a:xfrm>
            <a:off x="831850" y="4093633"/>
            <a:ext cx="3448050" cy="369332"/>
          </a:xfrm>
          <a:prstGeom prst="rect">
            <a:avLst/>
          </a:prstGeom>
        </p:spPr>
        <p:txBody>
          <a:bodyPr/>
          <a:lstStyle>
            <a:lvl1pPr>
              <a:defRPr sz="2400">
                <a:solidFill>
                  <a:schemeClr val="bg1"/>
                </a:solidFill>
              </a:defRPr>
            </a:lvl1pPr>
          </a:lstStyle>
          <a:p>
            <a:pPr lvl="0"/>
            <a:r>
              <a:rPr lang="en-GB" err="1"/>
              <a:t>xxxx</a:t>
            </a:r>
            <a:endParaRPr lang="en-US"/>
          </a:p>
        </p:txBody>
      </p:sp>
      <p:pic>
        <p:nvPicPr>
          <p:cNvPr id="7" name="Graphic 6">
            <a:extLst>
              <a:ext uri="{FF2B5EF4-FFF2-40B4-BE49-F238E27FC236}">
                <a16:creationId xmlns:a16="http://schemas.microsoft.com/office/drawing/2014/main" id="{A28BE82B-89BC-63CF-60D2-FA851EEEA22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6704" y="810901"/>
            <a:ext cx="463403" cy="508613"/>
          </a:xfrm>
          <a:prstGeom prst="rect">
            <a:avLst/>
          </a:prstGeom>
        </p:spPr>
      </p:pic>
    </p:spTree>
    <p:extLst>
      <p:ext uri="{BB962C8B-B14F-4D97-AF65-F5344CB8AC3E}">
        <p14:creationId xmlns:p14="http://schemas.microsoft.com/office/powerpoint/2010/main" val="31776457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tx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7D38ACCA-296A-EDE9-BBBE-BF3A5BAF71A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DC6BFA98-3DED-34F3-E25F-38C5D7BFD090}"/>
              </a:ext>
            </a:extLst>
          </p:cNvPr>
          <p:cNvPicPr>
            <a:picLocks noChangeAspect="1"/>
          </p:cNvPicPr>
          <p:nvPr userDrawn="1"/>
        </p:nvPicPr>
        <p:blipFill rotWithShape="1">
          <a:blip r:embed="rId3" cstate="print">
            <a:alphaModFix/>
            <a:extLst>
              <a:ext uri="{BEBA8EAE-BF5A-486C-A8C5-ECC9F3942E4B}">
                <a14:imgProps xmlns:a14="http://schemas.microsoft.com/office/drawing/2010/main">
                  <a14:imgLayer r:embed="rId4">
                    <a14:imgEffect>
                      <a14:saturation sat="147000"/>
                    </a14:imgEffect>
                    <a14:imgEffect>
                      <a14:brightnessContrast contrast="40000"/>
                    </a14:imgEffect>
                  </a14:imgLayer>
                </a14:imgProps>
              </a:ext>
              <a:ext uri="{28A0092B-C50C-407E-A947-70E740481C1C}">
                <a14:useLocalDpi xmlns:a14="http://schemas.microsoft.com/office/drawing/2010/main"/>
              </a:ext>
            </a:extLst>
          </a:blip>
          <a:srcRect l="6330" t="20313" r="30075" b="16091"/>
          <a:stretch/>
        </p:blipFill>
        <p:spPr>
          <a:xfrm flipH="1">
            <a:off x="0" y="0"/>
            <a:ext cx="12192000" cy="6858000"/>
          </a:xfrm>
          <a:prstGeom prst="rect">
            <a:avLst/>
          </a:prstGeom>
        </p:spPr>
      </p:pic>
      <p:sp>
        <p:nvSpPr>
          <p:cNvPr id="2" name="Text Placeholder 21">
            <a:extLst>
              <a:ext uri="{FF2B5EF4-FFF2-40B4-BE49-F238E27FC236}">
                <a16:creationId xmlns:a16="http://schemas.microsoft.com/office/drawing/2014/main" id="{F8A14259-8355-827A-44D6-1AA479A69004}"/>
              </a:ext>
            </a:extLst>
          </p:cNvPr>
          <p:cNvSpPr>
            <a:spLocks noGrp="1"/>
          </p:cNvSpPr>
          <p:nvPr>
            <p:ph type="body" sz="quarter" idx="11"/>
          </p:nvPr>
        </p:nvSpPr>
        <p:spPr>
          <a:xfrm>
            <a:off x="795338" y="2257108"/>
            <a:ext cx="5408147" cy="1477328"/>
          </a:xfrm>
          <a:prstGeom prst="rect">
            <a:avLst/>
          </a:prstGeom>
        </p:spPr>
        <p:txBody>
          <a:bodyPr lIns="0" tIns="0" rIns="0" bIns="0" anchor="b"/>
          <a:lstStyle>
            <a:lvl1pPr>
              <a:lnSpc>
                <a:spcPct val="95000"/>
              </a:lnSpc>
              <a:defRPr sz="5400" spc="-80" baseline="0">
                <a:solidFill>
                  <a:schemeClr val="bg1"/>
                </a:solidFill>
                <a:latin typeface="+mj-lt"/>
              </a:defRPr>
            </a:lvl1pPr>
          </a:lstStyle>
          <a:p>
            <a:pPr lvl="0"/>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p:ph type="body" sz="quarter" idx="12"/>
          </p:nvPr>
        </p:nvSpPr>
        <p:spPr>
          <a:xfrm>
            <a:off x="831850" y="4113953"/>
            <a:ext cx="5408147" cy="369332"/>
          </a:xfrm>
          <a:prstGeom prst="rect">
            <a:avLst/>
          </a:prstGeom>
        </p:spPr>
        <p:txBody>
          <a:bodyPr lIns="0" tIns="0" rIns="0" bIns="0" anchor="t"/>
          <a:lstStyle>
            <a:lvl1pPr>
              <a:lnSpc>
                <a:spcPct val="95000"/>
              </a:lnSpc>
              <a:defRPr sz="2000">
                <a:solidFill>
                  <a:schemeClr val="bg1"/>
                </a:solidFill>
                <a:latin typeface="+mj-lt"/>
              </a:defRPr>
            </a:lvl1pPr>
          </a:lstStyle>
          <a:p>
            <a:pPr lvl="0"/>
            <a:endParaRPr lang="en-US"/>
          </a:p>
        </p:txBody>
      </p:sp>
      <p:pic>
        <p:nvPicPr>
          <p:cNvPr id="7" name="Graphic 6">
            <a:extLst>
              <a:ext uri="{FF2B5EF4-FFF2-40B4-BE49-F238E27FC236}">
                <a16:creationId xmlns:a16="http://schemas.microsoft.com/office/drawing/2014/main" id="{A28BE82B-89BC-63CF-60D2-FA851EEEA22C}"/>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13720" y="5446053"/>
            <a:ext cx="781271" cy="857493"/>
          </a:xfrm>
          <a:prstGeom prst="rect">
            <a:avLst/>
          </a:prstGeom>
        </p:spPr>
      </p:pic>
    </p:spTree>
    <p:extLst>
      <p:ext uri="{BB962C8B-B14F-4D97-AF65-F5344CB8AC3E}">
        <p14:creationId xmlns:p14="http://schemas.microsoft.com/office/powerpoint/2010/main" val="3556554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2D0DA6-7E2D-89CA-4F9E-93196318BE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1"/>
            <a:ext cx="12192002" cy="6857454"/>
          </a:xfrm>
          <a:prstGeom prst="rect">
            <a:avLst/>
          </a:prstGeom>
        </p:spPr>
      </p:pic>
      <p:pic>
        <p:nvPicPr>
          <p:cNvPr id="14" name="Picture 13" descr="Background pattern&#10;&#10;Description automatically generated">
            <a:extLst>
              <a:ext uri="{FF2B5EF4-FFF2-40B4-BE49-F238E27FC236}">
                <a16:creationId xmlns:a16="http://schemas.microsoft.com/office/drawing/2014/main" id="{4C9C6114-6E2E-5F13-54AC-0DD93D1CD4BF}"/>
              </a:ext>
            </a:extLst>
          </p:cNvPr>
          <p:cNvPicPr>
            <a:picLocks noChangeAspect="1"/>
          </p:cNvPicPr>
          <p:nvPr userDrawn="1"/>
        </p:nvPicPr>
        <p:blipFill>
          <a:blip r:embed="rId3"/>
          <a:srcRect t="1192" b="1192"/>
          <a:stretch>
            <a:fillRect/>
          </a:stretch>
        </p:blipFill>
        <p:spPr>
          <a:xfrm>
            <a:off x="165100" y="166630"/>
            <a:ext cx="11873149" cy="6519393"/>
          </a:xfrm>
          <a:custGeom>
            <a:avLst/>
            <a:gdLst>
              <a:gd name="connsiteX0" fmla="*/ 0 w 11873149"/>
              <a:gd name="connsiteY0" fmla="*/ 0 h 6519393"/>
              <a:gd name="connsiteX1" fmla="*/ 11873149 w 11873149"/>
              <a:gd name="connsiteY1" fmla="*/ 0 h 6519393"/>
              <a:gd name="connsiteX2" fmla="*/ 11873149 w 11873149"/>
              <a:gd name="connsiteY2" fmla="*/ 6519393 h 6519393"/>
              <a:gd name="connsiteX3" fmla="*/ 0 w 11873149"/>
              <a:gd name="connsiteY3" fmla="*/ 6519393 h 6519393"/>
            </a:gdLst>
            <a:ahLst/>
            <a:cxnLst>
              <a:cxn ang="0">
                <a:pos x="connsiteX0" y="connsiteY0"/>
              </a:cxn>
              <a:cxn ang="0">
                <a:pos x="connsiteX1" y="connsiteY1"/>
              </a:cxn>
              <a:cxn ang="0">
                <a:pos x="connsiteX2" y="connsiteY2"/>
              </a:cxn>
              <a:cxn ang="0">
                <a:pos x="connsiteX3" y="connsiteY3"/>
              </a:cxn>
            </a:cxnLst>
            <a:rect l="l" t="t" r="r" b="b"/>
            <a:pathLst>
              <a:path w="11873149" h="6519393">
                <a:moveTo>
                  <a:pt x="0" y="0"/>
                </a:moveTo>
                <a:lnTo>
                  <a:pt x="11873149" y="0"/>
                </a:lnTo>
                <a:lnTo>
                  <a:pt x="11873149" y="6519393"/>
                </a:lnTo>
                <a:lnTo>
                  <a:pt x="0" y="6519393"/>
                </a:lnTo>
                <a:close/>
              </a:path>
            </a:pathLst>
          </a:custGeom>
        </p:spPr>
      </p:pic>
      <p:pic>
        <p:nvPicPr>
          <p:cNvPr id="8" name="Picture 7">
            <a:extLst>
              <a:ext uri="{FF2B5EF4-FFF2-40B4-BE49-F238E27FC236}">
                <a16:creationId xmlns:a16="http://schemas.microsoft.com/office/drawing/2014/main" id="{DC6BFA98-3DED-34F3-E25F-38C5D7BFD090}"/>
              </a:ext>
            </a:extLst>
          </p:cNvPr>
          <p:cNvPicPr>
            <a:picLocks noChangeAspect="1"/>
          </p:cNvPicPr>
          <p:nvPr userDrawn="1"/>
        </p:nvPicPr>
        <p:blipFill rotWithShape="1">
          <a:blip r:embed="rId4" cstate="print">
            <a:alphaModFix/>
            <a:extLst>
              <a:ext uri="{BEBA8EAE-BF5A-486C-A8C5-ECC9F3942E4B}">
                <a14:imgProps xmlns:a14="http://schemas.microsoft.com/office/drawing/2010/main">
                  <a14:imgLayer r:embed="rId5">
                    <a14:imgEffect>
                      <a14:saturation sat="147000"/>
                    </a14:imgEffect>
                    <a14:imgEffect>
                      <a14:brightnessContrast contrast="40000"/>
                    </a14:imgEffect>
                  </a14:imgLayer>
                </a14:imgProps>
              </a:ext>
              <a:ext uri="{28A0092B-C50C-407E-A947-70E740481C1C}">
                <a14:useLocalDpi xmlns:a14="http://schemas.microsoft.com/office/drawing/2010/main"/>
              </a:ext>
            </a:extLst>
          </a:blip>
          <a:srcRect l="6330" t="20313" r="30075" b="17608"/>
          <a:stretch/>
        </p:blipFill>
        <p:spPr>
          <a:xfrm flipH="1">
            <a:off x="165099" y="166630"/>
            <a:ext cx="11873149" cy="6519393"/>
          </a:xfrm>
          <a:prstGeom prst="rect">
            <a:avLst/>
          </a:prstGeom>
        </p:spPr>
      </p:pic>
      <p:sp>
        <p:nvSpPr>
          <p:cNvPr id="2" name="Text Placeholder 21">
            <a:extLst>
              <a:ext uri="{FF2B5EF4-FFF2-40B4-BE49-F238E27FC236}">
                <a16:creationId xmlns:a16="http://schemas.microsoft.com/office/drawing/2014/main" id="{F8A14259-8355-827A-44D6-1AA479A69004}"/>
              </a:ext>
            </a:extLst>
          </p:cNvPr>
          <p:cNvSpPr>
            <a:spLocks noGrp="1"/>
          </p:cNvSpPr>
          <p:nvPr userDrawn="1">
            <p:ph type="body" sz="quarter" idx="11"/>
          </p:nvPr>
        </p:nvSpPr>
        <p:spPr>
          <a:xfrm>
            <a:off x="595630" y="2009140"/>
            <a:ext cx="8182800" cy="2131200"/>
          </a:xfrm>
          <a:prstGeom prst="rect">
            <a:avLst/>
          </a:prstGeom>
        </p:spPr>
        <p:txBody>
          <a:bodyPr lIns="0" tIns="0" rIns="0" bIns="0" anchor="b"/>
          <a:lstStyle>
            <a:lvl1pPr>
              <a:lnSpc>
                <a:spcPct val="95000"/>
              </a:lnSpc>
              <a:defRPr sz="5400" spc="-80" baseline="0">
                <a:solidFill>
                  <a:schemeClr val="bg1"/>
                </a:solidFill>
                <a:latin typeface="+mj-lt"/>
              </a:defRPr>
            </a:lvl1pPr>
          </a:lstStyle>
          <a:p>
            <a:pPr lvl="0"/>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userDrawn="1">
            <p:ph type="body" sz="quarter" idx="12"/>
          </p:nvPr>
        </p:nvSpPr>
        <p:spPr>
          <a:xfrm>
            <a:off x="595630" y="4470401"/>
            <a:ext cx="8182800" cy="777600"/>
          </a:xfrm>
          <a:prstGeom prst="rect">
            <a:avLst/>
          </a:prstGeom>
        </p:spPr>
        <p:txBody>
          <a:bodyPr lIns="0" tIns="0" rIns="0" bIns="0" anchor="t"/>
          <a:lstStyle>
            <a:lvl1pPr>
              <a:lnSpc>
                <a:spcPct val="95000"/>
              </a:lnSpc>
              <a:defRPr sz="2000">
                <a:solidFill>
                  <a:schemeClr val="bg1"/>
                </a:solidFill>
                <a:latin typeface="+mj-lt"/>
              </a:defRPr>
            </a:lvl1pPr>
          </a:lstStyle>
          <a:p>
            <a:pPr lvl="0"/>
            <a:endParaRPr lang="en-US"/>
          </a:p>
        </p:txBody>
      </p:sp>
      <p:sp>
        <p:nvSpPr>
          <p:cNvPr id="12" name="GTS_WH" descr="Accenture Greater Than symbol in white">
            <a:extLst>
              <a:ext uri="{FF2B5EF4-FFF2-40B4-BE49-F238E27FC236}">
                <a16:creationId xmlns:a16="http://schemas.microsoft.com/office/drawing/2014/main" id="{3E1FF4D4-83F9-8E22-469A-2B37F020C171}"/>
              </a:ext>
            </a:extLst>
          </p:cNvPr>
          <p:cNvSpPr>
            <a:spLocks noChangeAspect="1"/>
          </p:cNvSpPr>
          <p:nvPr userDrawn="1"/>
        </p:nvSpPr>
        <p:spPr bwMode="black">
          <a:xfrm>
            <a:off x="11252200" y="5727700"/>
            <a:ext cx="533895" cy="585957"/>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4168416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2D0DA6-7E2D-89CA-4F9E-93196318BE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1"/>
            <a:ext cx="12192002" cy="6857454"/>
          </a:xfrm>
          <a:prstGeom prst="rect">
            <a:avLst/>
          </a:prstGeom>
        </p:spPr>
      </p:pic>
      <p:pic>
        <p:nvPicPr>
          <p:cNvPr id="13" name="Picture 12">
            <a:extLst>
              <a:ext uri="{FF2B5EF4-FFF2-40B4-BE49-F238E27FC236}">
                <a16:creationId xmlns:a16="http://schemas.microsoft.com/office/drawing/2014/main" id="{DA0F7BEF-78C2-F8A7-B7B4-DFE44848E1DB}"/>
              </a:ext>
            </a:extLst>
          </p:cNvPr>
          <p:cNvPicPr>
            <a:picLocks noChangeAspect="1"/>
          </p:cNvPicPr>
          <p:nvPr userDrawn="1"/>
        </p:nvPicPr>
        <p:blipFill>
          <a:blip r:embed="rId3" cstate="email">
            <a:extLst>
              <a:ext uri="{28A0092B-C50C-407E-A947-70E740481C1C}">
                <a14:useLocalDpi xmlns:a14="http://schemas.microsoft.com/office/drawing/2010/main"/>
              </a:ext>
            </a:extLst>
          </a:blip>
          <a:srcRect t="1190" b="1190"/>
          <a:stretch/>
        </p:blipFill>
        <p:spPr>
          <a:xfrm>
            <a:off x="165100" y="165100"/>
            <a:ext cx="11873149" cy="6519393"/>
          </a:xfrm>
          <a:custGeom>
            <a:avLst/>
            <a:gdLst>
              <a:gd name="connsiteX0" fmla="*/ 0 w 11873149"/>
              <a:gd name="connsiteY0" fmla="*/ 0 h 6519393"/>
              <a:gd name="connsiteX1" fmla="*/ 11873149 w 11873149"/>
              <a:gd name="connsiteY1" fmla="*/ 0 h 6519393"/>
              <a:gd name="connsiteX2" fmla="*/ 11873149 w 11873149"/>
              <a:gd name="connsiteY2" fmla="*/ 6519393 h 6519393"/>
              <a:gd name="connsiteX3" fmla="*/ 0 w 11873149"/>
              <a:gd name="connsiteY3" fmla="*/ 6519393 h 6519393"/>
            </a:gdLst>
            <a:ahLst/>
            <a:cxnLst>
              <a:cxn ang="0">
                <a:pos x="connsiteX0" y="connsiteY0"/>
              </a:cxn>
              <a:cxn ang="0">
                <a:pos x="connsiteX1" y="connsiteY1"/>
              </a:cxn>
              <a:cxn ang="0">
                <a:pos x="connsiteX2" y="connsiteY2"/>
              </a:cxn>
              <a:cxn ang="0">
                <a:pos x="connsiteX3" y="connsiteY3"/>
              </a:cxn>
            </a:cxnLst>
            <a:rect l="l" t="t" r="r" b="b"/>
            <a:pathLst>
              <a:path w="11873149" h="6519393">
                <a:moveTo>
                  <a:pt x="0" y="0"/>
                </a:moveTo>
                <a:lnTo>
                  <a:pt x="11873149" y="0"/>
                </a:lnTo>
                <a:lnTo>
                  <a:pt x="11873149" y="6519393"/>
                </a:lnTo>
                <a:lnTo>
                  <a:pt x="0" y="6519393"/>
                </a:lnTo>
                <a:close/>
              </a:path>
            </a:pathLst>
          </a:custGeom>
        </p:spPr>
      </p:pic>
      <p:sp>
        <p:nvSpPr>
          <p:cNvPr id="2" name="Text Placeholder 21">
            <a:extLst>
              <a:ext uri="{FF2B5EF4-FFF2-40B4-BE49-F238E27FC236}">
                <a16:creationId xmlns:a16="http://schemas.microsoft.com/office/drawing/2014/main" id="{F8A14259-8355-827A-44D6-1AA479A69004}"/>
              </a:ext>
            </a:extLst>
          </p:cNvPr>
          <p:cNvSpPr>
            <a:spLocks noGrp="1"/>
          </p:cNvSpPr>
          <p:nvPr userDrawn="1">
            <p:ph type="body" sz="quarter" idx="11"/>
          </p:nvPr>
        </p:nvSpPr>
        <p:spPr>
          <a:xfrm>
            <a:off x="595630" y="2009140"/>
            <a:ext cx="8182800" cy="2131200"/>
          </a:xfrm>
          <a:prstGeom prst="rect">
            <a:avLst/>
          </a:prstGeom>
        </p:spPr>
        <p:txBody>
          <a:bodyPr lIns="0" tIns="0" rIns="0" bIns="0" anchor="b"/>
          <a:lstStyle>
            <a:lvl1pPr>
              <a:lnSpc>
                <a:spcPct val="95000"/>
              </a:lnSpc>
              <a:defRPr sz="5400" spc="-80" baseline="0">
                <a:solidFill>
                  <a:schemeClr val="bg1"/>
                </a:solidFill>
                <a:latin typeface="+mj-lt"/>
              </a:defRPr>
            </a:lvl1pPr>
          </a:lstStyle>
          <a:p>
            <a:pPr lvl="0"/>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userDrawn="1">
            <p:ph type="body" sz="quarter" idx="12"/>
          </p:nvPr>
        </p:nvSpPr>
        <p:spPr>
          <a:xfrm>
            <a:off x="595630" y="4470401"/>
            <a:ext cx="8182800" cy="777600"/>
          </a:xfrm>
          <a:prstGeom prst="rect">
            <a:avLst/>
          </a:prstGeom>
        </p:spPr>
        <p:txBody>
          <a:bodyPr lIns="0" tIns="0" rIns="0" bIns="0" anchor="t"/>
          <a:lstStyle>
            <a:lvl1pPr>
              <a:lnSpc>
                <a:spcPct val="95000"/>
              </a:lnSpc>
              <a:defRPr sz="2000">
                <a:solidFill>
                  <a:schemeClr val="bg1"/>
                </a:solidFill>
                <a:latin typeface="+mj-lt"/>
              </a:defRPr>
            </a:lvl1pPr>
          </a:lstStyle>
          <a:p>
            <a:pPr lvl="0"/>
            <a:endParaRPr lang="en-US"/>
          </a:p>
        </p:txBody>
      </p:sp>
      <p:pic>
        <p:nvPicPr>
          <p:cNvPr id="15" name="Graphic 14">
            <a:extLst>
              <a:ext uri="{FF2B5EF4-FFF2-40B4-BE49-F238E27FC236}">
                <a16:creationId xmlns:a16="http://schemas.microsoft.com/office/drawing/2014/main" id="{99BC9CB6-2452-6641-FA18-FC77A47F5752}"/>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5630" y="810901"/>
            <a:ext cx="614999" cy="674999"/>
          </a:xfrm>
          <a:prstGeom prst="rect">
            <a:avLst/>
          </a:prstGeom>
        </p:spPr>
      </p:pic>
    </p:spTree>
    <p:extLst>
      <p:ext uri="{BB962C8B-B14F-4D97-AF65-F5344CB8AC3E}">
        <p14:creationId xmlns:p14="http://schemas.microsoft.com/office/powerpoint/2010/main" val="6166644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2D0DA6-7E2D-89CA-4F9E-93196318BE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1"/>
            <a:ext cx="12192002" cy="6857454"/>
          </a:xfrm>
          <a:prstGeom prst="rect">
            <a:avLst/>
          </a:prstGeom>
        </p:spPr>
      </p:pic>
      <p:pic>
        <p:nvPicPr>
          <p:cNvPr id="13" name="Picture 12">
            <a:extLst>
              <a:ext uri="{FF2B5EF4-FFF2-40B4-BE49-F238E27FC236}">
                <a16:creationId xmlns:a16="http://schemas.microsoft.com/office/drawing/2014/main" id="{DA0F7BEF-78C2-F8A7-B7B4-DFE44848E1DB}"/>
              </a:ext>
            </a:extLst>
          </p:cNvPr>
          <p:cNvPicPr>
            <a:picLocks noChangeAspect="1"/>
          </p:cNvPicPr>
          <p:nvPr userDrawn="1"/>
        </p:nvPicPr>
        <p:blipFill>
          <a:blip r:embed="rId3" cstate="email">
            <a:extLst>
              <a:ext uri="{28A0092B-C50C-407E-A947-70E740481C1C}">
                <a14:useLocalDpi xmlns:a14="http://schemas.microsoft.com/office/drawing/2010/main"/>
              </a:ext>
            </a:extLst>
          </a:blip>
          <a:srcRect t="1190" b="1190"/>
          <a:stretch/>
        </p:blipFill>
        <p:spPr>
          <a:xfrm>
            <a:off x="165100" y="165100"/>
            <a:ext cx="11873149" cy="6519393"/>
          </a:xfrm>
          <a:custGeom>
            <a:avLst/>
            <a:gdLst>
              <a:gd name="connsiteX0" fmla="*/ 0 w 11873149"/>
              <a:gd name="connsiteY0" fmla="*/ 0 h 6519393"/>
              <a:gd name="connsiteX1" fmla="*/ 11873149 w 11873149"/>
              <a:gd name="connsiteY1" fmla="*/ 0 h 6519393"/>
              <a:gd name="connsiteX2" fmla="*/ 11873149 w 11873149"/>
              <a:gd name="connsiteY2" fmla="*/ 6519393 h 6519393"/>
              <a:gd name="connsiteX3" fmla="*/ 0 w 11873149"/>
              <a:gd name="connsiteY3" fmla="*/ 6519393 h 6519393"/>
            </a:gdLst>
            <a:ahLst/>
            <a:cxnLst>
              <a:cxn ang="0">
                <a:pos x="connsiteX0" y="connsiteY0"/>
              </a:cxn>
              <a:cxn ang="0">
                <a:pos x="connsiteX1" y="connsiteY1"/>
              </a:cxn>
              <a:cxn ang="0">
                <a:pos x="connsiteX2" y="connsiteY2"/>
              </a:cxn>
              <a:cxn ang="0">
                <a:pos x="connsiteX3" y="connsiteY3"/>
              </a:cxn>
            </a:cxnLst>
            <a:rect l="l" t="t" r="r" b="b"/>
            <a:pathLst>
              <a:path w="11873149" h="6519393">
                <a:moveTo>
                  <a:pt x="0" y="0"/>
                </a:moveTo>
                <a:lnTo>
                  <a:pt x="11873149" y="0"/>
                </a:lnTo>
                <a:lnTo>
                  <a:pt x="11873149" y="6519393"/>
                </a:lnTo>
                <a:lnTo>
                  <a:pt x="0" y="6519393"/>
                </a:lnTo>
                <a:close/>
              </a:path>
            </a:pathLst>
          </a:custGeom>
        </p:spPr>
      </p:pic>
      <p:sp>
        <p:nvSpPr>
          <p:cNvPr id="2" name="Text Placeholder 21">
            <a:extLst>
              <a:ext uri="{FF2B5EF4-FFF2-40B4-BE49-F238E27FC236}">
                <a16:creationId xmlns:a16="http://schemas.microsoft.com/office/drawing/2014/main" id="{F8A14259-8355-827A-44D6-1AA479A69004}"/>
              </a:ext>
            </a:extLst>
          </p:cNvPr>
          <p:cNvSpPr>
            <a:spLocks noGrp="1"/>
          </p:cNvSpPr>
          <p:nvPr userDrawn="1">
            <p:ph type="body" sz="quarter" idx="11"/>
          </p:nvPr>
        </p:nvSpPr>
        <p:spPr>
          <a:xfrm>
            <a:off x="2004600" y="2684780"/>
            <a:ext cx="8182800" cy="1099820"/>
          </a:xfrm>
          <a:prstGeom prst="rect">
            <a:avLst/>
          </a:prstGeom>
        </p:spPr>
        <p:txBody>
          <a:bodyPr lIns="0" tIns="0" rIns="0" bIns="0" anchor="ctr"/>
          <a:lstStyle>
            <a:lvl1pPr algn="ctr">
              <a:lnSpc>
                <a:spcPct val="95000"/>
              </a:lnSpc>
              <a:defRPr sz="5400" spc="-80" baseline="0">
                <a:solidFill>
                  <a:schemeClr val="bg1"/>
                </a:solidFill>
                <a:latin typeface="+mj-lt"/>
              </a:defRPr>
            </a:lvl1pPr>
          </a:lstStyle>
          <a:p>
            <a:pPr lvl="0"/>
            <a:endParaRPr lang="en-US"/>
          </a:p>
        </p:txBody>
      </p:sp>
      <p:pic>
        <p:nvPicPr>
          <p:cNvPr id="8" name="Graphic 7">
            <a:extLst>
              <a:ext uri="{FF2B5EF4-FFF2-40B4-BE49-F238E27FC236}">
                <a16:creationId xmlns:a16="http://schemas.microsoft.com/office/drawing/2014/main" id="{E02B79C4-CC1F-E2F8-0218-9DF07B37583E}"/>
              </a:ext>
              <a:ext uri="{C183D7F6-B498-43B3-948B-1728B52AA6E4}">
                <adec:decorative xmlns:adec="http://schemas.microsoft.com/office/drawing/2017/decorative" val="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60720" y="1508053"/>
            <a:ext cx="670560" cy="735982"/>
          </a:xfrm>
          <a:prstGeom prst="rect">
            <a:avLst/>
          </a:prstGeom>
        </p:spPr>
      </p:pic>
    </p:spTree>
    <p:extLst>
      <p:ext uri="{BB962C8B-B14F-4D97-AF65-F5344CB8AC3E}">
        <p14:creationId xmlns:p14="http://schemas.microsoft.com/office/powerpoint/2010/main" val="19769495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62D0DA6-7E2D-89CA-4F9E-93196318BE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3" y="1"/>
            <a:ext cx="12192002" cy="6857454"/>
          </a:xfrm>
          <a:prstGeom prst="rect">
            <a:avLst/>
          </a:prstGeom>
        </p:spPr>
      </p:pic>
      <p:pic>
        <p:nvPicPr>
          <p:cNvPr id="5" name="Picture 4">
            <a:extLst>
              <a:ext uri="{FF2B5EF4-FFF2-40B4-BE49-F238E27FC236}">
                <a16:creationId xmlns:a16="http://schemas.microsoft.com/office/drawing/2014/main" id="{314CB8E6-1B14-AEEE-AAFF-729D28E6BE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163" b="1163"/>
          <a:stretch/>
        </p:blipFill>
        <p:spPr>
          <a:xfrm>
            <a:off x="165100" y="165100"/>
            <a:ext cx="11873149" cy="6519393"/>
          </a:xfrm>
          <a:custGeom>
            <a:avLst/>
            <a:gdLst>
              <a:gd name="connsiteX0" fmla="*/ 0 w 11873149"/>
              <a:gd name="connsiteY0" fmla="*/ 0 h 6519393"/>
              <a:gd name="connsiteX1" fmla="*/ 11873149 w 11873149"/>
              <a:gd name="connsiteY1" fmla="*/ 0 h 6519393"/>
              <a:gd name="connsiteX2" fmla="*/ 11873149 w 11873149"/>
              <a:gd name="connsiteY2" fmla="*/ 6519393 h 6519393"/>
              <a:gd name="connsiteX3" fmla="*/ 0 w 11873149"/>
              <a:gd name="connsiteY3" fmla="*/ 6519393 h 6519393"/>
            </a:gdLst>
            <a:ahLst/>
            <a:cxnLst>
              <a:cxn ang="0">
                <a:pos x="connsiteX0" y="connsiteY0"/>
              </a:cxn>
              <a:cxn ang="0">
                <a:pos x="connsiteX1" y="connsiteY1"/>
              </a:cxn>
              <a:cxn ang="0">
                <a:pos x="connsiteX2" y="connsiteY2"/>
              </a:cxn>
              <a:cxn ang="0">
                <a:pos x="connsiteX3" y="connsiteY3"/>
              </a:cxn>
            </a:cxnLst>
            <a:rect l="l" t="t" r="r" b="b"/>
            <a:pathLst>
              <a:path w="11873149" h="6519393">
                <a:moveTo>
                  <a:pt x="0" y="0"/>
                </a:moveTo>
                <a:lnTo>
                  <a:pt x="11873149" y="0"/>
                </a:lnTo>
                <a:lnTo>
                  <a:pt x="11873149" y="6519393"/>
                </a:lnTo>
                <a:lnTo>
                  <a:pt x="0" y="6519393"/>
                </a:lnTo>
                <a:close/>
              </a:path>
            </a:pathLst>
          </a:custGeom>
        </p:spPr>
      </p:pic>
      <p:sp>
        <p:nvSpPr>
          <p:cNvPr id="7" name="Rectangle 6">
            <a:extLst>
              <a:ext uri="{FF2B5EF4-FFF2-40B4-BE49-F238E27FC236}">
                <a16:creationId xmlns:a16="http://schemas.microsoft.com/office/drawing/2014/main" id="{73189664-CFD8-DB9C-E9F2-051930AA352A}"/>
              </a:ext>
            </a:extLst>
          </p:cNvPr>
          <p:cNvSpPr/>
          <p:nvPr userDrawn="1"/>
        </p:nvSpPr>
        <p:spPr>
          <a:xfrm>
            <a:off x="165100" y="165100"/>
            <a:ext cx="11873149" cy="6519393"/>
          </a:xfrm>
          <a:prstGeom prst="rect">
            <a:avLst/>
          </a:prstGeom>
          <a:gradFill flip="none" rotWithShape="1">
            <a:gsLst>
              <a:gs pos="0">
                <a:schemeClr val="accent2"/>
              </a:gs>
              <a:gs pos="100000">
                <a:schemeClr val="accent3">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21">
            <a:extLst>
              <a:ext uri="{FF2B5EF4-FFF2-40B4-BE49-F238E27FC236}">
                <a16:creationId xmlns:a16="http://schemas.microsoft.com/office/drawing/2014/main" id="{F8A14259-8355-827A-44D6-1AA479A69004}"/>
              </a:ext>
            </a:extLst>
          </p:cNvPr>
          <p:cNvSpPr>
            <a:spLocks noGrp="1"/>
          </p:cNvSpPr>
          <p:nvPr userDrawn="1">
            <p:ph type="body" sz="quarter" idx="11"/>
          </p:nvPr>
        </p:nvSpPr>
        <p:spPr>
          <a:xfrm>
            <a:off x="595630" y="2009140"/>
            <a:ext cx="8182800" cy="2131200"/>
          </a:xfrm>
          <a:prstGeom prst="rect">
            <a:avLst/>
          </a:prstGeom>
        </p:spPr>
        <p:txBody>
          <a:bodyPr lIns="0" tIns="0" rIns="0" bIns="0" anchor="b"/>
          <a:lstStyle>
            <a:lvl1pPr>
              <a:lnSpc>
                <a:spcPct val="95000"/>
              </a:lnSpc>
              <a:defRPr sz="5400" spc="-80" baseline="0">
                <a:solidFill>
                  <a:schemeClr val="bg1"/>
                </a:solidFill>
                <a:latin typeface="+mj-lt"/>
              </a:defRPr>
            </a:lvl1pPr>
          </a:lstStyle>
          <a:p>
            <a:pPr lvl="0"/>
            <a:endParaRPr lang="en-US"/>
          </a:p>
        </p:txBody>
      </p:sp>
      <p:sp>
        <p:nvSpPr>
          <p:cNvPr id="4" name="Text Placeholder 23">
            <a:extLst>
              <a:ext uri="{FF2B5EF4-FFF2-40B4-BE49-F238E27FC236}">
                <a16:creationId xmlns:a16="http://schemas.microsoft.com/office/drawing/2014/main" id="{90D971A5-C151-DE1B-C2BF-E9AC38779483}"/>
              </a:ext>
            </a:extLst>
          </p:cNvPr>
          <p:cNvSpPr>
            <a:spLocks noGrp="1"/>
          </p:cNvSpPr>
          <p:nvPr userDrawn="1">
            <p:ph type="body" sz="quarter" idx="12"/>
          </p:nvPr>
        </p:nvSpPr>
        <p:spPr>
          <a:xfrm>
            <a:off x="595630" y="4470401"/>
            <a:ext cx="8182800" cy="777600"/>
          </a:xfrm>
          <a:prstGeom prst="rect">
            <a:avLst/>
          </a:prstGeom>
        </p:spPr>
        <p:txBody>
          <a:bodyPr lIns="0" tIns="0" rIns="0" bIns="0" anchor="t"/>
          <a:lstStyle>
            <a:lvl1pPr>
              <a:lnSpc>
                <a:spcPct val="95000"/>
              </a:lnSpc>
              <a:defRPr sz="2000">
                <a:solidFill>
                  <a:schemeClr val="bg1"/>
                </a:solidFill>
                <a:latin typeface="+mj-lt"/>
              </a:defRPr>
            </a:lvl1pPr>
          </a:lstStyle>
          <a:p>
            <a:pPr lvl="0"/>
            <a:endParaRPr lang="en-US"/>
          </a:p>
        </p:txBody>
      </p:sp>
      <p:pic>
        <p:nvPicPr>
          <p:cNvPr id="6" name="Graphic 5">
            <a:extLst>
              <a:ext uri="{FF2B5EF4-FFF2-40B4-BE49-F238E27FC236}">
                <a16:creationId xmlns:a16="http://schemas.microsoft.com/office/drawing/2014/main" id="{5845C3F5-8C82-67E0-5080-9B2FB1FBDD3A}"/>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13720" y="5446053"/>
            <a:ext cx="781271" cy="857493"/>
          </a:xfrm>
          <a:prstGeom prst="rect">
            <a:avLst/>
          </a:prstGeom>
        </p:spPr>
      </p:pic>
    </p:spTree>
    <p:extLst>
      <p:ext uri="{BB962C8B-B14F-4D97-AF65-F5344CB8AC3E}">
        <p14:creationId xmlns:p14="http://schemas.microsoft.com/office/powerpoint/2010/main" val="39826114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close up of a gear shift knob&#10;&#10;Description automatically generated">
            <a:extLst>
              <a:ext uri="{FF2B5EF4-FFF2-40B4-BE49-F238E27FC236}">
                <a16:creationId xmlns:a16="http://schemas.microsoft.com/office/drawing/2014/main" id="{97154D0C-7C11-0FF0-EEFD-12B5387D951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7282" y="-58389"/>
            <a:ext cx="8834718" cy="6974777"/>
          </a:xfrm>
          <a:prstGeom prst="rect">
            <a:avLst/>
          </a:prstGeom>
        </p:spPr>
      </p:pic>
      <p:sp>
        <p:nvSpPr>
          <p:cNvPr id="14" name="Rectangle 13">
            <a:extLst>
              <a:ext uri="{FF2B5EF4-FFF2-40B4-BE49-F238E27FC236}">
                <a16:creationId xmlns:a16="http://schemas.microsoft.com/office/drawing/2014/main" id="{089111FD-9AEE-108E-0C24-AEDD5A7B47EB}"/>
              </a:ext>
            </a:extLst>
          </p:cNvPr>
          <p:cNvSpPr/>
          <p:nvPr userDrawn="1"/>
        </p:nvSpPr>
        <p:spPr>
          <a:xfrm>
            <a:off x="2229419" y="0"/>
            <a:ext cx="3709265" cy="6858000"/>
          </a:xfrm>
          <a:prstGeom prst="rect">
            <a:avLst/>
          </a:prstGeom>
          <a:gradFill>
            <a:gsLst>
              <a:gs pos="31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752174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pic>
        <p:nvPicPr>
          <p:cNvPr id="12" name="Picture 11" descr="A purple and black fabric with white dots&#10;&#10;Description automatically generated">
            <a:extLst>
              <a:ext uri="{FF2B5EF4-FFF2-40B4-BE49-F238E27FC236}">
                <a16:creationId xmlns:a16="http://schemas.microsoft.com/office/drawing/2014/main" id="{974C60A8-13A8-F6B1-34F2-859806EFB3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16071" y="-17929"/>
            <a:ext cx="6875929" cy="6875929"/>
          </a:xfrm>
          <a:prstGeom prst="rect">
            <a:avLst/>
          </a:prstGeom>
        </p:spPr>
      </p:pic>
      <p:sp>
        <p:nvSpPr>
          <p:cNvPr id="13" name="Rectangle 12">
            <a:extLst>
              <a:ext uri="{FF2B5EF4-FFF2-40B4-BE49-F238E27FC236}">
                <a16:creationId xmlns:a16="http://schemas.microsoft.com/office/drawing/2014/main" id="{0A7E0C7E-1C43-FE4D-1C1B-D51D9F06C3D5}"/>
              </a:ext>
            </a:extLst>
          </p:cNvPr>
          <p:cNvSpPr/>
          <p:nvPr userDrawn="1"/>
        </p:nvSpPr>
        <p:spPr>
          <a:xfrm>
            <a:off x="5172635" y="0"/>
            <a:ext cx="3043084" cy="6858000"/>
          </a:xfrm>
          <a:prstGeom prst="rect">
            <a:avLst/>
          </a:prstGeom>
          <a:gradFill>
            <a:gsLst>
              <a:gs pos="31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22961432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tx1"/>
        </a:solidFill>
        <a:effectLst/>
      </p:bgPr>
    </p:bg>
    <p:spTree>
      <p:nvGrpSpPr>
        <p:cNvPr id="1" name=""/>
        <p:cNvGrpSpPr/>
        <p:nvPr/>
      </p:nvGrpSpPr>
      <p:grpSpPr>
        <a:xfrm>
          <a:off x="0" y="0"/>
          <a:ext cx="0" cy="0"/>
          <a:chOff x="0" y="0"/>
          <a:chExt cx="0" cy="0"/>
        </a:xfrm>
      </p:grpSpPr>
      <p:pic>
        <p:nvPicPr>
          <p:cNvPr id="11" name="Picture 10" descr="A close-up of a purple background&#10;&#10;Description automatically generated">
            <a:extLst>
              <a:ext uri="{FF2B5EF4-FFF2-40B4-BE49-F238E27FC236}">
                <a16:creationId xmlns:a16="http://schemas.microsoft.com/office/drawing/2014/main" id="{D71D6DBA-D1FC-84BB-8389-6288EACC44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9" y="0"/>
            <a:ext cx="12202240" cy="6858000"/>
          </a:xfrm>
          <a:prstGeom prst="rect">
            <a:avLst/>
          </a:prstGeom>
        </p:spPr>
      </p:pic>
      <p:sp>
        <p:nvSpPr>
          <p:cNvPr id="14" name="Rectangle 13">
            <a:extLst>
              <a:ext uri="{FF2B5EF4-FFF2-40B4-BE49-F238E27FC236}">
                <a16:creationId xmlns:a16="http://schemas.microsoft.com/office/drawing/2014/main" id="{089111FD-9AEE-108E-0C24-AEDD5A7B47EB}"/>
              </a:ext>
            </a:extLst>
          </p:cNvPr>
          <p:cNvSpPr/>
          <p:nvPr userDrawn="1"/>
        </p:nvSpPr>
        <p:spPr>
          <a:xfrm>
            <a:off x="-5119" y="0"/>
            <a:ext cx="9283590" cy="6858000"/>
          </a:xfrm>
          <a:prstGeom prst="rect">
            <a:avLst/>
          </a:prstGeom>
          <a:gradFill>
            <a:gsLst>
              <a:gs pos="50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20075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991586-FFFF-9180-3E6D-7DAA818A114A}"/>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3" name="Footer Placeholder 2">
            <a:extLst>
              <a:ext uri="{FF2B5EF4-FFF2-40B4-BE49-F238E27FC236}">
                <a16:creationId xmlns:a16="http://schemas.microsoft.com/office/drawing/2014/main" id="{5ADE2E32-CC3B-80C4-8FB5-2F6E53F744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0E6298-0100-525E-B8A3-62942806B2AB}"/>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285536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tx1"/>
        </a:solidFill>
        <a:effectLst/>
      </p:bgPr>
    </p:bg>
    <p:spTree>
      <p:nvGrpSpPr>
        <p:cNvPr id="1" name=""/>
        <p:cNvGrpSpPr/>
        <p:nvPr/>
      </p:nvGrpSpPr>
      <p:grpSpPr>
        <a:xfrm>
          <a:off x="0" y="0"/>
          <a:ext cx="0" cy="0"/>
          <a:chOff x="0" y="0"/>
          <a:chExt cx="0" cy="0"/>
        </a:xfrm>
      </p:grpSpPr>
      <p:pic>
        <p:nvPicPr>
          <p:cNvPr id="11" name="Picture 10" descr="A purple and black suitcase&#10;&#10;Description automatically generated">
            <a:extLst>
              <a:ext uri="{FF2B5EF4-FFF2-40B4-BE49-F238E27FC236}">
                <a16:creationId xmlns:a16="http://schemas.microsoft.com/office/drawing/2014/main" id="{26075BDA-D2E0-E439-A68E-86FFDD0E08B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00551" y="-5367"/>
            <a:ext cx="6891449" cy="6891449"/>
          </a:xfrm>
          <a:prstGeom prst="rect">
            <a:avLst/>
          </a:prstGeom>
        </p:spPr>
      </p:pic>
      <p:sp>
        <p:nvSpPr>
          <p:cNvPr id="13" name="Rectangle 12">
            <a:extLst>
              <a:ext uri="{FF2B5EF4-FFF2-40B4-BE49-F238E27FC236}">
                <a16:creationId xmlns:a16="http://schemas.microsoft.com/office/drawing/2014/main" id="{2405E954-2C20-2E09-AACB-3C1C037B97D7}"/>
              </a:ext>
            </a:extLst>
          </p:cNvPr>
          <p:cNvSpPr/>
          <p:nvPr userDrawn="1"/>
        </p:nvSpPr>
        <p:spPr>
          <a:xfrm>
            <a:off x="-5120" y="0"/>
            <a:ext cx="9857457" cy="6858000"/>
          </a:xfrm>
          <a:prstGeom prst="rect">
            <a:avLst/>
          </a:prstGeom>
          <a:gradFill>
            <a:gsLst>
              <a:gs pos="50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2410267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pic>
        <p:nvPicPr>
          <p:cNvPr id="11" name="Picture 10" descr="A close-up of a purple device&#10;&#10;Description automatically generated">
            <a:extLst>
              <a:ext uri="{FF2B5EF4-FFF2-40B4-BE49-F238E27FC236}">
                <a16:creationId xmlns:a16="http://schemas.microsoft.com/office/drawing/2014/main" id="{4790764A-1C55-24A1-090C-F61EE4535F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6551" y="-25143"/>
            <a:ext cx="9155449" cy="6893201"/>
          </a:xfrm>
          <a:prstGeom prst="rect">
            <a:avLst/>
          </a:prstGeom>
        </p:spPr>
      </p:pic>
      <p:sp>
        <p:nvSpPr>
          <p:cNvPr id="12" name="Rectangle 11">
            <a:extLst>
              <a:ext uri="{FF2B5EF4-FFF2-40B4-BE49-F238E27FC236}">
                <a16:creationId xmlns:a16="http://schemas.microsoft.com/office/drawing/2014/main" id="{80438D35-6092-46AA-D18E-888C87FE3C69}"/>
              </a:ext>
            </a:extLst>
          </p:cNvPr>
          <p:cNvSpPr/>
          <p:nvPr userDrawn="1"/>
        </p:nvSpPr>
        <p:spPr>
          <a:xfrm>
            <a:off x="-5120" y="0"/>
            <a:ext cx="9857457" cy="6858000"/>
          </a:xfrm>
          <a:prstGeom prst="rect">
            <a:avLst/>
          </a:prstGeom>
          <a:gradFill>
            <a:gsLst>
              <a:gs pos="50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4" name="Text Placeholder 21">
            <a:extLst>
              <a:ext uri="{FF2B5EF4-FFF2-40B4-BE49-F238E27FC236}">
                <a16:creationId xmlns:a16="http://schemas.microsoft.com/office/drawing/2014/main" id="{C2D0FBB0-4C8C-8440-6145-78F9B224BE59}"/>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Tree>
    <p:extLst>
      <p:ext uri="{BB962C8B-B14F-4D97-AF65-F5344CB8AC3E}">
        <p14:creationId xmlns:p14="http://schemas.microsoft.com/office/powerpoint/2010/main" val="2021951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pic>
        <p:nvPicPr>
          <p:cNvPr id="7" name="Picture 6" descr="A watch with purple dots&#10;&#10;Description automatically generated">
            <a:extLst>
              <a:ext uri="{FF2B5EF4-FFF2-40B4-BE49-F238E27FC236}">
                <a16:creationId xmlns:a16="http://schemas.microsoft.com/office/drawing/2014/main" id="{C05C1F29-D849-B2CF-1DC0-4539A93D96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3518" y="-14239"/>
            <a:ext cx="7911564" cy="6886478"/>
          </a:xfrm>
          <a:prstGeom prst="rect">
            <a:avLst/>
          </a:prstGeom>
        </p:spPr>
      </p:pic>
      <p:sp>
        <p:nvSpPr>
          <p:cNvPr id="4" name="Rectangle 3">
            <a:extLst>
              <a:ext uri="{FF2B5EF4-FFF2-40B4-BE49-F238E27FC236}">
                <a16:creationId xmlns:a16="http://schemas.microsoft.com/office/drawing/2014/main" id="{EB5F3A74-D8E0-4861-9A12-7E5EEA9146F3}"/>
              </a:ext>
            </a:extLst>
          </p:cNvPr>
          <p:cNvSpPr/>
          <p:nvPr userDrawn="1"/>
        </p:nvSpPr>
        <p:spPr>
          <a:xfrm>
            <a:off x="3667517" y="0"/>
            <a:ext cx="3274196" cy="6858000"/>
          </a:xfrm>
          <a:prstGeom prst="rect">
            <a:avLst/>
          </a:prstGeom>
          <a:gradFill>
            <a:gsLst>
              <a:gs pos="31000">
                <a:schemeClr val="tx1">
                  <a:alpha val="87879"/>
                </a:schemeClr>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18">
            <a:extLst>
              <a:ext uri="{FF2B5EF4-FFF2-40B4-BE49-F238E27FC236}">
                <a16:creationId xmlns:a16="http://schemas.microsoft.com/office/drawing/2014/main" id="{06A3E895-DB89-E782-A36E-CB7F9E837B42}"/>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5" name="Text Placeholder 23">
            <a:extLst>
              <a:ext uri="{FF2B5EF4-FFF2-40B4-BE49-F238E27FC236}">
                <a16:creationId xmlns:a16="http://schemas.microsoft.com/office/drawing/2014/main" id="{23DFA800-8727-448A-F682-55BFC1FA4620}"/>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
        <p:nvSpPr>
          <p:cNvPr id="8" name="Text Placeholder 21">
            <a:extLst>
              <a:ext uri="{FF2B5EF4-FFF2-40B4-BE49-F238E27FC236}">
                <a16:creationId xmlns:a16="http://schemas.microsoft.com/office/drawing/2014/main" id="{79D55867-270E-DEE1-06FA-72D216A696DB}"/>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596325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pic>
        <p:nvPicPr>
          <p:cNvPr id="5" name="Picture 4" descr="A car in a tunnel&#10;&#10;Description automatically generated">
            <a:extLst>
              <a:ext uri="{FF2B5EF4-FFF2-40B4-BE49-F238E27FC236}">
                <a16:creationId xmlns:a16="http://schemas.microsoft.com/office/drawing/2014/main" id="{269BA8F9-BF25-21C8-B914-A733D6BA0A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29796" y="-1"/>
            <a:ext cx="8362204" cy="6874127"/>
          </a:xfrm>
          <a:prstGeom prst="rect">
            <a:avLst/>
          </a:prstGeom>
        </p:spPr>
      </p:pic>
      <p:sp>
        <p:nvSpPr>
          <p:cNvPr id="6" name="Rectangle 5">
            <a:extLst>
              <a:ext uri="{FF2B5EF4-FFF2-40B4-BE49-F238E27FC236}">
                <a16:creationId xmlns:a16="http://schemas.microsoft.com/office/drawing/2014/main" id="{DFC1ACE4-2213-1397-82CE-090EFCDB37D9}"/>
              </a:ext>
            </a:extLst>
          </p:cNvPr>
          <p:cNvSpPr/>
          <p:nvPr userDrawn="1"/>
        </p:nvSpPr>
        <p:spPr>
          <a:xfrm>
            <a:off x="373370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 Placeholder 18">
            <a:extLst>
              <a:ext uri="{FF2B5EF4-FFF2-40B4-BE49-F238E27FC236}">
                <a16:creationId xmlns:a16="http://schemas.microsoft.com/office/drawing/2014/main" id="{6DDE6B05-45FD-5475-6D5E-38E8802D97C9}"/>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24" name="Text Placeholder 23">
            <a:extLst>
              <a:ext uri="{FF2B5EF4-FFF2-40B4-BE49-F238E27FC236}">
                <a16:creationId xmlns:a16="http://schemas.microsoft.com/office/drawing/2014/main" id="{DA9B25BD-7BF8-3BC3-D845-86FF0A527102}"/>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33471550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purple bridge with lights&#10;&#10;Description automatically generated with medium confidence">
            <a:extLst>
              <a:ext uri="{FF2B5EF4-FFF2-40B4-BE49-F238E27FC236}">
                <a16:creationId xmlns:a16="http://schemas.microsoft.com/office/drawing/2014/main" id="{0154E050-6C25-043D-DC70-20CC7E1A63F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59399" y="0"/>
            <a:ext cx="8343901" cy="6858000"/>
          </a:xfrm>
          <a:prstGeom prst="rect">
            <a:avLst/>
          </a:prstGeom>
        </p:spPr>
      </p:pic>
      <p:sp>
        <p:nvSpPr>
          <p:cNvPr id="4" name="Rectangle 3">
            <a:extLst>
              <a:ext uri="{FF2B5EF4-FFF2-40B4-BE49-F238E27FC236}">
                <a16:creationId xmlns:a16="http://schemas.microsoft.com/office/drawing/2014/main" id="{957F7C13-7FCE-F5D6-0DBF-1CA0484BB4B2}"/>
              </a:ext>
            </a:extLst>
          </p:cNvPr>
          <p:cNvSpPr/>
          <p:nvPr userDrawn="1"/>
        </p:nvSpPr>
        <p:spPr>
          <a:xfrm>
            <a:off x="385939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 Placeholder 18">
            <a:extLst>
              <a:ext uri="{FF2B5EF4-FFF2-40B4-BE49-F238E27FC236}">
                <a16:creationId xmlns:a16="http://schemas.microsoft.com/office/drawing/2014/main" id="{6DDE6B05-45FD-5475-6D5E-38E8802D97C9}"/>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24" name="Text Placeholder 23">
            <a:extLst>
              <a:ext uri="{FF2B5EF4-FFF2-40B4-BE49-F238E27FC236}">
                <a16:creationId xmlns:a16="http://schemas.microsoft.com/office/drawing/2014/main" id="{DA9B25BD-7BF8-3BC3-D845-86FF0A527102}"/>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39440201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1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purple lights on a black background&#10;&#10;Description automatically generated">
            <a:extLst>
              <a:ext uri="{FF2B5EF4-FFF2-40B4-BE49-F238E27FC236}">
                <a16:creationId xmlns:a16="http://schemas.microsoft.com/office/drawing/2014/main" id="{93C94C64-0260-9A74-F431-FEF0E2EB6C1F}"/>
              </a:ext>
            </a:extLst>
          </p:cNvPr>
          <p:cNvPicPr>
            <a:picLocks noChangeAspect="1"/>
          </p:cNvPicPr>
          <p:nvPr userDrawn="1"/>
        </p:nvPicPr>
        <p:blipFill>
          <a:blip r:embed="rId2">
            <a:extLst>
              <a:ext uri="{28A0092B-C50C-407E-A947-70E740481C1C}">
                <a14:useLocalDpi xmlns:a14="http://schemas.microsoft.com/office/drawing/2010/main"/>
              </a:ext>
            </a:extLst>
          </a:blip>
          <a:srcRect t="638"/>
          <a:stretch/>
        </p:blipFill>
        <p:spPr>
          <a:xfrm>
            <a:off x="3859399" y="0"/>
            <a:ext cx="8343901" cy="6858000"/>
          </a:xfrm>
          <a:prstGeom prst="rect">
            <a:avLst/>
          </a:prstGeom>
        </p:spPr>
      </p:pic>
      <p:sp>
        <p:nvSpPr>
          <p:cNvPr id="4" name="Rectangle 3">
            <a:extLst>
              <a:ext uri="{FF2B5EF4-FFF2-40B4-BE49-F238E27FC236}">
                <a16:creationId xmlns:a16="http://schemas.microsoft.com/office/drawing/2014/main" id="{96AFDD9F-287C-6126-229E-C683D6A28128}"/>
              </a:ext>
            </a:extLst>
          </p:cNvPr>
          <p:cNvSpPr/>
          <p:nvPr userDrawn="1"/>
        </p:nvSpPr>
        <p:spPr>
          <a:xfrm>
            <a:off x="385939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lIns="0" tIns="0" rIns="0" bIns="0" anchor="ct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38829778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close-up of a car key&#10;&#10;Description automatically generated">
            <a:extLst>
              <a:ext uri="{FF2B5EF4-FFF2-40B4-BE49-F238E27FC236}">
                <a16:creationId xmlns:a16="http://schemas.microsoft.com/office/drawing/2014/main" id="{43A41CD3-229B-7394-64DC-8DC1958766E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59399" y="0"/>
            <a:ext cx="8366170" cy="6876303"/>
          </a:xfrm>
          <a:prstGeom prst="rect">
            <a:avLst/>
          </a:prstGeom>
        </p:spPr>
      </p:pic>
      <p:sp>
        <p:nvSpPr>
          <p:cNvPr id="4" name="Rectangle 3">
            <a:extLst>
              <a:ext uri="{FF2B5EF4-FFF2-40B4-BE49-F238E27FC236}">
                <a16:creationId xmlns:a16="http://schemas.microsoft.com/office/drawing/2014/main" id="{7FA009D9-087B-D1AC-CD9B-98D26E733E2C}"/>
              </a:ext>
            </a:extLst>
          </p:cNvPr>
          <p:cNvSpPr/>
          <p:nvPr userDrawn="1"/>
        </p:nvSpPr>
        <p:spPr>
          <a:xfrm>
            <a:off x="3859399" y="0"/>
            <a:ext cx="3208003"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Text Placeholder 18">
            <a:extLst>
              <a:ext uri="{FF2B5EF4-FFF2-40B4-BE49-F238E27FC236}">
                <a16:creationId xmlns:a16="http://schemas.microsoft.com/office/drawing/2014/main" id="{6DDE6B05-45FD-5475-6D5E-38E8802D97C9}"/>
              </a:ext>
            </a:extLst>
          </p:cNvPr>
          <p:cNvSpPr>
            <a:spLocks noGrp="1"/>
          </p:cNvSpPr>
          <p:nvPr>
            <p:ph type="body" sz="quarter" idx="10" hasCustomPrompt="1"/>
          </p:nvPr>
        </p:nvSpPr>
        <p:spPr>
          <a:xfrm>
            <a:off x="795338" y="1721615"/>
            <a:ext cx="1462087" cy="492443"/>
          </a:xfrm>
          <a:prstGeom prst="rect">
            <a:avLst/>
          </a:prstGeom>
        </p:spPr>
        <p:txBody>
          <a:bodyPr/>
          <a:lstStyle>
            <a:lvl1pPr>
              <a:defRPr sz="3200" b="0" i="0">
                <a:solidFill>
                  <a:schemeClr val="accent1"/>
                </a:solidFill>
                <a:latin typeface="Graphik Medium" panose="020B0503030202060203" pitchFamily="34" charset="77"/>
              </a:defRPr>
            </a:lvl1pPr>
          </a:lstStyle>
          <a:p>
            <a:pPr lvl="0"/>
            <a:r>
              <a:rPr lang="en-GB"/>
              <a:t>xxx</a:t>
            </a:r>
            <a:endParaRPr lang="en-US"/>
          </a:p>
        </p:txBody>
      </p:sp>
      <p:sp>
        <p:nvSpPr>
          <p:cNvPr id="24" name="Text Placeholder 23">
            <a:extLst>
              <a:ext uri="{FF2B5EF4-FFF2-40B4-BE49-F238E27FC236}">
                <a16:creationId xmlns:a16="http://schemas.microsoft.com/office/drawing/2014/main" id="{DA9B25BD-7BF8-3BC3-D845-86FF0A527102}"/>
              </a:ext>
            </a:extLst>
          </p:cNvPr>
          <p:cNvSpPr>
            <a:spLocks noGrp="1"/>
          </p:cNvSpPr>
          <p:nvPr>
            <p:ph type="body" sz="quarter" idx="12" hasCustomPrompt="1"/>
          </p:nvPr>
        </p:nvSpPr>
        <p:spPr>
          <a:xfrm>
            <a:off x="795338" y="3900486"/>
            <a:ext cx="3448050" cy="369332"/>
          </a:xfrm>
          <a:prstGeom prst="rect">
            <a:avLst/>
          </a:prstGeom>
        </p:spPr>
        <p:txBody>
          <a:bodyPr/>
          <a:lstStyle>
            <a:lvl1pPr>
              <a:defRPr sz="2400">
                <a:solidFill>
                  <a:schemeClr val="bg1"/>
                </a:solidFill>
              </a:defRPr>
            </a:lvl1pPr>
          </a:lstStyle>
          <a:p>
            <a:pPr lvl="0"/>
            <a:r>
              <a:rPr lang="en-GB" err="1"/>
              <a:t>xxxx</a:t>
            </a:r>
            <a:endParaRPr lang="en-US"/>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1935147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21_Title and Content">
    <p:bg>
      <p:bgPr>
        <a:solidFill>
          <a:schemeClr val="tx1"/>
        </a:solidFill>
        <a:effectLst/>
      </p:bgPr>
    </p:bg>
    <p:spTree>
      <p:nvGrpSpPr>
        <p:cNvPr id="1" name=""/>
        <p:cNvGrpSpPr/>
        <p:nvPr/>
      </p:nvGrpSpPr>
      <p:grpSpPr>
        <a:xfrm>
          <a:off x="0" y="0"/>
          <a:ext cx="0" cy="0"/>
          <a:chOff x="0" y="0"/>
          <a:chExt cx="0" cy="0"/>
        </a:xfrm>
      </p:grpSpPr>
      <p:pic>
        <p:nvPicPr>
          <p:cNvPr id="6" name="Picture 5" descr="A purple light lines on a black background&#10;&#10;Description automatically generated">
            <a:extLst>
              <a:ext uri="{FF2B5EF4-FFF2-40B4-BE49-F238E27FC236}">
                <a16:creationId xmlns:a16="http://schemas.microsoft.com/office/drawing/2014/main" id="{C77D59C1-000C-412D-1638-1356F6BD697B}"/>
              </a:ext>
            </a:extLst>
          </p:cNvPr>
          <p:cNvPicPr>
            <a:picLocks noChangeAspect="1"/>
          </p:cNvPicPr>
          <p:nvPr userDrawn="1"/>
        </p:nvPicPr>
        <p:blipFill>
          <a:blip r:embed="rId2">
            <a:extLst>
              <a:ext uri="{28A0092B-C50C-407E-A947-70E740481C1C}">
                <a14:useLocalDpi xmlns:a14="http://schemas.microsoft.com/office/drawing/2010/main"/>
              </a:ext>
            </a:extLst>
          </a:blip>
          <a:srcRect t="642"/>
          <a:stretch/>
        </p:blipFill>
        <p:spPr>
          <a:xfrm>
            <a:off x="3859399" y="0"/>
            <a:ext cx="8343901" cy="6857999"/>
          </a:xfrm>
          <a:prstGeom prst="rect">
            <a:avLst/>
          </a:prstGeom>
        </p:spPr>
      </p:pic>
      <p:sp>
        <p:nvSpPr>
          <p:cNvPr id="4" name="Rectangle 3">
            <a:extLst>
              <a:ext uri="{FF2B5EF4-FFF2-40B4-BE49-F238E27FC236}">
                <a16:creationId xmlns:a16="http://schemas.microsoft.com/office/drawing/2014/main" id="{5E95D9B9-95EE-E61D-14D6-F87136AA854B}"/>
              </a:ext>
            </a:extLst>
          </p:cNvPr>
          <p:cNvSpPr/>
          <p:nvPr userDrawn="1"/>
        </p:nvSpPr>
        <p:spPr>
          <a:xfrm>
            <a:off x="3619353" y="0"/>
            <a:ext cx="4211002" cy="6858000"/>
          </a:xfrm>
          <a:prstGeom prst="rect">
            <a:avLst/>
          </a:prstGeom>
          <a:gradFill>
            <a:gsLst>
              <a:gs pos="31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 Placeholder 21">
            <a:extLst>
              <a:ext uri="{FF2B5EF4-FFF2-40B4-BE49-F238E27FC236}">
                <a16:creationId xmlns:a16="http://schemas.microsoft.com/office/drawing/2014/main" id="{A5FEFE3E-8453-E9AD-24C1-92FAF01759E8}"/>
              </a:ext>
            </a:extLst>
          </p:cNvPr>
          <p:cNvSpPr>
            <a:spLocks noGrp="1"/>
          </p:cNvSpPr>
          <p:nvPr>
            <p:ph type="body" sz="quarter" idx="11" hasCustomPrompt="1"/>
          </p:nvPr>
        </p:nvSpPr>
        <p:spPr>
          <a:xfrm>
            <a:off x="795338" y="2414588"/>
            <a:ext cx="5744358" cy="1329595"/>
          </a:xfrm>
          <a:prstGeom prst="rect">
            <a:avLst/>
          </a:prstGeom>
        </p:spPr>
        <p:txBody>
          <a:bodyPr lIns="0" tIns="0" rIns="0" bIns="0" anchor="ctr"/>
          <a:lstStyle>
            <a:lvl1pPr>
              <a:lnSpc>
                <a:spcPct val="80000"/>
              </a:lnSpc>
              <a:defRPr sz="5400" spc="-80" baseline="0">
                <a:solidFill>
                  <a:schemeClr val="bg1"/>
                </a:solidFill>
                <a:latin typeface="+mj-lt"/>
              </a:defRPr>
            </a:lvl1pPr>
          </a:lstStyle>
          <a:p>
            <a:pPr lvl="0"/>
            <a:r>
              <a:rPr lang="en-GB" err="1"/>
              <a:t>Xxx</a:t>
            </a:r>
            <a:endParaRPr lang="en-GB"/>
          </a:p>
          <a:p>
            <a:pPr lvl="0"/>
            <a:r>
              <a:rPr lang="en-GB"/>
              <a:t>xxx</a:t>
            </a:r>
            <a:endParaRPr lang="en-US"/>
          </a:p>
        </p:txBody>
      </p:sp>
    </p:spTree>
    <p:extLst>
      <p:ext uri="{BB962C8B-B14F-4D97-AF65-F5344CB8AC3E}">
        <p14:creationId xmlns:p14="http://schemas.microsoft.com/office/powerpoint/2010/main" val="4177897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tx1"/>
        </a:solidFill>
        <a:effectLst/>
      </p:bgPr>
    </p:bg>
    <p:spTree>
      <p:nvGrpSpPr>
        <p:cNvPr id="1" name=""/>
        <p:cNvGrpSpPr/>
        <p:nvPr/>
      </p:nvGrpSpPr>
      <p:grpSpPr>
        <a:xfrm>
          <a:off x="0" y="0"/>
          <a:ext cx="0" cy="0"/>
          <a:chOff x="0" y="0"/>
          <a:chExt cx="0" cy="0"/>
        </a:xfrm>
      </p:grpSpPr>
      <p:pic>
        <p:nvPicPr>
          <p:cNvPr id="7" name="Picture 6" descr="A close-up of a purple background&#10;&#10;Description automatically generated">
            <a:extLst>
              <a:ext uri="{FF2B5EF4-FFF2-40B4-BE49-F238E27FC236}">
                <a16:creationId xmlns:a16="http://schemas.microsoft.com/office/drawing/2014/main" id="{9CE8A656-8A6E-AE6E-ED43-6A0EC3F3CD0F}"/>
              </a:ext>
            </a:extLst>
          </p:cNvPr>
          <p:cNvPicPr>
            <a:picLocks noChangeAspect="1"/>
          </p:cNvPicPr>
          <p:nvPr userDrawn="1"/>
        </p:nvPicPr>
        <p:blipFill>
          <a:blip r:embed="rId2" cstate="email">
            <a:alphaModFix amt="20000"/>
            <a:extLst>
              <a:ext uri="{28A0092B-C50C-407E-A947-70E740481C1C}">
                <a14:useLocalDpi xmlns:a14="http://schemas.microsoft.com/office/drawing/2010/main"/>
              </a:ext>
            </a:extLst>
          </a:blip>
          <a:stretch>
            <a:fillRect/>
          </a:stretch>
        </p:blipFill>
        <p:spPr>
          <a:xfrm>
            <a:off x="-5119" y="0"/>
            <a:ext cx="12202240" cy="6858000"/>
          </a:xfrm>
          <a:prstGeom prst="rect">
            <a:avLst/>
          </a:prstGeom>
        </p:spPr>
      </p:pic>
      <p:sp>
        <p:nvSpPr>
          <p:cNvPr id="8" name="Rectangle 7">
            <a:extLst>
              <a:ext uri="{FF2B5EF4-FFF2-40B4-BE49-F238E27FC236}">
                <a16:creationId xmlns:a16="http://schemas.microsoft.com/office/drawing/2014/main" id="{7810FF5C-F454-E2FF-2153-62AD01DCA68D}"/>
              </a:ext>
            </a:extLst>
          </p:cNvPr>
          <p:cNvSpPr/>
          <p:nvPr userDrawn="1"/>
        </p:nvSpPr>
        <p:spPr>
          <a:xfrm>
            <a:off x="-5119" y="0"/>
            <a:ext cx="9283590" cy="6858000"/>
          </a:xfrm>
          <a:prstGeom prst="rect">
            <a:avLst/>
          </a:prstGeom>
          <a:gradFill>
            <a:gsLst>
              <a:gs pos="50000">
                <a:schemeClr val="tx1"/>
              </a:gs>
              <a:gs pos="99000">
                <a:schemeClr val="tx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2441414" y="3187043"/>
            <a:ext cx="7309171" cy="483915"/>
          </a:xfrm>
          <a:prstGeom prst="rect">
            <a:avLst/>
          </a:prstGeom>
        </p:spPr>
        <p:txBody>
          <a:bodyPr anchor="ctr"/>
          <a:lstStyle>
            <a:lvl1pPr algn="ctr">
              <a:lnSpc>
                <a:spcPct val="15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302828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2441414" y="3187043"/>
            <a:ext cx="7309171" cy="483915"/>
          </a:xfrm>
          <a:prstGeom prst="rect">
            <a:avLst/>
          </a:prstGeom>
        </p:spPr>
        <p:txBody>
          <a:bodyPr anchor="ctr"/>
          <a:lstStyle>
            <a:lvl1pPr algn="ctr">
              <a:lnSpc>
                <a:spcPct val="150000"/>
              </a:lnSpc>
              <a:spcAft>
                <a:spcPts val="0"/>
              </a:spcAft>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6635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1E3A-891D-9C5A-A671-3DCD8F5F1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535C50-E150-2C80-32B8-3FC620DB3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D77802-1A95-4B36-FBBD-C1F148D37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ED55D-20DC-A809-FB67-55C2CBC6CA22}"/>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6" name="Footer Placeholder 5">
            <a:extLst>
              <a:ext uri="{FF2B5EF4-FFF2-40B4-BE49-F238E27FC236}">
                <a16:creationId xmlns:a16="http://schemas.microsoft.com/office/drawing/2014/main" id="{367AC279-1954-282C-8644-AB95A57AB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E8278-88BC-54C0-71B5-820A8F0FE29B}"/>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18370711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781047" y="643570"/>
            <a:ext cx="10538299" cy="604909"/>
          </a:xfrm>
          <a:prstGeom prst="rect">
            <a:avLst/>
          </a:prstGeom>
        </p:spPr>
        <p:txBody>
          <a:bodyPr lIns="0" tIns="0" rIns="0" bIns="0" anchor="t"/>
          <a:lstStyle>
            <a:lvl1pPr algn="l">
              <a:lnSpc>
                <a:spcPct val="100000"/>
              </a:lnSpc>
              <a:spcAft>
                <a:spcPts val="0"/>
              </a:spcAft>
              <a:defRPr sz="30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60DDE1F8-A73B-2001-ABA1-BBAE7B9225C1}"/>
              </a:ext>
            </a:extLst>
          </p:cNvPr>
          <p:cNvCxnSpPr>
            <a:cxnSpLocks/>
          </p:cNvCxnSpPr>
          <p:nvPr userDrawn="1"/>
        </p:nvCxnSpPr>
        <p:spPr>
          <a:xfrm>
            <a:off x="781049" y="274890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E3D90B-CFC0-488E-08FE-F47FB5D6B763}"/>
              </a:ext>
            </a:extLst>
          </p:cNvPr>
          <p:cNvCxnSpPr>
            <a:cxnSpLocks/>
          </p:cNvCxnSpPr>
          <p:nvPr userDrawn="1"/>
        </p:nvCxnSpPr>
        <p:spPr>
          <a:xfrm>
            <a:off x="4552216" y="274891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37CF25-7D45-9FC5-BA42-99FA9BF74A76}"/>
              </a:ext>
            </a:extLst>
          </p:cNvPr>
          <p:cNvCxnSpPr>
            <a:cxnSpLocks/>
          </p:cNvCxnSpPr>
          <p:nvPr userDrawn="1"/>
        </p:nvCxnSpPr>
        <p:spPr>
          <a:xfrm>
            <a:off x="8323382" y="274890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68FB0C78-370D-14C1-CA47-77CDBBBA5853}"/>
              </a:ext>
            </a:extLst>
          </p:cNvPr>
          <p:cNvSpPr>
            <a:spLocks noGrp="1"/>
          </p:cNvSpPr>
          <p:nvPr>
            <p:ph type="body" sz="quarter" idx="11" hasCustomPrompt="1"/>
          </p:nvPr>
        </p:nvSpPr>
        <p:spPr>
          <a:xfrm>
            <a:off x="781047" y="2178620"/>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35" name="Text Placeholder 25">
            <a:extLst>
              <a:ext uri="{FF2B5EF4-FFF2-40B4-BE49-F238E27FC236}">
                <a16:creationId xmlns:a16="http://schemas.microsoft.com/office/drawing/2014/main" id="{FDACAFF0-DCDA-BAC3-99C1-E5E404E7BDDD}"/>
              </a:ext>
            </a:extLst>
          </p:cNvPr>
          <p:cNvSpPr>
            <a:spLocks noGrp="1"/>
          </p:cNvSpPr>
          <p:nvPr>
            <p:ph type="body" sz="quarter" idx="15" hasCustomPrompt="1"/>
          </p:nvPr>
        </p:nvSpPr>
        <p:spPr>
          <a:xfrm>
            <a:off x="781046" y="2931365"/>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sp>
        <p:nvSpPr>
          <p:cNvPr id="36" name="Text Placeholder 25">
            <a:extLst>
              <a:ext uri="{FF2B5EF4-FFF2-40B4-BE49-F238E27FC236}">
                <a16:creationId xmlns:a16="http://schemas.microsoft.com/office/drawing/2014/main" id="{42DF7593-51BE-34BD-BE4F-5F0C371C8247}"/>
              </a:ext>
            </a:extLst>
          </p:cNvPr>
          <p:cNvSpPr>
            <a:spLocks noGrp="1"/>
          </p:cNvSpPr>
          <p:nvPr>
            <p:ph type="body" sz="quarter" idx="16" hasCustomPrompt="1"/>
          </p:nvPr>
        </p:nvSpPr>
        <p:spPr>
          <a:xfrm>
            <a:off x="4552215" y="2178620"/>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37" name="Text Placeholder 25">
            <a:extLst>
              <a:ext uri="{FF2B5EF4-FFF2-40B4-BE49-F238E27FC236}">
                <a16:creationId xmlns:a16="http://schemas.microsoft.com/office/drawing/2014/main" id="{581853F6-B8F5-740A-A948-2C16309CD6F3}"/>
              </a:ext>
            </a:extLst>
          </p:cNvPr>
          <p:cNvSpPr>
            <a:spLocks noGrp="1"/>
          </p:cNvSpPr>
          <p:nvPr>
            <p:ph type="body" sz="quarter" idx="17" hasCustomPrompt="1"/>
          </p:nvPr>
        </p:nvSpPr>
        <p:spPr>
          <a:xfrm>
            <a:off x="4552214" y="2931365"/>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sp>
        <p:nvSpPr>
          <p:cNvPr id="38" name="Text Placeholder 25">
            <a:extLst>
              <a:ext uri="{FF2B5EF4-FFF2-40B4-BE49-F238E27FC236}">
                <a16:creationId xmlns:a16="http://schemas.microsoft.com/office/drawing/2014/main" id="{5646D3B8-EBB1-7011-DA24-3E04EB20996D}"/>
              </a:ext>
            </a:extLst>
          </p:cNvPr>
          <p:cNvSpPr>
            <a:spLocks noGrp="1"/>
          </p:cNvSpPr>
          <p:nvPr>
            <p:ph type="body" sz="quarter" idx="18" hasCustomPrompt="1"/>
          </p:nvPr>
        </p:nvSpPr>
        <p:spPr>
          <a:xfrm>
            <a:off x="8323382" y="2178620"/>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39" name="Text Placeholder 25">
            <a:extLst>
              <a:ext uri="{FF2B5EF4-FFF2-40B4-BE49-F238E27FC236}">
                <a16:creationId xmlns:a16="http://schemas.microsoft.com/office/drawing/2014/main" id="{8C1BFC51-41B4-8514-4056-B6ECD3792ED9}"/>
              </a:ext>
            </a:extLst>
          </p:cNvPr>
          <p:cNvSpPr>
            <a:spLocks noGrp="1"/>
          </p:cNvSpPr>
          <p:nvPr>
            <p:ph type="body" sz="quarter" idx="19" hasCustomPrompt="1"/>
          </p:nvPr>
        </p:nvSpPr>
        <p:spPr>
          <a:xfrm>
            <a:off x="8323381" y="2931365"/>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cxnSp>
        <p:nvCxnSpPr>
          <p:cNvPr id="40" name="Straight Connector 39">
            <a:extLst>
              <a:ext uri="{FF2B5EF4-FFF2-40B4-BE49-F238E27FC236}">
                <a16:creationId xmlns:a16="http://schemas.microsoft.com/office/drawing/2014/main" id="{438D05BE-20D4-66DD-2066-E49097F423FD}"/>
              </a:ext>
            </a:extLst>
          </p:cNvPr>
          <p:cNvCxnSpPr>
            <a:cxnSpLocks/>
          </p:cNvCxnSpPr>
          <p:nvPr userDrawn="1"/>
        </p:nvCxnSpPr>
        <p:spPr>
          <a:xfrm>
            <a:off x="781049" y="463769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D60D82-F1A1-E581-FB01-B5CF36E76804}"/>
              </a:ext>
            </a:extLst>
          </p:cNvPr>
          <p:cNvCxnSpPr>
            <a:cxnSpLocks/>
          </p:cNvCxnSpPr>
          <p:nvPr userDrawn="1"/>
        </p:nvCxnSpPr>
        <p:spPr>
          <a:xfrm>
            <a:off x="4552216" y="4637692"/>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Text Placeholder 25">
            <a:extLst>
              <a:ext uri="{FF2B5EF4-FFF2-40B4-BE49-F238E27FC236}">
                <a16:creationId xmlns:a16="http://schemas.microsoft.com/office/drawing/2014/main" id="{CBB1F5CF-5B44-04C1-1F75-B8DFC26941A6}"/>
              </a:ext>
            </a:extLst>
          </p:cNvPr>
          <p:cNvSpPr>
            <a:spLocks noGrp="1"/>
          </p:cNvSpPr>
          <p:nvPr>
            <p:ph type="body" sz="quarter" idx="20" hasCustomPrompt="1"/>
          </p:nvPr>
        </p:nvSpPr>
        <p:spPr>
          <a:xfrm>
            <a:off x="781047" y="4067402"/>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43" name="Text Placeholder 25">
            <a:extLst>
              <a:ext uri="{FF2B5EF4-FFF2-40B4-BE49-F238E27FC236}">
                <a16:creationId xmlns:a16="http://schemas.microsoft.com/office/drawing/2014/main" id="{45E12F07-C769-3DE0-1AC6-21394AD1DD50}"/>
              </a:ext>
            </a:extLst>
          </p:cNvPr>
          <p:cNvSpPr>
            <a:spLocks noGrp="1"/>
          </p:cNvSpPr>
          <p:nvPr>
            <p:ph type="body" sz="quarter" idx="21" hasCustomPrompt="1"/>
          </p:nvPr>
        </p:nvSpPr>
        <p:spPr>
          <a:xfrm>
            <a:off x="781046" y="4820147"/>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sp>
        <p:nvSpPr>
          <p:cNvPr id="44" name="Text Placeholder 25">
            <a:extLst>
              <a:ext uri="{FF2B5EF4-FFF2-40B4-BE49-F238E27FC236}">
                <a16:creationId xmlns:a16="http://schemas.microsoft.com/office/drawing/2014/main" id="{80DFA8B4-1C18-F6D4-F238-7C580CF08300}"/>
              </a:ext>
            </a:extLst>
          </p:cNvPr>
          <p:cNvSpPr>
            <a:spLocks noGrp="1"/>
          </p:cNvSpPr>
          <p:nvPr>
            <p:ph type="body" sz="quarter" idx="22" hasCustomPrompt="1"/>
          </p:nvPr>
        </p:nvSpPr>
        <p:spPr>
          <a:xfrm>
            <a:off x="4552215" y="4067402"/>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45" name="Text Placeholder 25">
            <a:extLst>
              <a:ext uri="{FF2B5EF4-FFF2-40B4-BE49-F238E27FC236}">
                <a16:creationId xmlns:a16="http://schemas.microsoft.com/office/drawing/2014/main" id="{C5D6F1F2-6F42-45F4-FED5-80AEE6242EE0}"/>
              </a:ext>
            </a:extLst>
          </p:cNvPr>
          <p:cNvSpPr>
            <a:spLocks noGrp="1"/>
          </p:cNvSpPr>
          <p:nvPr>
            <p:ph type="body" sz="quarter" idx="23" hasCustomPrompt="1"/>
          </p:nvPr>
        </p:nvSpPr>
        <p:spPr>
          <a:xfrm>
            <a:off x="4552214" y="4820147"/>
            <a:ext cx="2274914" cy="276999"/>
          </a:xfrm>
          <a:prstGeom prst="rect">
            <a:avLst/>
          </a:prstGeom>
        </p:spPr>
        <p:txBody>
          <a:bodyPr lIns="0"/>
          <a:lstStyle>
            <a:lvl1pPr>
              <a:defRPr sz="1800">
                <a:solidFill>
                  <a:schemeClr val="bg1"/>
                </a:solidFill>
                <a:latin typeface="+mj-lt"/>
              </a:defRPr>
            </a:lvl1pPr>
          </a:lstStyle>
          <a:p>
            <a:pPr lvl="0"/>
            <a:r>
              <a:rPr lang="en-US"/>
              <a:t>Agenda title</a:t>
            </a:r>
            <a:endParaRPr lang="en-GB"/>
          </a:p>
        </p:txBody>
      </p:sp>
    </p:spTree>
    <p:extLst>
      <p:ext uri="{BB962C8B-B14F-4D97-AF65-F5344CB8AC3E}">
        <p14:creationId xmlns:p14="http://schemas.microsoft.com/office/powerpoint/2010/main" val="37635489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0DDE1F8-A73B-2001-ABA1-BBAE7B9225C1}"/>
              </a:ext>
            </a:extLst>
          </p:cNvPr>
          <p:cNvCxnSpPr>
            <a:cxnSpLocks/>
          </p:cNvCxnSpPr>
          <p:nvPr userDrawn="1"/>
        </p:nvCxnSpPr>
        <p:spPr>
          <a:xfrm>
            <a:off x="781049" y="2632781"/>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5" name="Text Placeholder 25">
            <a:extLst>
              <a:ext uri="{FF2B5EF4-FFF2-40B4-BE49-F238E27FC236}">
                <a16:creationId xmlns:a16="http://schemas.microsoft.com/office/drawing/2014/main" id="{FDACAFF0-DCDA-BAC3-99C1-E5E404E7BDDD}"/>
              </a:ext>
            </a:extLst>
          </p:cNvPr>
          <p:cNvSpPr>
            <a:spLocks noGrp="1"/>
          </p:cNvSpPr>
          <p:nvPr>
            <p:ph type="body" sz="quarter" idx="15" hasCustomPrompt="1"/>
          </p:nvPr>
        </p:nvSpPr>
        <p:spPr>
          <a:xfrm>
            <a:off x="781046" y="2815238"/>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6" name="Picture Placeholder 5">
            <a:extLst>
              <a:ext uri="{FF2B5EF4-FFF2-40B4-BE49-F238E27FC236}">
                <a16:creationId xmlns:a16="http://schemas.microsoft.com/office/drawing/2014/main" id="{C71481AA-953D-7229-B47B-1242FD7F5931}"/>
              </a:ext>
            </a:extLst>
          </p:cNvPr>
          <p:cNvSpPr>
            <a:spLocks noGrp="1"/>
          </p:cNvSpPr>
          <p:nvPr>
            <p:ph type="pic" sz="quarter" idx="16" hasCustomPrompt="1"/>
          </p:nvPr>
        </p:nvSpPr>
        <p:spPr>
          <a:xfrm>
            <a:off x="802117" y="1701821"/>
            <a:ext cx="772683" cy="770873"/>
          </a:xfrm>
          <a:prstGeom prst="rect">
            <a:avLst/>
          </a:prstGeom>
        </p:spPr>
        <p:txBody>
          <a:bodyPr bIns="360000" anchor="ctr"/>
          <a:lstStyle>
            <a:lvl1pPr algn="ctr">
              <a:defRPr sz="900"/>
            </a:lvl1pPr>
          </a:lstStyle>
          <a:p>
            <a:r>
              <a:rPr lang="en-GB"/>
              <a:t>icon</a:t>
            </a:r>
          </a:p>
        </p:txBody>
      </p:sp>
      <p:cxnSp>
        <p:nvCxnSpPr>
          <p:cNvPr id="10" name="Straight Connector 9">
            <a:extLst>
              <a:ext uri="{FF2B5EF4-FFF2-40B4-BE49-F238E27FC236}">
                <a16:creationId xmlns:a16="http://schemas.microsoft.com/office/drawing/2014/main" id="{5C7ED7AF-D9D3-1E57-6E2E-937D6B03830B}"/>
              </a:ext>
            </a:extLst>
          </p:cNvPr>
          <p:cNvCxnSpPr>
            <a:cxnSpLocks/>
          </p:cNvCxnSpPr>
          <p:nvPr userDrawn="1"/>
        </p:nvCxnSpPr>
        <p:spPr>
          <a:xfrm>
            <a:off x="781049" y="490474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 Placeholder 25">
            <a:extLst>
              <a:ext uri="{FF2B5EF4-FFF2-40B4-BE49-F238E27FC236}">
                <a16:creationId xmlns:a16="http://schemas.microsoft.com/office/drawing/2014/main" id="{CB52B6F6-39D1-50C9-571D-D3D3FAE4C6B4}"/>
              </a:ext>
            </a:extLst>
          </p:cNvPr>
          <p:cNvSpPr>
            <a:spLocks noGrp="1"/>
          </p:cNvSpPr>
          <p:nvPr>
            <p:ph type="body" sz="quarter" idx="17" hasCustomPrompt="1"/>
          </p:nvPr>
        </p:nvSpPr>
        <p:spPr>
          <a:xfrm>
            <a:off x="781046" y="5087205"/>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12" name="Picture Placeholder 5">
            <a:extLst>
              <a:ext uri="{FF2B5EF4-FFF2-40B4-BE49-F238E27FC236}">
                <a16:creationId xmlns:a16="http://schemas.microsoft.com/office/drawing/2014/main" id="{BA7228BC-EEF9-CD0F-BD14-53DD1B67C81B}"/>
              </a:ext>
            </a:extLst>
          </p:cNvPr>
          <p:cNvSpPr>
            <a:spLocks noGrp="1"/>
          </p:cNvSpPr>
          <p:nvPr>
            <p:ph type="pic" sz="quarter" idx="18" hasCustomPrompt="1"/>
          </p:nvPr>
        </p:nvSpPr>
        <p:spPr>
          <a:xfrm>
            <a:off x="802117" y="3973788"/>
            <a:ext cx="772683" cy="770873"/>
          </a:xfrm>
          <a:prstGeom prst="rect">
            <a:avLst/>
          </a:prstGeom>
        </p:spPr>
        <p:txBody>
          <a:bodyPr bIns="360000" anchor="ctr"/>
          <a:lstStyle>
            <a:lvl1pPr algn="ctr">
              <a:defRPr sz="900"/>
            </a:lvl1pPr>
          </a:lstStyle>
          <a:p>
            <a:r>
              <a:rPr lang="en-GB"/>
              <a:t>icon</a:t>
            </a:r>
          </a:p>
        </p:txBody>
      </p:sp>
      <p:cxnSp>
        <p:nvCxnSpPr>
          <p:cNvPr id="34" name="Straight Connector 33">
            <a:extLst>
              <a:ext uri="{FF2B5EF4-FFF2-40B4-BE49-F238E27FC236}">
                <a16:creationId xmlns:a16="http://schemas.microsoft.com/office/drawing/2014/main" id="{29B26831-3A5A-3B49-8C51-953721B2BBEE}"/>
              </a:ext>
            </a:extLst>
          </p:cNvPr>
          <p:cNvCxnSpPr>
            <a:cxnSpLocks/>
          </p:cNvCxnSpPr>
          <p:nvPr userDrawn="1"/>
        </p:nvCxnSpPr>
        <p:spPr>
          <a:xfrm>
            <a:off x="4315277" y="2632781"/>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6" name="Text Placeholder 25">
            <a:extLst>
              <a:ext uri="{FF2B5EF4-FFF2-40B4-BE49-F238E27FC236}">
                <a16:creationId xmlns:a16="http://schemas.microsoft.com/office/drawing/2014/main" id="{530C7F73-6E08-333E-DA78-F399CD2BEA43}"/>
              </a:ext>
            </a:extLst>
          </p:cNvPr>
          <p:cNvSpPr>
            <a:spLocks noGrp="1"/>
          </p:cNvSpPr>
          <p:nvPr>
            <p:ph type="body" sz="quarter" idx="19" hasCustomPrompt="1"/>
          </p:nvPr>
        </p:nvSpPr>
        <p:spPr>
          <a:xfrm>
            <a:off x="4315274" y="2815238"/>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47" name="Picture Placeholder 5">
            <a:extLst>
              <a:ext uri="{FF2B5EF4-FFF2-40B4-BE49-F238E27FC236}">
                <a16:creationId xmlns:a16="http://schemas.microsoft.com/office/drawing/2014/main" id="{91AC150E-A0FC-D0E1-9F02-642B802C43A7}"/>
              </a:ext>
            </a:extLst>
          </p:cNvPr>
          <p:cNvSpPr>
            <a:spLocks noGrp="1"/>
          </p:cNvSpPr>
          <p:nvPr>
            <p:ph type="pic" sz="quarter" idx="20" hasCustomPrompt="1"/>
          </p:nvPr>
        </p:nvSpPr>
        <p:spPr>
          <a:xfrm>
            <a:off x="4336345" y="1701821"/>
            <a:ext cx="772683" cy="770873"/>
          </a:xfrm>
          <a:prstGeom prst="rect">
            <a:avLst/>
          </a:prstGeom>
        </p:spPr>
        <p:txBody>
          <a:bodyPr bIns="360000" anchor="ctr"/>
          <a:lstStyle>
            <a:lvl1pPr algn="ctr">
              <a:defRPr sz="900"/>
            </a:lvl1pPr>
          </a:lstStyle>
          <a:p>
            <a:r>
              <a:rPr lang="en-GB"/>
              <a:t>icon</a:t>
            </a:r>
          </a:p>
        </p:txBody>
      </p:sp>
      <p:cxnSp>
        <p:nvCxnSpPr>
          <p:cNvPr id="48" name="Straight Connector 47">
            <a:extLst>
              <a:ext uri="{FF2B5EF4-FFF2-40B4-BE49-F238E27FC236}">
                <a16:creationId xmlns:a16="http://schemas.microsoft.com/office/drawing/2014/main" id="{76BE54C1-1FF6-C3D1-1883-4C9D200503DD}"/>
              </a:ext>
            </a:extLst>
          </p:cNvPr>
          <p:cNvCxnSpPr>
            <a:cxnSpLocks/>
          </p:cNvCxnSpPr>
          <p:nvPr userDrawn="1"/>
        </p:nvCxnSpPr>
        <p:spPr>
          <a:xfrm>
            <a:off x="4315277" y="490474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9" name="Text Placeholder 25">
            <a:extLst>
              <a:ext uri="{FF2B5EF4-FFF2-40B4-BE49-F238E27FC236}">
                <a16:creationId xmlns:a16="http://schemas.microsoft.com/office/drawing/2014/main" id="{0823A1B5-A2B2-F306-C364-D5EA6ACCF435}"/>
              </a:ext>
            </a:extLst>
          </p:cNvPr>
          <p:cNvSpPr>
            <a:spLocks noGrp="1"/>
          </p:cNvSpPr>
          <p:nvPr>
            <p:ph type="body" sz="quarter" idx="21" hasCustomPrompt="1"/>
          </p:nvPr>
        </p:nvSpPr>
        <p:spPr>
          <a:xfrm>
            <a:off x="4315274" y="5087205"/>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50" name="Picture Placeholder 5">
            <a:extLst>
              <a:ext uri="{FF2B5EF4-FFF2-40B4-BE49-F238E27FC236}">
                <a16:creationId xmlns:a16="http://schemas.microsoft.com/office/drawing/2014/main" id="{65EBDB96-D62E-EE0B-FFE0-CD2C06D0B6BB}"/>
              </a:ext>
            </a:extLst>
          </p:cNvPr>
          <p:cNvSpPr>
            <a:spLocks noGrp="1"/>
          </p:cNvSpPr>
          <p:nvPr>
            <p:ph type="pic" sz="quarter" idx="22" hasCustomPrompt="1"/>
          </p:nvPr>
        </p:nvSpPr>
        <p:spPr>
          <a:xfrm>
            <a:off x="4336345" y="3973788"/>
            <a:ext cx="772683" cy="770873"/>
          </a:xfrm>
          <a:prstGeom prst="rect">
            <a:avLst/>
          </a:prstGeom>
        </p:spPr>
        <p:txBody>
          <a:bodyPr bIns="360000" anchor="ctr"/>
          <a:lstStyle>
            <a:lvl1pPr algn="ctr">
              <a:defRPr sz="900"/>
            </a:lvl1pPr>
          </a:lstStyle>
          <a:p>
            <a:r>
              <a:rPr lang="en-GB"/>
              <a:t>icon</a:t>
            </a:r>
          </a:p>
        </p:txBody>
      </p:sp>
      <p:cxnSp>
        <p:nvCxnSpPr>
          <p:cNvPr id="51" name="Straight Connector 50">
            <a:extLst>
              <a:ext uri="{FF2B5EF4-FFF2-40B4-BE49-F238E27FC236}">
                <a16:creationId xmlns:a16="http://schemas.microsoft.com/office/drawing/2014/main" id="{B95E66CE-E260-4044-C106-E9E3E676B844}"/>
              </a:ext>
            </a:extLst>
          </p:cNvPr>
          <p:cNvCxnSpPr>
            <a:cxnSpLocks/>
          </p:cNvCxnSpPr>
          <p:nvPr userDrawn="1"/>
        </p:nvCxnSpPr>
        <p:spPr>
          <a:xfrm>
            <a:off x="7870576" y="2632781"/>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2" name="Text Placeholder 25">
            <a:extLst>
              <a:ext uri="{FF2B5EF4-FFF2-40B4-BE49-F238E27FC236}">
                <a16:creationId xmlns:a16="http://schemas.microsoft.com/office/drawing/2014/main" id="{71619334-C4B9-0AEA-35F6-5B8A43464FAA}"/>
              </a:ext>
            </a:extLst>
          </p:cNvPr>
          <p:cNvSpPr>
            <a:spLocks noGrp="1"/>
          </p:cNvSpPr>
          <p:nvPr>
            <p:ph type="body" sz="quarter" idx="23" hasCustomPrompt="1"/>
          </p:nvPr>
        </p:nvSpPr>
        <p:spPr>
          <a:xfrm>
            <a:off x="7870573" y="2815238"/>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53" name="Picture Placeholder 5">
            <a:extLst>
              <a:ext uri="{FF2B5EF4-FFF2-40B4-BE49-F238E27FC236}">
                <a16:creationId xmlns:a16="http://schemas.microsoft.com/office/drawing/2014/main" id="{7AC0DF69-B9ED-6759-3345-0F8FC57B7BA4}"/>
              </a:ext>
            </a:extLst>
          </p:cNvPr>
          <p:cNvSpPr>
            <a:spLocks noGrp="1"/>
          </p:cNvSpPr>
          <p:nvPr>
            <p:ph type="pic" sz="quarter" idx="24" hasCustomPrompt="1"/>
          </p:nvPr>
        </p:nvSpPr>
        <p:spPr>
          <a:xfrm>
            <a:off x="7891644" y="1701821"/>
            <a:ext cx="772683" cy="770873"/>
          </a:xfrm>
          <a:prstGeom prst="rect">
            <a:avLst/>
          </a:prstGeom>
        </p:spPr>
        <p:txBody>
          <a:bodyPr bIns="360000" anchor="ctr"/>
          <a:lstStyle>
            <a:lvl1pPr algn="ctr">
              <a:defRPr sz="900"/>
            </a:lvl1pPr>
          </a:lstStyle>
          <a:p>
            <a:r>
              <a:rPr lang="en-GB"/>
              <a:t>icon</a:t>
            </a:r>
          </a:p>
        </p:txBody>
      </p:sp>
      <p:cxnSp>
        <p:nvCxnSpPr>
          <p:cNvPr id="54" name="Straight Connector 53">
            <a:extLst>
              <a:ext uri="{FF2B5EF4-FFF2-40B4-BE49-F238E27FC236}">
                <a16:creationId xmlns:a16="http://schemas.microsoft.com/office/drawing/2014/main" id="{E18BD782-8141-CFFB-372E-BFB79DA065C7}"/>
              </a:ext>
            </a:extLst>
          </p:cNvPr>
          <p:cNvCxnSpPr>
            <a:cxnSpLocks/>
          </p:cNvCxnSpPr>
          <p:nvPr userDrawn="1"/>
        </p:nvCxnSpPr>
        <p:spPr>
          <a:xfrm>
            <a:off x="7870576" y="490474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5" name="Text Placeholder 25">
            <a:extLst>
              <a:ext uri="{FF2B5EF4-FFF2-40B4-BE49-F238E27FC236}">
                <a16:creationId xmlns:a16="http://schemas.microsoft.com/office/drawing/2014/main" id="{E02D224F-F8AD-51D0-18A9-3CA06AA7B9A5}"/>
              </a:ext>
            </a:extLst>
          </p:cNvPr>
          <p:cNvSpPr>
            <a:spLocks noGrp="1"/>
          </p:cNvSpPr>
          <p:nvPr>
            <p:ph type="body" sz="quarter" idx="25" hasCustomPrompt="1"/>
          </p:nvPr>
        </p:nvSpPr>
        <p:spPr>
          <a:xfrm>
            <a:off x="7870573" y="5087205"/>
            <a:ext cx="2927354" cy="604908"/>
          </a:xfrm>
          <a:prstGeom prst="rect">
            <a:avLst/>
          </a:prstGeom>
        </p:spPr>
        <p:txBody>
          <a:bodyPr lIns="0"/>
          <a:lstStyle>
            <a:lvl1pPr>
              <a:defRPr sz="1600">
                <a:solidFill>
                  <a:schemeClr val="tx1"/>
                </a:solidFill>
                <a:latin typeface="+mj-lt"/>
              </a:defRPr>
            </a:lvl1pPr>
          </a:lstStyle>
          <a:p>
            <a:pPr lvl="0"/>
            <a:r>
              <a:rPr lang="en-US"/>
              <a:t>Place content here</a:t>
            </a:r>
            <a:endParaRPr lang="en-GB"/>
          </a:p>
        </p:txBody>
      </p:sp>
      <p:sp>
        <p:nvSpPr>
          <p:cNvPr id="56" name="Picture Placeholder 5">
            <a:extLst>
              <a:ext uri="{FF2B5EF4-FFF2-40B4-BE49-F238E27FC236}">
                <a16:creationId xmlns:a16="http://schemas.microsoft.com/office/drawing/2014/main" id="{1E9EFDCA-DC3C-2178-C1C5-CF9B83F93D95}"/>
              </a:ext>
            </a:extLst>
          </p:cNvPr>
          <p:cNvSpPr>
            <a:spLocks noGrp="1"/>
          </p:cNvSpPr>
          <p:nvPr>
            <p:ph type="pic" sz="quarter" idx="26" hasCustomPrompt="1"/>
          </p:nvPr>
        </p:nvSpPr>
        <p:spPr>
          <a:xfrm>
            <a:off x="7891644" y="3973788"/>
            <a:ext cx="772683" cy="770873"/>
          </a:xfrm>
          <a:prstGeom prst="rect">
            <a:avLst/>
          </a:prstGeom>
        </p:spPr>
        <p:txBody>
          <a:bodyPr bIns="360000" anchor="ctr"/>
          <a:lstStyle>
            <a:lvl1pPr algn="ctr">
              <a:defRPr sz="900"/>
            </a:lvl1pPr>
          </a:lstStyle>
          <a:p>
            <a:r>
              <a:rPr lang="en-GB"/>
              <a:t>icon</a:t>
            </a:r>
          </a:p>
        </p:txBody>
      </p:sp>
      <p:sp>
        <p:nvSpPr>
          <p:cNvPr id="5" name="Title 4">
            <a:extLst>
              <a:ext uri="{FF2B5EF4-FFF2-40B4-BE49-F238E27FC236}">
                <a16:creationId xmlns:a16="http://schemas.microsoft.com/office/drawing/2014/main" id="{CA4EAE56-01A4-25B8-2F83-A44B0CAEF40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823983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tx1"/>
        </a:solidFill>
        <a:effectLst/>
      </p:bgPr>
    </p:bg>
    <p:spTree>
      <p:nvGrpSpPr>
        <p:cNvPr id="1" name=""/>
        <p:cNvGrpSpPr/>
        <p:nvPr/>
      </p:nvGrpSpPr>
      <p:grpSpPr>
        <a:xfrm>
          <a:off x="0" y="0"/>
          <a:ext cx="0" cy="0"/>
          <a:chOff x="0" y="0"/>
          <a:chExt cx="0" cy="0"/>
        </a:xfrm>
      </p:grpSpPr>
      <p:sp>
        <p:nvSpPr>
          <p:cNvPr id="37" name="Text Placeholder 25">
            <a:extLst>
              <a:ext uri="{FF2B5EF4-FFF2-40B4-BE49-F238E27FC236}">
                <a16:creationId xmlns:a16="http://schemas.microsoft.com/office/drawing/2014/main" id="{581853F6-B8F5-740A-A948-2C16309CD6F3}"/>
              </a:ext>
            </a:extLst>
          </p:cNvPr>
          <p:cNvSpPr>
            <a:spLocks noGrp="1"/>
          </p:cNvSpPr>
          <p:nvPr>
            <p:ph type="body" sz="quarter" idx="17" hasCustomPrompt="1"/>
          </p:nvPr>
        </p:nvSpPr>
        <p:spPr>
          <a:xfrm>
            <a:off x="796243" y="4011029"/>
            <a:ext cx="2274914" cy="276999"/>
          </a:xfrm>
          <a:prstGeom prst="rect">
            <a:avLst/>
          </a:prstGeom>
        </p:spPr>
        <p:txBody>
          <a:bodyPr lIns="0"/>
          <a:lstStyle>
            <a:lvl1pPr>
              <a:defRPr sz="1400">
                <a:solidFill>
                  <a:schemeClr val="bg1"/>
                </a:solidFill>
                <a:latin typeface="+mn-lt"/>
              </a:defRPr>
            </a:lvl1pPr>
          </a:lstStyle>
          <a:p>
            <a:pPr lvl="0"/>
            <a:r>
              <a:rPr lang="en-US"/>
              <a:t>Subheadings here</a:t>
            </a:r>
            <a:endParaRPr lang="en-GB"/>
          </a:p>
        </p:txBody>
      </p:sp>
      <p:sp>
        <p:nvSpPr>
          <p:cNvPr id="39" name="Text Placeholder 25">
            <a:extLst>
              <a:ext uri="{FF2B5EF4-FFF2-40B4-BE49-F238E27FC236}">
                <a16:creationId xmlns:a16="http://schemas.microsoft.com/office/drawing/2014/main" id="{8C1BFC51-41B4-8514-4056-B6ECD3792ED9}"/>
              </a:ext>
            </a:extLst>
          </p:cNvPr>
          <p:cNvSpPr>
            <a:spLocks noGrp="1"/>
          </p:cNvSpPr>
          <p:nvPr>
            <p:ph type="body" sz="quarter" idx="19" hasCustomPrompt="1"/>
          </p:nvPr>
        </p:nvSpPr>
        <p:spPr>
          <a:xfrm>
            <a:off x="5527042" y="1471430"/>
            <a:ext cx="2274914" cy="276999"/>
          </a:xfrm>
          <a:prstGeom prst="rect">
            <a:avLst/>
          </a:prstGeom>
        </p:spPr>
        <p:txBody>
          <a:bodyPr lIns="0"/>
          <a:lstStyle>
            <a:lvl1pPr>
              <a:defRPr sz="1400">
                <a:solidFill>
                  <a:schemeClr val="bg1"/>
                </a:solidFill>
                <a:latin typeface="+mn-lt"/>
              </a:defRPr>
            </a:lvl1pPr>
          </a:lstStyle>
          <a:p>
            <a:pPr lvl="0"/>
            <a:r>
              <a:rPr lang="en-US"/>
              <a:t>Content here</a:t>
            </a:r>
            <a:endParaRPr lang="en-GB"/>
          </a:p>
        </p:txBody>
      </p:sp>
      <p:cxnSp>
        <p:nvCxnSpPr>
          <p:cNvPr id="24" name="Straight Connector 23">
            <a:extLst>
              <a:ext uri="{FF2B5EF4-FFF2-40B4-BE49-F238E27FC236}">
                <a16:creationId xmlns:a16="http://schemas.microsoft.com/office/drawing/2014/main" id="{86A34DA4-F5EF-50D9-7D21-92EAC313C913}"/>
              </a:ext>
            </a:extLst>
          </p:cNvPr>
          <p:cNvCxnSpPr>
            <a:cxnSpLocks/>
          </p:cNvCxnSpPr>
          <p:nvPr userDrawn="1"/>
        </p:nvCxnSpPr>
        <p:spPr>
          <a:xfrm flipV="1">
            <a:off x="5001262" y="1528581"/>
            <a:ext cx="0" cy="361215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DDE1F8-A73B-2001-ABA1-BBAE7B9225C1}"/>
              </a:ext>
            </a:extLst>
          </p:cNvPr>
          <p:cNvCxnSpPr>
            <a:cxnSpLocks/>
          </p:cNvCxnSpPr>
          <p:nvPr userDrawn="1"/>
        </p:nvCxnSpPr>
        <p:spPr>
          <a:xfrm>
            <a:off x="781051" y="2048119"/>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68FB0C78-370D-14C1-CA47-77CDBBBA5853}"/>
              </a:ext>
            </a:extLst>
          </p:cNvPr>
          <p:cNvSpPr>
            <a:spLocks noGrp="1"/>
          </p:cNvSpPr>
          <p:nvPr>
            <p:ph type="body" sz="quarter" idx="11" hasCustomPrompt="1"/>
          </p:nvPr>
        </p:nvSpPr>
        <p:spPr>
          <a:xfrm>
            <a:off x="781049" y="1477831"/>
            <a:ext cx="958850" cy="492443"/>
          </a:xfrm>
          <a:prstGeom prst="rect">
            <a:avLst/>
          </a:prstGeom>
        </p:spPr>
        <p:txBody>
          <a:bodyPr lIns="0"/>
          <a:lstStyle>
            <a:lvl1pPr algn="l">
              <a:defRPr sz="3200">
                <a:solidFill>
                  <a:schemeClr val="bg1"/>
                </a:solidFill>
                <a:latin typeface="+mn-lt"/>
              </a:defRPr>
            </a:lvl1pPr>
          </a:lstStyle>
          <a:p>
            <a:pPr lvl="0"/>
            <a:r>
              <a:rPr lang="en-US"/>
              <a:t>#</a:t>
            </a:r>
            <a:endParaRPr lang="en-GB"/>
          </a:p>
        </p:txBody>
      </p:sp>
      <p:sp>
        <p:nvSpPr>
          <p:cNvPr id="31" name="Text Placeholder 25">
            <a:extLst>
              <a:ext uri="{FF2B5EF4-FFF2-40B4-BE49-F238E27FC236}">
                <a16:creationId xmlns:a16="http://schemas.microsoft.com/office/drawing/2014/main" id="{FDACAFF0-DCDA-BAC3-99C1-E5E404E7BDDD}"/>
              </a:ext>
            </a:extLst>
          </p:cNvPr>
          <p:cNvSpPr>
            <a:spLocks noGrp="1"/>
          </p:cNvSpPr>
          <p:nvPr>
            <p:ph type="body" sz="quarter" idx="15" hasCustomPrompt="1"/>
          </p:nvPr>
        </p:nvSpPr>
        <p:spPr>
          <a:xfrm>
            <a:off x="781048" y="2230576"/>
            <a:ext cx="2947438" cy="616396"/>
          </a:xfrm>
          <a:prstGeom prst="rect">
            <a:avLst/>
          </a:prstGeom>
        </p:spPr>
        <p:txBody>
          <a:bodyPr lIns="0"/>
          <a:lstStyle>
            <a:lvl1pPr>
              <a:defRPr sz="3000">
                <a:solidFill>
                  <a:schemeClr val="bg1"/>
                </a:solidFill>
                <a:latin typeface="+mj-lt"/>
              </a:defRPr>
            </a:lvl1pPr>
          </a:lstStyle>
          <a:p>
            <a:pPr lvl="0"/>
            <a:r>
              <a:rPr lang="en-US"/>
              <a:t>Slide title here</a:t>
            </a:r>
            <a:endParaRPr lang="en-GB"/>
          </a:p>
        </p:txBody>
      </p:sp>
    </p:spTree>
    <p:extLst>
      <p:ext uri="{BB962C8B-B14F-4D97-AF65-F5344CB8AC3E}">
        <p14:creationId xmlns:p14="http://schemas.microsoft.com/office/powerpoint/2010/main" val="29469782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781047" y="643570"/>
            <a:ext cx="10538299" cy="604909"/>
          </a:xfrm>
          <a:prstGeom prst="rect">
            <a:avLst/>
          </a:prstGeom>
        </p:spPr>
        <p:txBody>
          <a:bodyPr lIns="0" tIns="0" rIns="0" bIns="0" anchor="t"/>
          <a:lstStyle>
            <a:lvl1pPr algn="l">
              <a:lnSpc>
                <a:spcPct val="100000"/>
              </a:lnSpc>
              <a:spcAft>
                <a:spcPts val="0"/>
              </a:spcAft>
              <a:defRPr sz="30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
        <p:nvSpPr>
          <p:cNvPr id="48" name="Text Placeholder 15">
            <a:extLst>
              <a:ext uri="{FF2B5EF4-FFF2-40B4-BE49-F238E27FC236}">
                <a16:creationId xmlns:a16="http://schemas.microsoft.com/office/drawing/2014/main" id="{F4560F61-46F6-5BF0-5AD2-E053E3527017}"/>
              </a:ext>
            </a:extLst>
          </p:cNvPr>
          <p:cNvSpPr>
            <a:spLocks noGrp="1"/>
          </p:cNvSpPr>
          <p:nvPr>
            <p:ph type="body" sz="quarter" idx="11"/>
          </p:nvPr>
        </p:nvSpPr>
        <p:spPr>
          <a:xfrm>
            <a:off x="781047" y="3602818"/>
            <a:ext cx="2196000" cy="1752651"/>
          </a:xfrm>
          <a:prstGeom prst="rect">
            <a:avLst/>
          </a:prstGeom>
        </p:spPr>
        <p:txBody>
          <a:bodyPr lIns="0" tIns="0" rIns="0" bIns="0"/>
          <a:lstStyle>
            <a:lvl1pPr>
              <a:defRPr sz="1400" b="0" i="0">
                <a:solidFill>
                  <a:schemeClr val="bg1"/>
                </a:solidFill>
                <a:latin typeface="+mn-lt"/>
              </a:defRPr>
            </a:lvl1pPr>
          </a:lstStyle>
          <a:p>
            <a:pPr lvl="0"/>
            <a:endParaRPr lang="en-US"/>
          </a:p>
        </p:txBody>
      </p:sp>
      <p:sp>
        <p:nvSpPr>
          <p:cNvPr id="49" name="Text Placeholder 17">
            <a:extLst>
              <a:ext uri="{FF2B5EF4-FFF2-40B4-BE49-F238E27FC236}">
                <a16:creationId xmlns:a16="http://schemas.microsoft.com/office/drawing/2014/main" id="{1F2E7F0F-4564-AB06-F124-58683F28C275}"/>
              </a:ext>
            </a:extLst>
          </p:cNvPr>
          <p:cNvSpPr>
            <a:spLocks noGrp="1"/>
          </p:cNvSpPr>
          <p:nvPr>
            <p:ph type="body" sz="quarter" idx="12"/>
          </p:nvPr>
        </p:nvSpPr>
        <p:spPr>
          <a:xfrm>
            <a:off x="781050" y="2601913"/>
            <a:ext cx="2195998" cy="542358"/>
          </a:xfrm>
          <a:prstGeom prst="rect">
            <a:avLst/>
          </a:prstGeom>
        </p:spPr>
        <p:txBody>
          <a:bodyPr lIns="0" tIns="0" rIns="0" bIns="0"/>
          <a:lstStyle>
            <a:lvl1pPr>
              <a:defRPr b="0" i="0">
                <a:solidFill>
                  <a:schemeClr val="bg1"/>
                </a:solidFill>
                <a:latin typeface="+mj-lt"/>
              </a:defRPr>
            </a:lvl1pPr>
            <a:lvl2pPr>
              <a:defRPr b="0" i="0">
                <a:solidFill>
                  <a:schemeClr val="tx1"/>
                </a:solidFill>
                <a:latin typeface="Graphik" panose="020B0503030202060203" pitchFamily="34" charset="77"/>
              </a:defRPr>
            </a:lvl2pPr>
            <a:lvl3pPr>
              <a:defRPr b="0" i="0">
                <a:solidFill>
                  <a:schemeClr val="tx1"/>
                </a:solidFill>
                <a:latin typeface="Graphik" panose="020B0503030202060203" pitchFamily="34" charset="77"/>
              </a:defRPr>
            </a:lvl3pPr>
            <a:lvl4pPr>
              <a:defRPr b="0" i="0">
                <a:solidFill>
                  <a:schemeClr val="tx1"/>
                </a:solidFill>
                <a:latin typeface="Graphik" panose="020B0503030202060203" pitchFamily="34" charset="77"/>
              </a:defRPr>
            </a:lvl4pPr>
            <a:lvl5pPr>
              <a:defRPr b="0" i="0">
                <a:solidFill>
                  <a:schemeClr val="tx1"/>
                </a:solidFill>
                <a:latin typeface="Graphik" panose="020B0503030202060203" pitchFamily="34" charset="77"/>
              </a:defRPr>
            </a:lvl5pPr>
          </a:lstStyle>
          <a:p>
            <a:pPr lvl="0"/>
            <a:endParaRPr lang="en-US"/>
          </a:p>
        </p:txBody>
      </p:sp>
      <p:sp>
        <p:nvSpPr>
          <p:cNvPr id="51" name="Holder 3">
            <a:extLst>
              <a:ext uri="{FF2B5EF4-FFF2-40B4-BE49-F238E27FC236}">
                <a16:creationId xmlns:a16="http://schemas.microsoft.com/office/drawing/2014/main" id="{FF9DE185-B0C9-7FAA-A9FF-FEE720A6C0AC}"/>
              </a:ext>
            </a:extLst>
          </p:cNvPr>
          <p:cNvSpPr>
            <a:spLocks noGrp="1"/>
          </p:cNvSpPr>
          <p:nvPr>
            <p:ph type="subTitle" idx="4"/>
          </p:nvPr>
        </p:nvSpPr>
        <p:spPr>
          <a:xfrm>
            <a:off x="781047" y="1648196"/>
            <a:ext cx="8534400" cy="276999"/>
          </a:xfrm>
          <a:prstGeom prst="rect">
            <a:avLst/>
          </a:prstGeom>
        </p:spPr>
        <p:txBody>
          <a:bodyPr wrap="square" lIns="0" tIns="0" rIns="0" bIns="0">
            <a:spAutoFit/>
          </a:bodyPr>
          <a:lstStyle>
            <a:lvl1pPr>
              <a:defRPr sz="1800">
                <a:solidFill>
                  <a:schemeClr val="accent1"/>
                </a:solidFill>
                <a:latin typeface="+mj-lt"/>
              </a:defRPr>
            </a:lvl1pPr>
          </a:lstStyle>
          <a:p>
            <a:endParaRPr/>
          </a:p>
        </p:txBody>
      </p:sp>
      <p:cxnSp>
        <p:nvCxnSpPr>
          <p:cNvPr id="52" name="Straight Connector 51">
            <a:extLst>
              <a:ext uri="{FF2B5EF4-FFF2-40B4-BE49-F238E27FC236}">
                <a16:creationId xmlns:a16="http://schemas.microsoft.com/office/drawing/2014/main" id="{1EF8F180-949E-C273-EF8A-BA084D5151EF}"/>
              </a:ext>
            </a:extLst>
          </p:cNvPr>
          <p:cNvCxnSpPr>
            <a:cxnSpLocks/>
          </p:cNvCxnSpPr>
          <p:nvPr userDrawn="1"/>
        </p:nvCxnSpPr>
        <p:spPr>
          <a:xfrm>
            <a:off x="781049" y="3362734"/>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3" name="Text Placeholder 15">
            <a:extLst>
              <a:ext uri="{FF2B5EF4-FFF2-40B4-BE49-F238E27FC236}">
                <a16:creationId xmlns:a16="http://schemas.microsoft.com/office/drawing/2014/main" id="{2DE1573C-1849-0780-A2AA-93571F77001D}"/>
              </a:ext>
            </a:extLst>
          </p:cNvPr>
          <p:cNvSpPr>
            <a:spLocks noGrp="1"/>
          </p:cNvSpPr>
          <p:nvPr>
            <p:ph type="body" sz="quarter" idx="13"/>
          </p:nvPr>
        </p:nvSpPr>
        <p:spPr>
          <a:xfrm>
            <a:off x="3408500" y="3602818"/>
            <a:ext cx="2196000" cy="1752651"/>
          </a:xfrm>
          <a:prstGeom prst="rect">
            <a:avLst/>
          </a:prstGeom>
        </p:spPr>
        <p:txBody>
          <a:bodyPr lIns="0" tIns="0" rIns="0" bIns="0"/>
          <a:lstStyle>
            <a:lvl1pPr>
              <a:defRPr sz="1400" b="0" i="0">
                <a:solidFill>
                  <a:schemeClr val="bg1"/>
                </a:solidFill>
                <a:latin typeface="+mn-lt"/>
              </a:defRPr>
            </a:lvl1pPr>
          </a:lstStyle>
          <a:p>
            <a:pPr lvl="0"/>
            <a:endParaRPr lang="en-US"/>
          </a:p>
        </p:txBody>
      </p:sp>
      <p:sp>
        <p:nvSpPr>
          <p:cNvPr id="54" name="Text Placeholder 17">
            <a:extLst>
              <a:ext uri="{FF2B5EF4-FFF2-40B4-BE49-F238E27FC236}">
                <a16:creationId xmlns:a16="http://schemas.microsoft.com/office/drawing/2014/main" id="{E3095406-4EF3-03FD-87F5-B373533CE6A2}"/>
              </a:ext>
            </a:extLst>
          </p:cNvPr>
          <p:cNvSpPr>
            <a:spLocks noGrp="1"/>
          </p:cNvSpPr>
          <p:nvPr>
            <p:ph type="body" sz="quarter" idx="14"/>
          </p:nvPr>
        </p:nvSpPr>
        <p:spPr>
          <a:xfrm>
            <a:off x="3408503" y="2601913"/>
            <a:ext cx="2195998" cy="542358"/>
          </a:xfrm>
          <a:prstGeom prst="rect">
            <a:avLst/>
          </a:prstGeom>
        </p:spPr>
        <p:txBody>
          <a:bodyPr lIns="0" tIns="0" rIns="0" bIns="0"/>
          <a:lstStyle>
            <a:lvl1pPr>
              <a:defRPr b="0" i="0">
                <a:solidFill>
                  <a:schemeClr val="bg1"/>
                </a:solidFill>
                <a:latin typeface="+mj-lt"/>
              </a:defRPr>
            </a:lvl1pPr>
            <a:lvl2pPr>
              <a:defRPr b="0" i="0">
                <a:solidFill>
                  <a:schemeClr val="tx1"/>
                </a:solidFill>
                <a:latin typeface="Graphik" panose="020B0503030202060203" pitchFamily="34" charset="77"/>
              </a:defRPr>
            </a:lvl2pPr>
            <a:lvl3pPr>
              <a:defRPr b="0" i="0">
                <a:solidFill>
                  <a:schemeClr val="tx1"/>
                </a:solidFill>
                <a:latin typeface="Graphik" panose="020B0503030202060203" pitchFamily="34" charset="77"/>
              </a:defRPr>
            </a:lvl3pPr>
            <a:lvl4pPr>
              <a:defRPr b="0" i="0">
                <a:solidFill>
                  <a:schemeClr val="tx1"/>
                </a:solidFill>
                <a:latin typeface="Graphik" panose="020B0503030202060203" pitchFamily="34" charset="77"/>
              </a:defRPr>
            </a:lvl4pPr>
            <a:lvl5pPr>
              <a:defRPr b="0" i="0">
                <a:solidFill>
                  <a:schemeClr val="tx1"/>
                </a:solidFill>
                <a:latin typeface="Graphik" panose="020B0503030202060203" pitchFamily="34" charset="77"/>
              </a:defRPr>
            </a:lvl5pPr>
          </a:lstStyle>
          <a:p>
            <a:pPr lvl="0"/>
            <a:endParaRPr lang="en-US"/>
          </a:p>
        </p:txBody>
      </p:sp>
      <p:cxnSp>
        <p:nvCxnSpPr>
          <p:cNvPr id="55" name="Straight Connector 54">
            <a:extLst>
              <a:ext uri="{FF2B5EF4-FFF2-40B4-BE49-F238E27FC236}">
                <a16:creationId xmlns:a16="http://schemas.microsoft.com/office/drawing/2014/main" id="{F8BA3DEE-F4BF-A9A4-2612-E101CDE1CEF5}"/>
              </a:ext>
            </a:extLst>
          </p:cNvPr>
          <p:cNvCxnSpPr>
            <a:cxnSpLocks/>
          </p:cNvCxnSpPr>
          <p:nvPr userDrawn="1"/>
        </p:nvCxnSpPr>
        <p:spPr>
          <a:xfrm>
            <a:off x="3408502" y="3362734"/>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6" name="Text Placeholder 15">
            <a:extLst>
              <a:ext uri="{FF2B5EF4-FFF2-40B4-BE49-F238E27FC236}">
                <a16:creationId xmlns:a16="http://schemas.microsoft.com/office/drawing/2014/main" id="{6CA0B6E5-BC4A-39B1-1960-7CAF501FD1EE}"/>
              </a:ext>
            </a:extLst>
          </p:cNvPr>
          <p:cNvSpPr>
            <a:spLocks noGrp="1"/>
          </p:cNvSpPr>
          <p:nvPr>
            <p:ph type="body" sz="quarter" idx="15"/>
          </p:nvPr>
        </p:nvSpPr>
        <p:spPr>
          <a:xfrm>
            <a:off x="6059103" y="3602818"/>
            <a:ext cx="2196000" cy="1752651"/>
          </a:xfrm>
          <a:prstGeom prst="rect">
            <a:avLst/>
          </a:prstGeom>
        </p:spPr>
        <p:txBody>
          <a:bodyPr lIns="0" tIns="0" rIns="0" bIns="0"/>
          <a:lstStyle>
            <a:lvl1pPr>
              <a:defRPr sz="1400" b="0" i="0">
                <a:solidFill>
                  <a:schemeClr val="bg1"/>
                </a:solidFill>
                <a:latin typeface="+mn-lt"/>
              </a:defRPr>
            </a:lvl1pPr>
          </a:lstStyle>
          <a:p>
            <a:pPr lvl="0"/>
            <a:endParaRPr lang="en-US"/>
          </a:p>
        </p:txBody>
      </p:sp>
      <p:sp>
        <p:nvSpPr>
          <p:cNvPr id="57" name="Text Placeholder 17">
            <a:extLst>
              <a:ext uri="{FF2B5EF4-FFF2-40B4-BE49-F238E27FC236}">
                <a16:creationId xmlns:a16="http://schemas.microsoft.com/office/drawing/2014/main" id="{D925E3C4-9F20-A5E3-8B83-2916D293F61A}"/>
              </a:ext>
            </a:extLst>
          </p:cNvPr>
          <p:cNvSpPr>
            <a:spLocks noGrp="1"/>
          </p:cNvSpPr>
          <p:nvPr>
            <p:ph type="body" sz="quarter" idx="16"/>
          </p:nvPr>
        </p:nvSpPr>
        <p:spPr>
          <a:xfrm>
            <a:off x="6059106" y="2601913"/>
            <a:ext cx="2195998" cy="542358"/>
          </a:xfrm>
          <a:prstGeom prst="rect">
            <a:avLst/>
          </a:prstGeom>
        </p:spPr>
        <p:txBody>
          <a:bodyPr lIns="0" tIns="0" rIns="0" bIns="0"/>
          <a:lstStyle>
            <a:lvl1pPr>
              <a:defRPr b="0" i="0">
                <a:solidFill>
                  <a:schemeClr val="bg1"/>
                </a:solidFill>
                <a:latin typeface="+mj-lt"/>
              </a:defRPr>
            </a:lvl1pPr>
            <a:lvl2pPr>
              <a:defRPr b="0" i="0">
                <a:solidFill>
                  <a:schemeClr val="tx1"/>
                </a:solidFill>
                <a:latin typeface="Graphik" panose="020B0503030202060203" pitchFamily="34" charset="77"/>
              </a:defRPr>
            </a:lvl2pPr>
            <a:lvl3pPr>
              <a:defRPr b="0" i="0">
                <a:solidFill>
                  <a:schemeClr val="tx1"/>
                </a:solidFill>
                <a:latin typeface="Graphik" panose="020B0503030202060203" pitchFamily="34" charset="77"/>
              </a:defRPr>
            </a:lvl3pPr>
            <a:lvl4pPr>
              <a:defRPr b="0" i="0">
                <a:solidFill>
                  <a:schemeClr val="tx1"/>
                </a:solidFill>
                <a:latin typeface="Graphik" panose="020B0503030202060203" pitchFamily="34" charset="77"/>
              </a:defRPr>
            </a:lvl4pPr>
            <a:lvl5pPr>
              <a:defRPr b="0" i="0">
                <a:solidFill>
                  <a:schemeClr val="tx1"/>
                </a:solidFill>
                <a:latin typeface="Graphik" panose="020B0503030202060203" pitchFamily="34" charset="77"/>
              </a:defRPr>
            </a:lvl5pPr>
          </a:lstStyle>
          <a:p>
            <a:pPr lvl="0"/>
            <a:endParaRPr lang="en-US"/>
          </a:p>
        </p:txBody>
      </p:sp>
      <p:cxnSp>
        <p:nvCxnSpPr>
          <p:cNvPr id="58" name="Straight Connector 57">
            <a:extLst>
              <a:ext uri="{FF2B5EF4-FFF2-40B4-BE49-F238E27FC236}">
                <a16:creationId xmlns:a16="http://schemas.microsoft.com/office/drawing/2014/main" id="{41A39215-5EAC-9F1B-DBA5-17C22735230D}"/>
              </a:ext>
            </a:extLst>
          </p:cNvPr>
          <p:cNvCxnSpPr>
            <a:cxnSpLocks/>
          </p:cNvCxnSpPr>
          <p:nvPr userDrawn="1"/>
        </p:nvCxnSpPr>
        <p:spPr>
          <a:xfrm>
            <a:off x="6059105" y="3362734"/>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Text Placeholder 15">
            <a:extLst>
              <a:ext uri="{FF2B5EF4-FFF2-40B4-BE49-F238E27FC236}">
                <a16:creationId xmlns:a16="http://schemas.microsoft.com/office/drawing/2014/main" id="{8EB504C8-F156-C8CD-0927-0CEF556B05BD}"/>
              </a:ext>
            </a:extLst>
          </p:cNvPr>
          <p:cNvSpPr>
            <a:spLocks noGrp="1"/>
          </p:cNvSpPr>
          <p:nvPr>
            <p:ph type="body" sz="quarter" idx="17"/>
          </p:nvPr>
        </p:nvSpPr>
        <p:spPr>
          <a:xfrm>
            <a:off x="8721280" y="3602818"/>
            <a:ext cx="2196000" cy="1752651"/>
          </a:xfrm>
          <a:prstGeom prst="rect">
            <a:avLst/>
          </a:prstGeom>
        </p:spPr>
        <p:txBody>
          <a:bodyPr lIns="0" tIns="0" rIns="0" bIns="0"/>
          <a:lstStyle>
            <a:lvl1pPr>
              <a:defRPr sz="1400" b="0" i="0">
                <a:solidFill>
                  <a:schemeClr val="bg1"/>
                </a:solidFill>
                <a:latin typeface="+mn-lt"/>
              </a:defRPr>
            </a:lvl1pPr>
          </a:lstStyle>
          <a:p>
            <a:pPr lvl="0"/>
            <a:endParaRPr lang="en-US"/>
          </a:p>
        </p:txBody>
      </p:sp>
      <p:sp>
        <p:nvSpPr>
          <p:cNvPr id="60" name="Text Placeholder 17">
            <a:extLst>
              <a:ext uri="{FF2B5EF4-FFF2-40B4-BE49-F238E27FC236}">
                <a16:creationId xmlns:a16="http://schemas.microsoft.com/office/drawing/2014/main" id="{2546CE1E-4DC4-4F6B-FCF9-BADCB5280148}"/>
              </a:ext>
            </a:extLst>
          </p:cNvPr>
          <p:cNvSpPr>
            <a:spLocks noGrp="1"/>
          </p:cNvSpPr>
          <p:nvPr>
            <p:ph type="body" sz="quarter" idx="18"/>
          </p:nvPr>
        </p:nvSpPr>
        <p:spPr>
          <a:xfrm>
            <a:off x="8721283" y="2601913"/>
            <a:ext cx="2195998" cy="542358"/>
          </a:xfrm>
          <a:prstGeom prst="rect">
            <a:avLst/>
          </a:prstGeom>
        </p:spPr>
        <p:txBody>
          <a:bodyPr lIns="0" tIns="0" rIns="0" bIns="0"/>
          <a:lstStyle>
            <a:lvl1pPr>
              <a:defRPr b="0" i="0">
                <a:solidFill>
                  <a:schemeClr val="bg1"/>
                </a:solidFill>
                <a:latin typeface="+mj-lt"/>
              </a:defRPr>
            </a:lvl1pPr>
            <a:lvl2pPr>
              <a:defRPr b="0" i="0">
                <a:solidFill>
                  <a:schemeClr val="tx1"/>
                </a:solidFill>
                <a:latin typeface="Graphik" panose="020B0503030202060203" pitchFamily="34" charset="77"/>
              </a:defRPr>
            </a:lvl2pPr>
            <a:lvl3pPr>
              <a:defRPr b="0" i="0">
                <a:solidFill>
                  <a:schemeClr val="tx1"/>
                </a:solidFill>
                <a:latin typeface="Graphik" panose="020B0503030202060203" pitchFamily="34" charset="77"/>
              </a:defRPr>
            </a:lvl3pPr>
            <a:lvl4pPr>
              <a:defRPr b="0" i="0">
                <a:solidFill>
                  <a:schemeClr val="tx1"/>
                </a:solidFill>
                <a:latin typeface="Graphik" panose="020B0503030202060203" pitchFamily="34" charset="77"/>
              </a:defRPr>
            </a:lvl4pPr>
            <a:lvl5pPr>
              <a:defRPr b="0" i="0">
                <a:solidFill>
                  <a:schemeClr val="tx1"/>
                </a:solidFill>
                <a:latin typeface="Graphik" panose="020B0503030202060203" pitchFamily="34" charset="77"/>
              </a:defRPr>
            </a:lvl5pPr>
          </a:lstStyle>
          <a:p>
            <a:pPr lvl="0"/>
            <a:endParaRPr lang="en-US"/>
          </a:p>
        </p:txBody>
      </p:sp>
      <p:cxnSp>
        <p:nvCxnSpPr>
          <p:cNvPr id="61" name="Straight Connector 60">
            <a:extLst>
              <a:ext uri="{FF2B5EF4-FFF2-40B4-BE49-F238E27FC236}">
                <a16:creationId xmlns:a16="http://schemas.microsoft.com/office/drawing/2014/main" id="{8C6231F2-3709-E7A9-7334-05650CFD4F62}"/>
              </a:ext>
            </a:extLst>
          </p:cNvPr>
          <p:cNvCxnSpPr>
            <a:cxnSpLocks/>
          </p:cNvCxnSpPr>
          <p:nvPr userDrawn="1"/>
        </p:nvCxnSpPr>
        <p:spPr>
          <a:xfrm>
            <a:off x="8721282" y="3362734"/>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7381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020071C-18F5-69D0-99AC-1CD42B63018A}"/>
              </a:ext>
            </a:extLst>
          </p:cNvPr>
          <p:cNvSpPr>
            <a:spLocks noGrp="1"/>
          </p:cNvSpPr>
          <p:nvPr>
            <p:ph type="body" sz="quarter" idx="10"/>
          </p:nvPr>
        </p:nvSpPr>
        <p:spPr>
          <a:xfrm>
            <a:off x="781047" y="643570"/>
            <a:ext cx="10538299" cy="604909"/>
          </a:xfrm>
          <a:prstGeom prst="rect">
            <a:avLst/>
          </a:prstGeom>
        </p:spPr>
        <p:txBody>
          <a:bodyPr lIns="0" tIns="0" rIns="0" bIns="0" anchor="t"/>
          <a:lstStyle>
            <a:lvl1pPr algn="l">
              <a:lnSpc>
                <a:spcPct val="100000"/>
              </a:lnSpc>
              <a:spcAft>
                <a:spcPts val="0"/>
              </a:spcAft>
              <a:defRPr sz="30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19336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5C819-31E6-9EDA-7E4C-C426303761F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4718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E77D42-8174-E420-AE18-965B3D77C5D3}"/>
              </a:ext>
            </a:extLst>
          </p:cNvPr>
          <p:cNvSpPr/>
          <p:nvPr userDrawn="1"/>
        </p:nvSpPr>
        <p:spPr>
          <a:xfrm>
            <a:off x="609600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90514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ong Headline and 1 Column">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4F22149-3BE6-E2CF-4C5D-FD098E0CE14D}"/>
              </a:ext>
            </a:extLst>
          </p:cNvPr>
          <p:cNvSpPr>
            <a:spLocks noGrp="1"/>
          </p:cNvSpPr>
          <p:nvPr>
            <p:ph type="title"/>
          </p:nvPr>
        </p:nvSpPr>
        <p:spPr/>
        <p:txBody>
          <a:bodyPr/>
          <a:lstStyle/>
          <a:p>
            <a:r>
              <a:rPr lang="en-US"/>
              <a:t>Click to edit Master title style</a:t>
            </a:r>
          </a:p>
        </p:txBody>
      </p:sp>
      <p:sp>
        <p:nvSpPr>
          <p:cNvPr id="2" name="Rounded Rectangle 2">
            <a:extLst>
              <a:ext uri="{FF2B5EF4-FFF2-40B4-BE49-F238E27FC236}">
                <a16:creationId xmlns:a16="http://schemas.microsoft.com/office/drawing/2014/main" id="{0D7FD337-A3B8-1B3C-E583-57CBED6524F5}"/>
              </a:ext>
            </a:extLst>
          </p:cNvPr>
          <p:cNvSpPr/>
          <p:nvPr userDrawn="1"/>
        </p:nvSpPr>
        <p:spPr>
          <a:xfrm>
            <a:off x="8808720" y="28680"/>
            <a:ext cx="3337560" cy="1711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900" b="1" kern="100">
                <a:effectLst/>
                <a:latin typeface="Graphik-Semibold" panose="020B0503030202060203" pitchFamily="34" charset="77"/>
                <a:ea typeface="Aptos" panose="020B0004020202020204" pitchFamily="34" charset="0"/>
                <a:cs typeface="Times New Roman" panose="02020603050405020304" pitchFamily="18" charset="0"/>
              </a:rPr>
              <a:t>ACCENTURE IP AND CONFIDENTIAL INFORMATION. </a:t>
            </a:r>
          </a:p>
        </p:txBody>
      </p:sp>
    </p:spTree>
    <p:extLst>
      <p:ext uri="{BB962C8B-B14F-4D97-AF65-F5344CB8AC3E}">
        <p14:creationId xmlns:p14="http://schemas.microsoft.com/office/powerpoint/2010/main" val="26383800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Whit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E5A6DCF0-F9CF-6A1F-727E-3FAF72B10113}"/>
              </a:ext>
            </a:extLst>
          </p:cNvPr>
          <p:cNvSpPr>
            <a:spLocks noGrp="1"/>
          </p:cNvSpPr>
          <p:nvPr>
            <p:ph type="body" sz="quarter" idx="59" hasCustomPrompt="1"/>
          </p:nvPr>
        </p:nvSpPr>
        <p:spPr>
          <a:xfrm>
            <a:off x="431999" y="903875"/>
            <a:ext cx="11418407" cy="276999"/>
          </a:xfrm>
          <a:prstGeom prst="rect">
            <a:avLst/>
          </a:prstGeom>
        </p:spPr>
        <p:txBody>
          <a:bodyPr wrap="square" lIns="0" tIns="0" rIns="0" bIns="0" anchor="t">
            <a:spAutoFit/>
          </a:bodyPr>
          <a:lstStyle>
            <a:lvl1pPr marL="0" indent="0">
              <a:spcAft>
                <a:spcPts val="0"/>
              </a:spcAft>
              <a:buNone/>
              <a:defRPr sz="1800" b="0" i="0">
                <a:solidFill>
                  <a:schemeClr val="accent1"/>
                </a:solidFill>
                <a:latin typeface="Graphik" panose="020B0503030202060203" pitchFamily="34" charset="77"/>
              </a:defRPr>
            </a:lvl1pPr>
          </a:lstStyle>
          <a:p>
            <a:pPr lvl="0"/>
            <a:r>
              <a:rPr lang="en-US"/>
              <a:t>Place subtitle here 18pt</a:t>
            </a:r>
          </a:p>
        </p:txBody>
      </p:sp>
      <p:sp>
        <p:nvSpPr>
          <p:cNvPr id="8" name="Rectangle 7">
            <a:extLst>
              <a:ext uri="{FF2B5EF4-FFF2-40B4-BE49-F238E27FC236}">
                <a16:creationId xmlns:a16="http://schemas.microsoft.com/office/drawing/2014/main" id="{7CF635A8-D31C-1F39-B705-48ED81F68874}"/>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9" name="Rectangle 8">
            <a:extLst>
              <a:ext uri="{FF2B5EF4-FFF2-40B4-BE49-F238E27FC236}">
                <a16:creationId xmlns:a16="http://schemas.microsoft.com/office/drawing/2014/main" id="{2D3E9A98-C4A5-2FA7-A78D-19B46263C621}"/>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3" name="Title 12">
            <a:extLst>
              <a:ext uri="{FF2B5EF4-FFF2-40B4-BE49-F238E27FC236}">
                <a16:creationId xmlns:a16="http://schemas.microsoft.com/office/drawing/2014/main" id="{83C753A9-7C49-5487-F119-DD5EB56A2D8B}"/>
              </a:ext>
            </a:extLst>
          </p:cNvPr>
          <p:cNvSpPr>
            <a:spLocks noGrp="1"/>
          </p:cNvSpPr>
          <p:nvPr>
            <p:ph type="title"/>
          </p:nvPr>
        </p:nvSpPr>
        <p:spPr>
          <a:xfrm>
            <a:off x="431999" y="365125"/>
            <a:ext cx="11328001" cy="538750"/>
          </a:xfrm>
        </p:spPr>
        <p:txBody>
          <a:bodyPr/>
          <a:lstStyle/>
          <a:p>
            <a:r>
              <a:rPr lang="en-US"/>
              <a:t>Click to edit Master title style</a:t>
            </a:r>
          </a:p>
        </p:txBody>
      </p:sp>
      <p:sp>
        <p:nvSpPr>
          <p:cNvPr id="2" name="Rounded Rectangle 2">
            <a:extLst>
              <a:ext uri="{FF2B5EF4-FFF2-40B4-BE49-F238E27FC236}">
                <a16:creationId xmlns:a16="http://schemas.microsoft.com/office/drawing/2014/main" id="{B4E2C2B2-6352-E9D2-03B7-F5F7B695B5C4}"/>
              </a:ext>
            </a:extLst>
          </p:cNvPr>
          <p:cNvSpPr/>
          <p:nvPr userDrawn="1"/>
        </p:nvSpPr>
        <p:spPr>
          <a:xfrm>
            <a:off x="8808720" y="28680"/>
            <a:ext cx="3337560" cy="1711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900" b="1" kern="100">
                <a:effectLst/>
                <a:latin typeface="Graphik-Semibold" panose="020B0503030202060203" pitchFamily="34" charset="77"/>
                <a:ea typeface="Aptos" panose="020B0004020202020204" pitchFamily="34" charset="0"/>
                <a:cs typeface="Times New Roman" panose="02020603050405020304" pitchFamily="18" charset="0"/>
              </a:rPr>
              <a:t>ACCENTURE IP AND CONFIDENTIAL INFORMATION. </a:t>
            </a:r>
          </a:p>
        </p:txBody>
      </p:sp>
    </p:spTree>
    <p:extLst>
      <p:ext uri="{BB962C8B-B14F-4D97-AF65-F5344CB8AC3E}">
        <p14:creationId xmlns:p14="http://schemas.microsoft.com/office/powerpoint/2010/main" val="32633330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ontent Whit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E5A6DCF0-F9CF-6A1F-727E-3FAF72B10113}"/>
              </a:ext>
            </a:extLst>
          </p:cNvPr>
          <p:cNvSpPr>
            <a:spLocks noGrp="1"/>
          </p:cNvSpPr>
          <p:nvPr>
            <p:ph type="body" sz="quarter" idx="59" hasCustomPrompt="1"/>
          </p:nvPr>
        </p:nvSpPr>
        <p:spPr>
          <a:xfrm>
            <a:off x="431999" y="365125"/>
            <a:ext cx="11418407" cy="215444"/>
          </a:xfrm>
          <a:prstGeom prst="rect">
            <a:avLst/>
          </a:prstGeom>
        </p:spPr>
        <p:txBody>
          <a:bodyPr wrap="square" lIns="0" tIns="0" rIns="0" bIns="0" anchor="t">
            <a:spAutoFit/>
          </a:bodyPr>
          <a:lstStyle>
            <a:lvl1pPr marL="0" indent="0">
              <a:spcAft>
                <a:spcPts val="0"/>
              </a:spcAft>
              <a:buNone/>
              <a:defRPr sz="1400" b="0" i="0" spc="100" baseline="0">
                <a:solidFill>
                  <a:schemeClr val="tx1"/>
                </a:solidFill>
                <a:latin typeface="Graphik Light" panose="020B0403030202060203" pitchFamily="34" charset="0"/>
              </a:defRPr>
            </a:lvl1pPr>
          </a:lstStyle>
          <a:p>
            <a:pPr lvl="0"/>
            <a:r>
              <a:rPr lang="en-US"/>
              <a:t>Place subtitle here 14pt</a:t>
            </a:r>
          </a:p>
        </p:txBody>
      </p:sp>
      <p:sp>
        <p:nvSpPr>
          <p:cNvPr id="13" name="Title 12">
            <a:extLst>
              <a:ext uri="{FF2B5EF4-FFF2-40B4-BE49-F238E27FC236}">
                <a16:creationId xmlns:a16="http://schemas.microsoft.com/office/drawing/2014/main" id="{83C753A9-7C49-5487-F119-DD5EB56A2D8B}"/>
              </a:ext>
            </a:extLst>
          </p:cNvPr>
          <p:cNvSpPr>
            <a:spLocks noGrp="1"/>
          </p:cNvSpPr>
          <p:nvPr>
            <p:ph type="title"/>
          </p:nvPr>
        </p:nvSpPr>
        <p:spPr>
          <a:xfrm>
            <a:off x="431999" y="647345"/>
            <a:ext cx="11328001" cy="610235"/>
          </a:xfrm>
        </p:spPr>
        <p:txBody>
          <a:bodyPr/>
          <a:lstStyle/>
          <a:p>
            <a:r>
              <a:rPr lang="en-US"/>
              <a:t>Click to edit Master title style</a:t>
            </a:r>
          </a:p>
        </p:txBody>
      </p:sp>
      <p:sp>
        <p:nvSpPr>
          <p:cNvPr id="2" name="Rounded Rectangle 2">
            <a:extLst>
              <a:ext uri="{FF2B5EF4-FFF2-40B4-BE49-F238E27FC236}">
                <a16:creationId xmlns:a16="http://schemas.microsoft.com/office/drawing/2014/main" id="{543751F1-A05E-0C1A-70A6-9A0C5BC5A086}"/>
              </a:ext>
            </a:extLst>
          </p:cNvPr>
          <p:cNvSpPr/>
          <p:nvPr userDrawn="1"/>
        </p:nvSpPr>
        <p:spPr>
          <a:xfrm>
            <a:off x="8808720" y="28680"/>
            <a:ext cx="3337560" cy="17118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900" b="1" kern="100">
                <a:effectLst/>
                <a:latin typeface="Graphik-Semibold" panose="020B0503030202060203" pitchFamily="34" charset="77"/>
                <a:ea typeface="Aptos" panose="020B0004020202020204" pitchFamily="34" charset="0"/>
                <a:cs typeface="Times New Roman" panose="02020603050405020304" pitchFamily="18" charset="0"/>
              </a:rPr>
              <a:t>ACCENTURE IP AND CONFIDENTIAL INFORMATION. </a:t>
            </a:r>
          </a:p>
        </p:txBody>
      </p:sp>
    </p:spTree>
    <p:extLst>
      <p:ext uri="{BB962C8B-B14F-4D97-AF65-F5344CB8AC3E}">
        <p14:creationId xmlns:p14="http://schemas.microsoft.com/office/powerpoint/2010/main" val="558398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7F68-531A-BD5F-42E2-F36F790EA6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2B6E00-866D-FB02-306D-88577D774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982987-44A9-662B-E4C1-6C7740A24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7D1FBC-5CDA-8D21-48D6-563BF4A45F6D}"/>
              </a:ext>
            </a:extLst>
          </p:cNvPr>
          <p:cNvSpPr>
            <a:spLocks noGrp="1"/>
          </p:cNvSpPr>
          <p:nvPr>
            <p:ph type="dt" sz="half" idx="10"/>
          </p:nvPr>
        </p:nvSpPr>
        <p:spPr/>
        <p:txBody>
          <a:bodyPr/>
          <a:lstStyle/>
          <a:p>
            <a:fld id="{76F0560B-001C-2C4A-91C3-ACB5E2FEA810}" type="datetimeFigureOut">
              <a:rPr lang="en-US" smtClean="0"/>
              <a:t>5/6/2026</a:t>
            </a:fld>
            <a:endParaRPr lang="en-US"/>
          </a:p>
        </p:txBody>
      </p:sp>
      <p:sp>
        <p:nvSpPr>
          <p:cNvPr id="6" name="Footer Placeholder 5">
            <a:extLst>
              <a:ext uri="{FF2B5EF4-FFF2-40B4-BE49-F238E27FC236}">
                <a16:creationId xmlns:a16="http://schemas.microsoft.com/office/drawing/2014/main" id="{2B4CD8CA-3DDF-773B-C4D7-B2636C681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2AEA6-E910-6A66-91D8-2F5D4AF87319}"/>
              </a:ext>
            </a:extLst>
          </p:cNvPr>
          <p:cNvSpPr>
            <a:spLocks noGrp="1"/>
          </p:cNvSpPr>
          <p:nvPr>
            <p:ph type="sldNum" sz="quarter" idx="12"/>
          </p:nvPr>
        </p:nvSpPr>
        <p:spPr/>
        <p:txBody>
          <a:bodyPr/>
          <a:lstStyle/>
          <a:p>
            <a:fld id="{091CE5AD-2231-3645-9EB2-D49FE5976FD4}" type="slidenum">
              <a:rPr lang="en-US" smtClean="0"/>
              <a:t>‹#›</a:t>
            </a:fld>
            <a:endParaRPr lang="en-US"/>
          </a:p>
        </p:txBody>
      </p:sp>
    </p:spTree>
    <p:extLst>
      <p:ext uri="{BB962C8B-B14F-4D97-AF65-F5344CB8AC3E}">
        <p14:creationId xmlns:p14="http://schemas.microsoft.com/office/powerpoint/2010/main" val="42332239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Long Headline-sub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B385C65-6BFC-4F61-A214-71B69537BB4B}"/>
              </a:ext>
            </a:extLst>
          </p:cNvPr>
          <p:cNvSpPr>
            <a:spLocks noGrp="1"/>
          </p:cNvSpPr>
          <p:nvPr>
            <p:ph type="body" sz="quarter" idx="11" hasCustomPrompt="1"/>
          </p:nvPr>
        </p:nvSpPr>
        <p:spPr>
          <a:xfrm>
            <a:off x="381000" y="1234440"/>
            <a:ext cx="11430000" cy="384048"/>
          </a:xfrm>
        </p:spPr>
        <p:txBody>
          <a:bodyPr anchor="t"/>
          <a:lstStyle>
            <a:lvl1pPr marL="0" indent="0">
              <a:spcAft>
                <a:spcPts val="0"/>
              </a:spcAft>
              <a:buNone/>
              <a:defRPr>
                <a:solidFill>
                  <a:schemeClr val="accent2"/>
                </a:solidFill>
                <a:latin typeface="+mn-lt"/>
              </a:defRPr>
            </a:lvl1pPr>
          </a:lstStyle>
          <a:p>
            <a:pPr lvl="0"/>
            <a:r>
              <a:rPr lang="en-US"/>
              <a:t>Place subtitle here 20pt</a:t>
            </a:r>
          </a:p>
        </p:txBody>
      </p:sp>
      <p:sp>
        <p:nvSpPr>
          <p:cNvPr id="10" name="Rectangle 9">
            <a:extLst>
              <a:ext uri="{FF2B5EF4-FFF2-40B4-BE49-F238E27FC236}">
                <a16:creationId xmlns:a16="http://schemas.microsoft.com/office/drawing/2014/main" id="{C2842FA5-94FE-68F3-A03A-C4B2D6B92CE4}"/>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11" name="Rectangle 10">
            <a:extLst>
              <a:ext uri="{FF2B5EF4-FFF2-40B4-BE49-F238E27FC236}">
                <a16:creationId xmlns:a16="http://schemas.microsoft.com/office/drawing/2014/main" id="{93A6CA4F-0869-5AAB-405B-03F7E4C6F484}"/>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3" name="Title 12">
            <a:extLst>
              <a:ext uri="{FF2B5EF4-FFF2-40B4-BE49-F238E27FC236}">
                <a16:creationId xmlns:a16="http://schemas.microsoft.com/office/drawing/2014/main" id="{32A0A9EC-7E21-1A09-F22D-A13042957B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432049"/>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 Black + Imag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9F2969-8F19-FF29-C26D-DF4562BFE6DC}"/>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9" name="Picture Placeholder 6">
            <a:extLst>
              <a:ext uri="{FF2B5EF4-FFF2-40B4-BE49-F238E27FC236}">
                <a16:creationId xmlns:a16="http://schemas.microsoft.com/office/drawing/2014/main" id="{74128361-4C3B-9B20-F548-23523AEEF056}"/>
              </a:ext>
            </a:extLst>
          </p:cNvPr>
          <p:cNvSpPr>
            <a:spLocks noGrp="1"/>
          </p:cNvSpPr>
          <p:nvPr>
            <p:ph type="pic" sz="quarter" idx="23" hasCustomPrompt="1"/>
          </p:nvPr>
        </p:nvSpPr>
        <p:spPr>
          <a:xfrm>
            <a:off x="7485179" y="0"/>
            <a:ext cx="3908626" cy="5928494"/>
          </a:xfrm>
          <a:prstGeom prst="rect">
            <a:avLst/>
          </a:prstGeom>
          <a:solidFill>
            <a:schemeClr val="bg2"/>
          </a:solidFill>
        </p:spPr>
        <p:txBody>
          <a:bodyPr lIns="108000" tIns="108000" rIns="0" anchor="ctr"/>
          <a:lstStyle>
            <a:lvl1pPr marL="0" indent="0" algn="ctr">
              <a:buNone/>
              <a:defRPr sz="2000">
                <a:solidFill>
                  <a:schemeClr val="bg1"/>
                </a:solidFill>
              </a:defRPr>
            </a:lvl1pPr>
          </a:lstStyle>
          <a:p>
            <a:r>
              <a:rPr lang="en-AU"/>
              <a:t>Insert picture here</a:t>
            </a:r>
          </a:p>
        </p:txBody>
      </p:sp>
      <p:sp>
        <p:nvSpPr>
          <p:cNvPr id="2" name="Text Placeholder 12">
            <a:extLst>
              <a:ext uri="{FF2B5EF4-FFF2-40B4-BE49-F238E27FC236}">
                <a16:creationId xmlns:a16="http://schemas.microsoft.com/office/drawing/2014/main" id="{4BF71A9C-3506-1162-DB1F-96971C1BE802}"/>
              </a:ext>
            </a:extLst>
          </p:cNvPr>
          <p:cNvSpPr>
            <a:spLocks noGrp="1"/>
          </p:cNvSpPr>
          <p:nvPr>
            <p:ph type="body" sz="quarter" idx="10"/>
          </p:nvPr>
        </p:nvSpPr>
        <p:spPr>
          <a:xfrm>
            <a:off x="371475" y="356303"/>
            <a:ext cx="6895599" cy="576958"/>
          </a:xfrm>
          <a:prstGeom prst="rect">
            <a:avLst/>
          </a:prstGeom>
        </p:spPr>
        <p:txBody>
          <a:bodyPr lIns="0" tIns="0" rIns="0" bIns="0"/>
          <a:lstStyle>
            <a:lvl1pPr marL="0" indent="0">
              <a:buNone/>
              <a:defRPr sz="3500" b="0" i="0">
                <a:solidFill>
                  <a:schemeClr val="bg1"/>
                </a:solidFill>
                <a:latin typeface="Graphik Medium" panose="020B0503030202060203" pitchFamily="34" charset="77"/>
              </a:defRPr>
            </a:lvl1pPr>
            <a:lvl2pPr marL="228600" indent="0">
              <a:buNone/>
              <a:defRPr sz="4800"/>
            </a:lvl2pPr>
            <a:lvl3pPr marL="457200" indent="0">
              <a:buNone/>
              <a:defRPr sz="4800"/>
            </a:lvl3pPr>
            <a:lvl4pPr marL="685800" indent="0">
              <a:buNone/>
              <a:defRPr sz="4800"/>
            </a:lvl4pPr>
            <a:lvl5pPr marL="914400" indent="0">
              <a:buNone/>
              <a:defRPr sz="4800"/>
            </a:lvl5pPr>
          </a:lstStyle>
          <a:p>
            <a:pPr lvl="0"/>
            <a:r>
              <a:rPr lang="en-GB"/>
              <a:t>Click to edit Master text styles</a:t>
            </a:r>
          </a:p>
        </p:txBody>
      </p:sp>
      <p:sp>
        <p:nvSpPr>
          <p:cNvPr id="3" name="Text Placeholder 14">
            <a:extLst>
              <a:ext uri="{FF2B5EF4-FFF2-40B4-BE49-F238E27FC236}">
                <a16:creationId xmlns:a16="http://schemas.microsoft.com/office/drawing/2014/main" id="{52BDAB87-E5D6-FFFB-77C6-62D656CF5F75}"/>
              </a:ext>
            </a:extLst>
          </p:cNvPr>
          <p:cNvSpPr>
            <a:spLocks noGrp="1"/>
          </p:cNvSpPr>
          <p:nvPr>
            <p:ph type="body" sz="quarter" idx="12"/>
          </p:nvPr>
        </p:nvSpPr>
        <p:spPr>
          <a:xfrm>
            <a:off x="371475" y="1691200"/>
            <a:ext cx="4114452" cy="4367763"/>
          </a:xfrm>
          <a:prstGeom prst="rect">
            <a:avLst/>
          </a:prstGeom>
        </p:spPr>
        <p:txBody>
          <a:bodyPr lIns="0" tIns="0" rIns="0" bIns="0" anchor="t" anchorCtr="0"/>
          <a:lstStyle>
            <a:lvl1pPr marL="0" indent="0">
              <a:buNone/>
              <a:defRPr sz="1100" b="0" i="0">
                <a:solidFill>
                  <a:schemeClr val="bg1"/>
                </a:solidFill>
                <a:latin typeface="Graphik Regular" panose="020B0503030202060203" pitchFamily="34" charset="77"/>
              </a:defRPr>
            </a:lvl1pPr>
            <a:lvl2pPr marL="228600" indent="0">
              <a:buNone/>
              <a:defRPr sz="2000" b="1" i="0">
                <a:solidFill>
                  <a:schemeClr val="bg1"/>
                </a:solidFill>
                <a:latin typeface="Graphik Semibold" panose="020B0503030202060203" pitchFamily="34" charset="77"/>
              </a:defRPr>
            </a:lvl2pPr>
            <a:lvl3pPr marL="457200" indent="0">
              <a:buNone/>
              <a:defRPr sz="2000" b="1" i="0">
                <a:solidFill>
                  <a:schemeClr val="bg1"/>
                </a:solidFill>
                <a:latin typeface="Graphik Semibold" panose="020B0503030202060203" pitchFamily="34" charset="77"/>
              </a:defRPr>
            </a:lvl3pPr>
            <a:lvl4pPr marL="685800" indent="0">
              <a:buNone/>
              <a:defRPr sz="2000" b="1" i="0">
                <a:solidFill>
                  <a:schemeClr val="bg1"/>
                </a:solidFill>
                <a:latin typeface="Graphik Semibold" panose="020B0503030202060203" pitchFamily="34" charset="77"/>
              </a:defRPr>
            </a:lvl4pPr>
            <a:lvl5pPr marL="914400" indent="0">
              <a:buNone/>
              <a:defRPr sz="2000" b="1" i="0">
                <a:solidFill>
                  <a:schemeClr val="bg1"/>
                </a:solidFill>
                <a:latin typeface="Graphik Semibold" panose="020B0503030202060203" pitchFamily="34" charset="77"/>
              </a:defRPr>
            </a:lvl5pPr>
          </a:lstStyle>
          <a:p>
            <a:pPr lvl="0"/>
            <a:r>
              <a:rPr lang="en-GB"/>
              <a:t>Click to edit Master text styles</a:t>
            </a:r>
          </a:p>
        </p:txBody>
      </p:sp>
      <p:sp>
        <p:nvSpPr>
          <p:cNvPr id="4" name="Text Placeholder 14">
            <a:extLst>
              <a:ext uri="{FF2B5EF4-FFF2-40B4-BE49-F238E27FC236}">
                <a16:creationId xmlns:a16="http://schemas.microsoft.com/office/drawing/2014/main" id="{6E660BC7-A24F-902A-011F-C2C24B845CA1}"/>
              </a:ext>
            </a:extLst>
          </p:cNvPr>
          <p:cNvSpPr>
            <a:spLocks noGrp="1"/>
          </p:cNvSpPr>
          <p:nvPr>
            <p:ph type="body" sz="quarter" idx="13"/>
          </p:nvPr>
        </p:nvSpPr>
        <p:spPr>
          <a:xfrm>
            <a:off x="371475" y="941995"/>
            <a:ext cx="6895599" cy="419306"/>
          </a:xfrm>
          <a:prstGeom prst="rect">
            <a:avLst/>
          </a:prstGeom>
        </p:spPr>
        <p:txBody>
          <a:bodyPr lIns="0" tIns="0" rIns="0" bIns="0" anchor="t" anchorCtr="0"/>
          <a:lstStyle>
            <a:lvl1pPr marL="0" indent="0">
              <a:buNone/>
              <a:defRPr sz="1200" b="0" i="0">
                <a:solidFill>
                  <a:schemeClr val="bg1"/>
                </a:solidFill>
                <a:latin typeface="Graphik Medium" panose="020B0503030202060203" pitchFamily="34" charset="77"/>
              </a:defRPr>
            </a:lvl1pPr>
            <a:lvl2pPr marL="228600" indent="0">
              <a:buNone/>
              <a:defRPr sz="2000" b="1" i="0">
                <a:solidFill>
                  <a:schemeClr val="bg1"/>
                </a:solidFill>
                <a:latin typeface="Graphik Semibold" panose="020B0503030202060203" pitchFamily="34" charset="77"/>
              </a:defRPr>
            </a:lvl2pPr>
            <a:lvl3pPr marL="457200" indent="0">
              <a:buNone/>
              <a:defRPr sz="2000" b="1" i="0">
                <a:solidFill>
                  <a:schemeClr val="bg1"/>
                </a:solidFill>
                <a:latin typeface="Graphik Semibold" panose="020B0503030202060203" pitchFamily="34" charset="77"/>
              </a:defRPr>
            </a:lvl3pPr>
            <a:lvl4pPr marL="685800" indent="0">
              <a:buNone/>
              <a:defRPr sz="2000" b="1" i="0">
                <a:solidFill>
                  <a:schemeClr val="bg1"/>
                </a:solidFill>
                <a:latin typeface="Graphik Semibold" panose="020B0503030202060203" pitchFamily="34" charset="77"/>
              </a:defRPr>
            </a:lvl4pPr>
            <a:lvl5pPr marL="914400" indent="0">
              <a:buNone/>
              <a:defRPr sz="2000" b="1" i="0">
                <a:solidFill>
                  <a:schemeClr val="bg1"/>
                </a:solidFill>
                <a:latin typeface="Graphik Semibold" panose="020B0503030202060203" pitchFamily="34" charset="77"/>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5D34CC1B-9535-C286-3C55-F330B329A52D}"/>
              </a:ext>
            </a:extLst>
          </p:cNvPr>
          <p:cNvCxnSpPr/>
          <p:nvPr userDrawn="1"/>
        </p:nvCxnSpPr>
        <p:spPr>
          <a:xfrm>
            <a:off x="371475" y="225424"/>
            <a:ext cx="11439525"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BEFBDAE-4A15-5AD6-BED4-A142E8EDF3CB}"/>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14" name="Rectangle 13">
            <a:extLst>
              <a:ext uri="{FF2B5EF4-FFF2-40B4-BE49-F238E27FC236}">
                <a16:creationId xmlns:a16="http://schemas.microsoft.com/office/drawing/2014/main" id="{B6B6C4C9-D7F9-EBD3-23BE-4FC721B4B43B}"/>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5" name="GTS_Purple" descr="Accenture Greater Than symbol in purple">
            <a:extLst>
              <a:ext uri="{FF2B5EF4-FFF2-40B4-BE49-F238E27FC236}">
                <a16:creationId xmlns:a16="http://schemas.microsoft.com/office/drawing/2014/main" id="{441B06D4-D886-0C4A-8A6A-AA272C9E5046}"/>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827200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ong Headline and 1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7C841F-5D12-7D00-CF6E-C150EACBD319}"/>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7" name="Title 1">
            <a:extLst>
              <a:ext uri="{FF2B5EF4-FFF2-40B4-BE49-F238E27FC236}">
                <a16:creationId xmlns:a16="http://schemas.microsoft.com/office/drawing/2014/main" id="{C6DB689C-7DB3-4046-A1BF-E63F8EF78419}"/>
              </a:ext>
            </a:extLst>
          </p:cNvPr>
          <p:cNvSpPr>
            <a:spLocks noGrp="1"/>
          </p:cNvSpPr>
          <p:nvPr>
            <p:ph type="title" hasCustomPrompt="1"/>
          </p:nvPr>
        </p:nvSpPr>
        <p:spPr>
          <a:xfrm>
            <a:off x="381000" y="381000"/>
            <a:ext cx="11430000" cy="990600"/>
          </a:xfrm>
        </p:spPr>
        <p:txBody>
          <a:bodyPr/>
          <a:lstStyle>
            <a:lvl1pPr>
              <a:defRPr sz="3200" b="1" i="0">
                <a:latin typeface="Graphik Semibold" panose="020B0503030202060203" pitchFamily="34" charset="77"/>
              </a:defRPr>
            </a:lvl1pPr>
          </a:lstStyle>
          <a:p>
            <a:r>
              <a:rPr lang="en-GB"/>
              <a:t>Place headline here (36pt, min 30pt)</a:t>
            </a:r>
            <a:endParaRPr lang="en-US"/>
          </a:p>
        </p:txBody>
      </p:sp>
      <p:sp>
        <p:nvSpPr>
          <p:cNvPr id="10" name="Content Placeholder 7">
            <a:extLst>
              <a:ext uri="{FF2B5EF4-FFF2-40B4-BE49-F238E27FC236}">
                <a16:creationId xmlns:a16="http://schemas.microsoft.com/office/drawing/2014/main" id="{87C97B1E-CB9E-4CBC-A6F1-1D4F2E4ECB34}"/>
              </a:ext>
            </a:extLst>
          </p:cNvPr>
          <p:cNvSpPr>
            <a:spLocks noGrp="1"/>
          </p:cNvSpPr>
          <p:nvPr>
            <p:ph sz="quarter" idx="10" hasCustomPrompt="1"/>
          </p:nvPr>
        </p:nvSpPr>
        <p:spPr>
          <a:xfrm>
            <a:off x="381001" y="1371600"/>
            <a:ext cx="11430000" cy="4940300"/>
          </a:xfrm>
        </p:spPr>
        <p:txBody>
          <a:bodyPr/>
          <a:lstStyle>
            <a:lvl1pPr marL="228600" indent="-228600">
              <a:buFont typeface="Graphik" panose="020B0604020202020204" pitchFamily="34" charset="0"/>
              <a:buChar char="•"/>
              <a:defRPr/>
            </a:lvl1pPr>
            <a:lvl2pPr marL="457200">
              <a:defRPr/>
            </a:lvl2pPr>
            <a:lvl3pPr marL="685800">
              <a:defRPr/>
            </a:lvl3pPr>
            <a:lvl4pPr marL="914400">
              <a:defRPr/>
            </a:lvl4pPr>
            <a:lvl5pPr marL="114300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EF4B4D6C-A8EB-B57A-5ABB-A8890408B0FD}"/>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5" name="Rectangle 4">
            <a:extLst>
              <a:ext uri="{FF2B5EF4-FFF2-40B4-BE49-F238E27FC236}">
                <a16:creationId xmlns:a16="http://schemas.microsoft.com/office/drawing/2014/main" id="{CC63C51E-550A-3DBA-31CD-25DAF34CA608}"/>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6" name="GTS_Purple" descr="Accenture Greater Than symbol in purple">
            <a:extLst>
              <a:ext uri="{FF2B5EF4-FFF2-40B4-BE49-F238E27FC236}">
                <a16:creationId xmlns:a16="http://schemas.microsoft.com/office/drawing/2014/main" id="{DCD82349-93D8-0366-5D5A-AF33DB84BD0C}"/>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454720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ong Headlin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258454-9A6C-B6E8-1259-CC9A5156EA8C}"/>
              </a:ext>
            </a:extLst>
          </p:cNvPr>
          <p:cNvSpPr/>
          <p:nvPr userDrawn="1"/>
        </p:nvSpPr>
        <p:spPr>
          <a:xfrm>
            <a:off x="381000" y="381000"/>
            <a:ext cx="11430000" cy="593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a:p>
        </p:txBody>
      </p:sp>
      <p:sp>
        <p:nvSpPr>
          <p:cNvPr id="6" name="Title 1">
            <a:extLst>
              <a:ext uri="{FF2B5EF4-FFF2-40B4-BE49-F238E27FC236}">
                <a16:creationId xmlns:a16="http://schemas.microsoft.com/office/drawing/2014/main" id="{38546ADE-103C-4652-A344-9C0C8C49EC1E}"/>
              </a:ext>
            </a:extLst>
          </p:cNvPr>
          <p:cNvSpPr>
            <a:spLocks noGrp="1"/>
          </p:cNvSpPr>
          <p:nvPr>
            <p:ph type="title" hasCustomPrompt="1"/>
          </p:nvPr>
        </p:nvSpPr>
        <p:spPr>
          <a:xfrm>
            <a:off x="571500" y="685800"/>
            <a:ext cx="11430000" cy="800100"/>
          </a:xfrm>
        </p:spPr>
        <p:txBody>
          <a:bodyPr/>
          <a:lstStyle>
            <a:lvl1pPr>
              <a:defRPr sz="3200" b="1" i="0">
                <a:latin typeface="Graphik Semibold" panose="020B0503030202060203" pitchFamily="34" charset="77"/>
              </a:defRPr>
            </a:lvl1pPr>
          </a:lstStyle>
          <a:p>
            <a:r>
              <a:rPr lang="en-GB"/>
              <a:t>Place headline here (36pt, min 30pt)</a:t>
            </a:r>
            <a:endParaRPr lang="en-US"/>
          </a:p>
        </p:txBody>
      </p:sp>
      <p:sp>
        <p:nvSpPr>
          <p:cNvPr id="3" name="Rectangle 2">
            <a:extLst>
              <a:ext uri="{FF2B5EF4-FFF2-40B4-BE49-F238E27FC236}">
                <a16:creationId xmlns:a16="http://schemas.microsoft.com/office/drawing/2014/main" id="{7058D59B-3F80-5E84-7DBE-9A1C3FF5B629}"/>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10" name="Rectangle 9">
            <a:extLst>
              <a:ext uri="{FF2B5EF4-FFF2-40B4-BE49-F238E27FC236}">
                <a16:creationId xmlns:a16="http://schemas.microsoft.com/office/drawing/2014/main" id="{6FE794D4-142E-B013-0FDD-63D3FE135A9B}"/>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11" name="Rectangle 10">
            <a:extLst>
              <a:ext uri="{FF2B5EF4-FFF2-40B4-BE49-F238E27FC236}">
                <a16:creationId xmlns:a16="http://schemas.microsoft.com/office/drawing/2014/main" id="{A10680E2-8DA3-53FC-396C-6B500C2A7E0A}"/>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2" name="GTS_Purple" descr="Accenture Greater Than symbol in purple">
            <a:extLst>
              <a:ext uri="{FF2B5EF4-FFF2-40B4-BE49-F238E27FC236}">
                <a16:creationId xmlns:a16="http://schemas.microsoft.com/office/drawing/2014/main" id="{E117C1A2-6657-C406-D348-BCBA3AF9DF05}"/>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835844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Long Headlin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517477"/>
            <a:ext cx="11430000" cy="791465"/>
          </a:xfrm>
          <a:prstGeom prst="rect">
            <a:avLst/>
          </a:prstGeom>
        </p:spPr>
        <p:txBody>
          <a:bodyPr vert="horz" lIns="0" tIns="137160" rIns="0" bIns="0" rtlCol="0" anchor="t">
            <a:noAutofit/>
          </a:bodyPr>
          <a:lstStyle>
            <a:lvl1pPr>
              <a:defRPr lang="en-US" sz="3200" dirty="0"/>
            </a:lvl1pPr>
          </a:lstStyle>
          <a:p>
            <a:pPr lvl="0"/>
            <a:r>
              <a:rPr lang="en-US"/>
              <a:t>Place headline here</a:t>
            </a:r>
          </a:p>
        </p:txBody>
      </p:sp>
      <p:sp>
        <p:nvSpPr>
          <p:cNvPr id="14" name="Text Placeholder 13">
            <a:extLst>
              <a:ext uri="{FF2B5EF4-FFF2-40B4-BE49-F238E27FC236}">
                <a16:creationId xmlns:a16="http://schemas.microsoft.com/office/drawing/2014/main" id="{99DEC865-A276-2C76-DAB2-03EF56F98DF9}"/>
              </a:ext>
            </a:extLst>
          </p:cNvPr>
          <p:cNvSpPr>
            <a:spLocks noGrp="1"/>
          </p:cNvSpPr>
          <p:nvPr>
            <p:ph type="body" sz="quarter" idx="10" hasCustomPrompt="1"/>
          </p:nvPr>
        </p:nvSpPr>
        <p:spPr>
          <a:xfrm>
            <a:off x="381000" y="1391143"/>
            <a:ext cx="11430000" cy="276999"/>
          </a:xfrm>
        </p:spPr>
        <p:txBody>
          <a:bodyPr vert="horz" lIns="0" tIns="91440" rIns="0" bIns="0" rtlCol="0">
            <a:noAutofit/>
          </a:bodyPr>
          <a:lstStyle>
            <a:lvl1pPr>
              <a:defRPr lang="en-US" dirty="0"/>
            </a:lvl1pPr>
          </a:lstStyle>
          <a:p>
            <a:pPr marL="0" lvl="0" indent="0">
              <a:lnSpc>
                <a:spcPct val="85000"/>
              </a:lnSpc>
              <a:buNone/>
            </a:pPr>
            <a:r>
              <a:rPr lang="en-US"/>
              <a:t>Subtext</a:t>
            </a:r>
          </a:p>
        </p:txBody>
      </p:sp>
      <p:sp>
        <p:nvSpPr>
          <p:cNvPr id="6" name="Text Placeholder 4">
            <a:extLst>
              <a:ext uri="{FF2B5EF4-FFF2-40B4-BE49-F238E27FC236}">
                <a16:creationId xmlns:a16="http://schemas.microsoft.com/office/drawing/2014/main" id="{73F83FDE-246A-EA66-21D0-D82B33B9A4C7}"/>
              </a:ext>
            </a:extLst>
          </p:cNvPr>
          <p:cNvSpPr>
            <a:spLocks noGrp="1"/>
          </p:cNvSpPr>
          <p:nvPr>
            <p:ph type="body" sz="quarter" idx="12"/>
          </p:nvPr>
        </p:nvSpPr>
        <p:spPr>
          <a:xfrm>
            <a:off x="381000" y="280786"/>
            <a:ext cx="11430000" cy="171995"/>
          </a:xfrm>
        </p:spPr>
        <p:txBody>
          <a:bodyPr/>
          <a:lstStyle>
            <a:lvl1pPr marL="0" indent="0">
              <a:buNone/>
              <a:defRPr sz="16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4" name="Rectangle 3">
            <a:extLst>
              <a:ext uri="{FF2B5EF4-FFF2-40B4-BE49-F238E27FC236}">
                <a16:creationId xmlns:a16="http://schemas.microsoft.com/office/drawing/2014/main" id="{C38ADDCF-332F-75E8-F7A5-881906BD9A4E}"/>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8" name="Rectangle 7">
            <a:extLst>
              <a:ext uri="{FF2B5EF4-FFF2-40B4-BE49-F238E27FC236}">
                <a16:creationId xmlns:a16="http://schemas.microsoft.com/office/drawing/2014/main" id="{CE7A1E1A-59A1-07C9-769E-AEACB4F67780}"/>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9" name="Rectangle 8">
            <a:extLst>
              <a:ext uri="{FF2B5EF4-FFF2-40B4-BE49-F238E27FC236}">
                <a16:creationId xmlns:a16="http://schemas.microsoft.com/office/drawing/2014/main" id="{BFACFF36-EDD6-84E1-16A4-703C2906D3EF}"/>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0" name="GTS_Purple" descr="Accenture Greater Than symbol in purple">
            <a:extLst>
              <a:ext uri="{FF2B5EF4-FFF2-40B4-BE49-F238E27FC236}">
                <a16:creationId xmlns:a16="http://schemas.microsoft.com/office/drawing/2014/main" id="{F60D7F89-D85B-9635-6606-315ACB255B81}"/>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27153998"/>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Long Headline-sub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E515F-61C9-E971-B82C-77A06D75A50D}"/>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5" name="Text Placeholder 4">
            <a:extLst>
              <a:ext uri="{FF2B5EF4-FFF2-40B4-BE49-F238E27FC236}">
                <a16:creationId xmlns:a16="http://schemas.microsoft.com/office/drawing/2014/main" id="{E80B3CB7-A991-E63C-3374-E854D79FF2C6}"/>
              </a:ext>
            </a:extLst>
          </p:cNvPr>
          <p:cNvSpPr>
            <a:spLocks noGrp="1"/>
          </p:cNvSpPr>
          <p:nvPr>
            <p:ph type="body" sz="quarter" idx="12"/>
          </p:nvPr>
        </p:nvSpPr>
        <p:spPr>
          <a:xfrm>
            <a:off x="381000" y="280786"/>
            <a:ext cx="11430000" cy="325004"/>
          </a:xfrm>
        </p:spPr>
        <p:txBody>
          <a:bodyPr>
            <a:noAutofit/>
          </a:bodyPr>
          <a:lstStyle>
            <a:lvl1pPr marL="0" indent="0">
              <a:buNone/>
              <a:defRPr sz="1600">
                <a:solidFill>
                  <a:schemeClr val="accent1"/>
                </a:solidFill>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p:txBody>
      </p:sp>
      <p:sp>
        <p:nvSpPr>
          <p:cNvPr id="8" name="Rectangle 7">
            <a:extLst>
              <a:ext uri="{FF2B5EF4-FFF2-40B4-BE49-F238E27FC236}">
                <a16:creationId xmlns:a16="http://schemas.microsoft.com/office/drawing/2014/main" id="{8DA06A43-CFD5-AF2A-14DE-20A425158361}"/>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9" name="Rectangle 8">
            <a:extLst>
              <a:ext uri="{FF2B5EF4-FFF2-40B4-BE49-F238E27FC236}">
                <a16:creationId xmlns:a16="http://schemas.microsoft.com/office/drawing/2014/main" id="{CE0190E1-81E2-E235-0DE9-21EFB2C7ACF1}"/>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0" name="GTS_Purple" descr="Accenture Greater Than symbol in purple">
            <a:extLst>
              <a:ext uri="{FF2B5EF4-FFF2-40B4-BE49-F238E27FC236}">
                <a16:creationId xmlns:a16="http://schemas.microsoft.com/office/drawing/2014/main" id="{F5A95AA7-68A5-DAB8-2090-532E4EBD13A9}"/>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itle 10">
            <a:extLst>
              <a:ext uri="{FF2B5EF4-FFF2-40B4-BE49-F238E27FC236}">
                <a16:creationId xmlns:a16="http://schemas.microsoft.com/office/drawing/2014/main" id="{AA417BD5-3F5C-CA9E-06D9-925544550217}"/>
              </a:ext>
            </a:extLst>
          </p:cNvPr>
          <p:cNvSpPr>
            <a:spLocks noGrp="1"/>
          </p:cNvSpPr>
          <p:nvPr>
            <p:ph type="title"/>
          </p:nvPr>
        </p:nvSpPr>
        <p:spPr>
          <a:xfrm>
            <a:off x="431999" y="635635"/>
            <a:ext cx="11328001" cy="610235"/>
          </a:xfrm>
        </p:spPr>
        <p:txBody>
          <a:bodyPr/>
          <a:lstStyle/>
          <a:p>
            <a:r>
              <a:rPr lang="en-US"/>
              <a:t>Click to edit Master title style</a:t>
            </a:r>
          </a:p>
        </p:txBody>
      </p:sp>
    </p:spTree>
    <p:extLst>
      <p:ext uri="{BB962C8B-B14F-4D97-AF65-F5344CB8AC3E}">
        <p14:creationId xmlns:p14="http://schemas.microsoft.com/office/powerpoint/2010/main" val="3118268207"/>
      </p:ext>
    </p:extLst>
  </p:cSld>
  <p:clrMapOvr>
    <a:masterClrMapping/>
  </p:clrMapOvr>
  <p:extLst>
    <p:ext uri="{DCECCB84-F9BA-43D5-87BE-67443E8EF086}">
      <p15:sldGuideLst xmlns:p15="http://schemas.microsoft.com/office/powerpoint/2012/main">
        <p15:guide id="1" orient="horz" pos="932">
          <p15:clr>
            <a:srgbClr val="547EBF"/>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EE3B35-DA57-377E-0C84-1C335A1CAA21}"/>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9" name="Rectangle 8">
            <a:extLst>
              <a:ext uri="{FF2B5EF4-FFF2-40B4-BE49-F238E27FC236}">
                <a16:creationId xmlns:a16="http://schemas.microsoft.com/office/drawing/2014/main" id="{FB67678C-D675-0B5C-A621-321F910214CA}"/>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10" name="Rectangle 9">
            <a:extLst>
              <a:ext uri="{FF2B5EF4-FFF2-40B4-BE49-F238E27FC236}">
                <a16:creationId xmlns:a16="http://schemas.microsoft.com/office/drawing/2014/main" id="{B2DA84CD-0CC6-17E9-A977-ECA3FA7011BD}"/>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1" name="GTS_Purple" descr="Accenture Greater Than symbol in purple">
            <a:extLst>
              <a:ext uri="{FF2B5EF4-FFF2-40B4-BE49-F238E27FC236}">
                <a16:creationId xmlns:a16="http://schemas.microsoft.com/office/drawing/2014/main" id="{807D2623-2A54-450A-5249-EACC8826F30D}"/>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Title 11">
            <a:extLst>
              <a:ext uri="{FF2B5EF4-FFF2-40B4-BE49-F238E27FC236}">
                <a16:creationId xmlns:a16="http://schemas.microsoft.com/office/drawing/2014/main" id="{94A74020-886A-1EED-2FCA-B1DDBE3206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5233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 Line +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3705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A08F69-4A47-85CD-1534-8E33CBF36515}"/>
              </a:ext>
            </a:extLst>
          </p:cNvPr>
          <p:cNvSpPr>
            <a:spLocks noGrp="1"/>
          </p:cNvSpPr>
          <p:nvPr>
            <p:ph type="body" sz="quarter" idx="10"/>
          </p:nvPr>
        </p:nvSpPr>
        <p:spPr>
          <a:xfrm>
            <a:off x="781047" y="643570"/>
            <a:ext cx="10538299" cy="604909"/>
          </a:xfrm>
          <a:prstGeom prst="rect">
            <a:avLst/>
          </a:prstGeom>
        </p:spPr>
        <p:txBody>
          <a:bodyPr lIns="0" tIns="0" rIns="0" bIns="0" anchor="t"/>
          <a:lstStyle>
            <a:lvl1pPr marL="0" indent="0" algn="l">
              <a:lnSpc>
                <a:spcPct val="100000"/>
              </a:lnSpc>
              <a:spcAft>
                <a:spcPts val="0"/>
              </a:spcAft>
              <a:buNone/>
              <a:defRPr sz="3000">
                <a:solidFill>
                  <a:schemeClr val="bg1"/>
                </a:solidFill>
                <a:latin typeface="+mj-lt"/>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p:txBody>
      </p:sp>
      <p:cxnSp>
        <p:nvCxnSpPr>
          <p:cNvPr id="8" name="Straight Connector 7">
            <a:extLst>
              <a:ext uri="{FF2B5EF4-FFF2-40B4-BE49-F238E27FC236}">
                <a16:creationId xmlns:a16="http://schemas.microsoft.com/office/drawing/2014/main" id="{60DDE1F8-A73B-2001-ABA1-BBAE7B9225C1}"/>
              </a:ext>
            </a:extLst>
          </p:cNvPr>
          <p:cNvCxnSpPr>
            <a:cxnSpLocks/>
          </p:cNvCxnSpPr>
          <p:nvPr userDrawn="1"/>
        </p:nvCxnSpPr>
        <p:spPr>
          <a:xfrm>
            <a:off x="781049" y="274890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E3D90B-CFC0-488E-08FE-F47FB5D6B763}"/>
              </a:ext>
            </a:extLst>
          </p:cNvPr>
          <p:cNvCxnSpPr>
            <a:cxnSpLocks/>
          </p:cNvCxnSpPr>
          <p:nvPr userDrawn="1"/>
        </p:nvCxnSpPr>
        <p:spPr>
          <a:xfrm>
            <a:off x="3681354" y="274891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68FB0C78-370D-14C1-CA47-77CDBBBA5853}"/>
              </a:ext>
            </a:extLst>
          </p:cNvPr>
          <p:cNvSpPr>
            <a:spLocks noGrp="1"/>
          </p:cNvSpPr>
          <p:nvPr>
            <p:ph type="body" sz="quarter" idx="11" hasCustomPrompt="1"/>
          </p:nvPr>
        </p:nvSpPr>
        <p:spPr>
          <a:xfrm>
            <a:off x="781047" y="2178620"/>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35" name="Text Placeholder 25">
            <a:extLst>
              <a:ext uri="{FF2B5EF4-FFF2-40B4-BE49-F238E27FC236}">
                <a16:creationId xmlns:a16="http://schemas.microsoft.com/office/drawing/2014/main" id="{FDACAFF0-DCDA-BAC3-99C1-E5E404E7BDDD}"/>
              </a:ext>
            </a:extLst>
          </p:cNvPr>
          <p:cNvSpPr>
            <a:spLocks noGrp="1"/>
          </p:cNvSpPr>
          <p:nvPr>
            <p:ph type="body" sz="quarter" idx="15" hasCustomPrompt="1"/>
          </p:nvPr>
        </p:nvSpPr>
        <p:spPr>
          <a:xfrm>
            <a:off x="781046" y="2931365"/>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36" name="Text Placeholder 25">
            <a:extLst>
              <a:ext uri="{FF2B5EF4-FFF2-40B4-BE49-F238E27FC236}">
                <a16:creationId xmlns:a16="http://schemas.microsoft.com/office/drawing/2014/main" id="{42DF7593-51BE-34BD-BE4F-5F0C371C8247}"/>
              </a:ext>
            </a:extLst>
          </p:cNvPr>
          <p:cNvSpPr>
            <a:spLocks noGrp="1"/>
          </p:cNvSpPr>
          <p:nvPr>
            <p:ph type="body" sz="quarter" idx="16" hasCustomPrompt="1"/>
          </p:nvPr>
        </p:nvSpPr>
        <p:spPr>
          <a:xfrm>
            <a:off x="3681353" y="2178620"/>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37" name="Text Placeholder 25">
            <a:extLst>
              <a:ext uri="{FF2B5EF4-FFF2-40B4-BE49-F238E27FC236}">
                <a16:creationId xmlns:a16="http://schemas.microsoft.com/office/drawing/2014/main" id="{581853F6-B8F5-740A-A948-2C16309CD6F3}"/>
              </a:ext>
            </a:extLst>
          </p:cNvPr>
          <p:cNvSpPr>
            <a:spLocks noGrp="1"/>
          </p:cNvSpPr>
          <p:nvPr>
            <p:ph type="body" sz="quarter" idx="17" hasCustomPrompt="1"/>
          </p:nvPr>
        </p:nvSpPr>
        <p:spPr>
          <a:xfrm>
            <a:off x="3681352" y="2931365"/>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cxnSp>
        <p:nvCxnSpPr>
          <p:cNvPr id="40" name="Straight Connector 39">
            <a:extLst>
              <a:ext uri="{FF2B5EF4-FFF2-40B4-BE49-F238E27FC236}">
                <a16:creationId xmlns:a16="http://schemas.microsoft.com/office/drawing/2014/main" id="{438D05BE-20D4-66DD-2066-E49097F423FD}"/>
              </a:ext>
            </a:extLst>
          </p:cNvPr>
          <p:cNvCxnSpPr>
            <a:cxnSpLocks/>
          </p:cNvCxnSpPr>
          <p:nvPr userDrawn="1"/>
        </p:nvCxnSpPr>
        <p:spPr>
          <a:xfrm>
            <a:off x="781049" y="463769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D60D82-F1A1-E581-FB01-B5CF36E76804}"/>
              </a:ext>
            </a:extLst>
          </p:cNvPr>
          <p:cNvCxnSpPr>
            <a:cxnSpLocks/>
          </p:cNvCxnSpPr>
          <p:nvPr userDrawn="1"/>
        </p:nvCxnSpPr>
        <p:spPr>
          <a:xfrm>
            <a:off x="3681354" y="4637692"/>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2" name="Text Placeholder 25">
            <a:extLst>
              <a:ext uri="{FF2B5EF4-FFF2-40B4-BE49-F238E27FC236}">
                <a16:creationId xmlns:a16="http://schemas.microsoft.com/office/drawing/2014/main" id="{CBB1F5CF-5B44-04C1-1F75-B8DFC26941A6}"/>
              </a:ext>
            </a:extLst>
          </p:cNvPr>
          <p:cNvSpPr>
            <a:spLocks noGrp="1"/>
          </p:cNvSpPr>
          <p:nvPr>
            <p:ph type="body" sz="quarter" idx="20" hasCustomPrompt="1"/>
          </p:nvPr>
        </p:nvSpPr>
        <p:spPr>
          <a:xfrm>
            <a:off x="781047" y="4067402"/>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43" name="Text Placeholder 25">
            <a:extLst>
              <a:ext uri="{FF2B5EF4-FFF2-40B4-BE49-F238E27FC236}">
                <a16:creationId xmlns:a16="http://schemas.microsoft.com/office/drawing/2014/main" id="{45E12F07-C769-3DE0-1AC6-21394AD1DD50}"/>
              </a:ext>
            </a:extLst>
          </p:cNvPr>
          <p:cNvSpPr>
            <a:spLocks noGrp="1"/>
          </p:cNvSpPr>
          <p:nvPr>
            <p:ph type="body" sz="quarter" idx="21" hasCustomPrompt="1"/>
          </p:nvPr>
        </p:nvSpPr>
        <p:spPr>
          <a:xfrm>
            <a:off x="781046" y="4820147"/>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44" name="Text Placeholder 25">
            <a:extLst>
              <a:ext uri="{FF2B5EF4-FFF2-40B4-BE49-F238E27FC236}">
                <a16:creationId xmlns:a16="http://schemas.microsoft.com/office/drawing/2014/main" id="{80DFA8B4-1C18-F6D4-F238-7C580CF08300}"/>
              </a:ext>
            </a:extLst>
          </p:cNvPr>
          <p:cNvSpPr>
            <a:spLocks noGrp="1"/>
          </p:cNvSpPr>
          <p:nvPr>
            <p:ph type="body" sz="quarter" idx="22" hasCustomPrompt="1"/>
          </p:nvPr>
        </p:nvSpPr>
        <p:spPr>
          <a:xfrm>
            <a:off x="3681353" y="4067402"/>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45" name="Text Placeholder 25">
            <a:extLst>
              <a:ext uri="{FF2B5EF4-FFF2-40B4-BE49-F238E27FC236}">
                <a16:creationId xmlns:a16="http://schemas.microsoft.com/office/drawing/2014/main" id="{C5D6F1F2-6F42-45F4-FED5-80AEE6242EE0}"/>
              </a:ext>
            </a:extLst>
          </p:cNvPr>
          <p:cNvSpPr>
            <a:spLocks noGrp="1"/>
          </p:cNvSpPr>
          <p:nvPr>
            <p:ph type="body" sz="quarter" idx="23" hasCustomPrompt="1"/>
          </p:nvPr>
        </p:nvSpPr>
        <p:spPr>
          <a:xfrm>
            <a:off x="3681352" y="4820147"/>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cxnSp>
        <p:nvCxnSpPr>
          <p:cNvPr id="2" name="Straight Connector 1">
            <a:extLst>
              <a:ext uri="{FF2B5EF4-FFF2-40B4-BE49-F238E27FC236}">
                <a16:creationId xmlns:a16="http://schemas.microsoft.com/office/drawing/2014/main" id="{3759865A-DC86-5E14-EBBE-54B499348649}"/>
              </a:ext>
            </a:extLst>
          </p:cNvPr>
          <p:cNvCxnSpPr>
            <a:cxnSpLocks/>
          </p:cNvCxnSpPr>
          <p:nvPr userDrawn="1"/>
        </p:nvCxnSpPr>
        <p:spPr>
          <a:xfrm>
            <a:off x="6581660" y="2748908"/>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5EB33A8-3E7C-7C44-5DA2-EFA3E9CD06B0}"/>
              </a:ext>
            </a:extLst>
          </p:cNvPr>
          <p:cNvCxnSpPr>
            <a:cxnSpLocks/>
          </p:cNvCxnSpPr>
          <p:nvPr userDrawn="1"/>
        </p:nvCxnSpPr>
        <p:spPr>
          <a:xfrm>
            <a:off x="9481965" y="274891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 Placeholder 25">
            <a:extLst>
              <a:ext uri="{FF2B5EF4-FFF2-40B4-BE49-F238E27FC236}">
                <a16:creationId xmlns:a16="http://schemas.microsoft.com/office/drawing/2014/main" id="{BB7E9A11-72AC-094C-D4DA-1570528F038A}"/>
              </a:ext>
            </a:extLst>
          </p:cNvPr>
          <p:cNvSpPr>
            <a:spLocks noGrp="1"/>
          </p:cNvSpPr>
          <p:nvPr>
            <p:ph type="body" sz="quarter" idx="24" hasCustomPrompt="1"/>
          </p:nvPr>
        </p:nvSpPr>
        <p:spPr>
          <a:xfrm>
            <a:off x="6581658" y="2178620"/>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9" name="Text Placeholder 25">
            <a:extLst>
              <a:ext uri="{FF2B5EF4-FFF2-40B4-BE49-F238E27FC236}">
                <a16:creationId xmlns:a16="http://schemas.microsoft.com/office/drawing/2014/main" id="{2459FE98-8D6E-D8F1-5EDB-4D8CC4B172EE}"/>
              </a:ext>
            </a:extLst>
          </p:cNvPr>
          <p:cNvSpPr>
            <a:spLocks noGrp="1"/>
          </p:cNvSpPr>
          <p:nvPr>
            <p:ph type="body" sz="quarter" idx="25" hasCustomPrompt="1"/>
          </p:nvPr>
        </p:nvSpPr>
        <p:spPr>
          <a:xfrm>
            <a:off x="6581657" y="2931365"/>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10" name="Text Placeholder 25">
            <a:extLst>
              <a:ext uri="{FF2B5EF4-FFF2-40B4-BE49-F238E27FC236}">
                <a16:creationId xmlns:a16="http://schemas.microsoft.com/office/drawing/2014/main" id="{79C8D1B8-8356-D0E0-1E94-B92AA1A13F7B}"/>
              </a:ext>
            </a:extLst>
          </p:cNvPr>
          <p:cNvSpPr>
            <a:spLocks noGrp="1"/>
          </p:cNvSpPr>
          <p:nvPr>
            <p:ph type="body" sz="quarter" idx="26" hasCustomPrompt="1"/>
          </p:nvPr>
        </p:nvSpPr>
        <p:spPr>
          <a:xfrm>
            <a:off x="9481964" y="2178620"/>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11" name="Text Placeholder 25">
            <a:extLst>
              <a:ext uri="{FF2B5EF4-FFF2-40B4-BE49-F238E27FC236}">
                <a16:creationId xmlns:a16="http://schemas.microsoft.com/office/drawing/2014/main" id="{D338E8C1-F2D7-5B32-3F67-B4CE4733CDC6}"/>
              </a:ext>
            </a:extLst>
          </p:cNvPr>
          <p:cNvSpPr>
            <a:spLocks noGrp="1"/>
          </p:cNvSpPr>
          <p:nvPr>
            <p:ph type="body" sz="quarter" idx="27" hasCustomPrompt="1"/>
          </p:nvPr>
        </p:nvSpPr>
        <p:spPr>
          <a:xfrm>
            <a:off x="9481963" y="2931365"/>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cxnSp>
        <p:nvCxnSpPr>
          <p:cNvPr id="12" name="Straight Connector 11">
            <a:extLst>
              <a:ext uri="{FF2B5EF4-FFF2-40B4-BE49-F238E27FC236}">
                <a16:creationId xmlns:a16="http://schemas.microsoft.com/office/drawing/2014/main" id="{E7045155-C1C5-1850-BE10-2A9BA3D6923B}"/>
              </a:ext>
            </a:extLst>
          </p:cNvPr>
          <p:cNvCxnSpPr>
            <a:cxnSpLocks/>
          </p:cNvCxnSpPr>
          <p:nvPr userDrawn="1"/>
        </p:nvCxnSpPr>
        <p:spPr>
          <a:xfrm>
            <a:off x="6581660" y="4637690"/>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263A32-2AC2-AE7F-AD9C-E4A30A728559}"/>
              </a:ext>
            </a:extLst>
          </p:cNvPr>
          <p:cNvCxnSpPr>
            <a:cxnSpLocks/>
          </p:cNvCxnSpPr>
          <p:nvPr userDrawn="1"/>
        </p:nvCxnSpPr>
        <p:spPr>
          <a:xfrm>
            <a:off x="9481965" y="4637692"/>
            <a:ext cx="360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60A25DF8-3381-F454-1C57-1FCE3D67765C}"/>
              </a:ext>
            </a:extLst>
          </p:cNvPr>
          <p:cNvSpPr>
            <a:spLocks noGrp="1"/>
          </p:cNvSpPr>
          <p:nvPr>
            <p:ph type="body" sz="quarter" idx="28" hasCustomPrompt="1"/>
          </p:nvPr>
        </p:nvSpPr>
        <p:spPr>
          <a:xfrm>
            <a:off x="6581658" y="4067402"/>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17" name="Text Placeholder 25">
            <a:extLst>
              <a:ext uri="{FF2B5EF4-FFF2-40B4-BE49-F238E27FC236}">
                <a16:creationId xmlns:a16="http://schemas.microsoft.com/office/drawing/2014/main" id="{D836346D-1D27-0D79-2E8C-EC68FBDB2DBB}"/>
              </a:ext>
            </a:extLst>
          </p:cNvPr>
          <p:cNvSpPr>
            <a:spLocks noGrp="1"/>
          </p:cNvSpPr>
          <p:nvPr>
            <p:ph type="body" sz="quarter" idx="29" hasCustomPrompt="1"/>
          </p:nvPr>
        </p:nvSpPr>
        <p:spPr>
          <a:xfrm>
            <a:off x="6581657" y="4820147"/>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18" name="Text Placeholder 25">
            <a:extLst>
              <a:ext uri="{FF2B5EF4-FFF2-40B4-BE49-F238E27FC236}">
                <a16:creationId xmlns:a16="http://schemas.microsoft.com/office/drawing/2014/main" id="{DC05555A-B264-E55E-F83B-D830F3EFBF30}"/>
              </a:ext>
            </a:extLst>
          </p:cNvPr>
          <p:cNvSpPr>
            <a:spLocks noGrp="1"/>
          </p:cNvSpPr>
          <p:nvPr>
            <p:ph type="body" sz="quarter" idx="30" hasCustomPrompt="1"/>
          </p:nvPr>
        </p:nvSpPr>
        <p:spPr>
          <a:xfrm>
            <a:off x="9481964" y="4067402"/>
            <a:ext cx="958850" cy="492443"/>
          </a:xfrm>
          <a:prstGeom prst="rect">
            <a:avLst/>
          </a:prstGeom>
        </p:spPr>
        <p:txBody>
          <a:bodyPr lIns="0"/>
          <a:lstStyle>
            <a:lvl1pPr marL="0" indent="0" algn="l">
              <a:buNone/>
              <a:defRPr sz="3200">
                <a:solidFill>
                  <a:schemeClr val="bg1"/>
                </a:solidFill>
                <a:latin typeface="+mn-lt"/>
              </a:defRPr>
            </a:lvl1pPr>
          </a:lstStyle>
          <a:p>
            <a:pPr lvl="0"/>
            <a:r>
              <a:rPr lang="en-US"/>
              <a:t>#</a:t>
            </a:r>
            <a:endParaRPr lang="en-GB"/>
          </a:p>
        </p:txBody>
      </p:sp>
      <p:sp>
        <p:nvSpPr>
          <p:cNvPr id="19" name="Text Placeholder 25">
            <a:extLst>
              <a:ext uri="{FF2B5EF4-FFF2-40B4-BE49-F238E27FC236}">
                <a16:creationId xmlns:a16="http://schemas.microsoft.com/office/drawing/2014/main" id="{4063F70A-E353-78F4-278B-953237A6EE56}"/>
              </a:ext>
            </a:extLst>
          </p:cNvPr>
          <p:cNvSpPr>
            <a:spLocks noGrp="1"/>
          </p:cNvSpPr>
          <p:nvPr>
            <p:ph type="body" sz="quarter" idx="31" hasCustomPrompt="1"/>
          </p:nvPr>
        </p:nvSpPr>
        <p:spPr>
          <a:xfrm>
            <a:off x="9481963" y="4820147"/>
            <a:ext cx="2274914" cy="276999"/>
          </a:xfrm>
          <a:prstGeom prst="rect">
            <a:avLst/>
          </a:prstGeom>
        </p:spPr>
        <p:txBody>
          <a:bodyPr lIns="0"/>
          <a:lstStyle>
            <a:lvl1pPr marL="0" indent="0">
              <a:buNone/>
              <a:defRPr sz="1800">
                <a:solidFill>
                  <a:schemeClr val="bg1"/>
                </a:solidFill>
                <a:latin typeface="+mj-lt"/>
              </a:defRPr>
            </a:lvl1pPr>
          </a:lstStyle>
          <a:p>
            <a:pPr lvl="0"/>
            <a:r>
              <a:rPr lang="en-US"/>
              <a:t>Agenda title</a:t>
            </a:r>
            <a:endParaRPr lang="en-GB"/>
          </a:p>
        </p:txBody>
      </p:sp>
      <p:sp>
        <p:nvSpPr>
          <p:cNvPr id="16" name="TextBox 15">
            <a:extLst>
              <a:ext uri="{FF2B5EF4-FFF2-40B4-BE49-F238E27FC236}">
                <a16:creationId xmlns:a16="http://schemas.microsoft.com/office/drawing/2014/main" id="{9060E0EB-824F-A77A-396C-DCA99DC8E67A}"/>
              </a:ext>
            </a:extLst>
          </p:cNvPr>
          <p:cNvSpPr txBox="1"/>
          <p:nvPr userDrawn="1"/>
        </p:nvSpPr>
        <p:spPr>
          <a:xfrm>
            <a:off x="169817" y="4049486"/>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10827121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hort Headline and Imag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66F953-ACE9-EC61-9234-BB2A92796E14}"/>
              </a:ext>
            </a:extLst>
          </p:cNvPr>
          <p:cNvSpPr/>
          <p:nvPr userDrawn="1"/>
        </p:nvSpPr>
        <p:spPr>
          <a:xfrm>
            <a:off x="0" y="3121"/>
            <a:ext cx="12192000" cy="6854879"/>
          </a:xfrm>
          <a:prstGeom prst="rect">
            <a:avLst/>
          </a:prstGeom>
          <a:solidFill>
            <a:srgbClr val="EAEAE8"/>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p>
        </p:txBody>
      </p:sp>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6000" y="1"/>
            <a:ext cx="6096000" cy="6857999"/>
          </a:xfrm>
          <a:solidFill>
            <a:schemeClr val="bg1">
              <a:lumMod val="95000"/>
            </a:schemeClr>
          </a:solidFill>
        </p:spPr>
        <p:txBody>
          <a:bodyPr tIns="548640" anchor="t"/>
          <a:lstStyle>
            <a:lvl1pPr marL="0" indent="0" algn="ctr" defTabSz="914400" rtl="0" eaLnBrk="1" latinLnBrk="0" hangingPunct="1">
              <a:lnSpc>
                <a:spcPct val="100000"/>
              </a:lnSpc>
              <a:spcBef>
                <a:spcPts val="0"/>
              </a:spcBef>
              <a:spcAft>
                <a:spcPts val="1200"/>
              </a:spcAft>
              <a:buFont typeface="Graphik"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 then ‘Send to Back’</a:t>
            </a:r>
            <a:endParaRPr lang="en-US"/>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solidFill>
                  <a:schemeClr val="bg1"/>
                </a:solidFill>
              </a:defRPr>
            </a:lvl1pPr>
          </a:lstStyle>
          <a:p>
            <a:r>
              <a:rPr lang="en-GB"/>
              <a:t>Place headline here (36pt, min 30pt)</a:t>
            </a:r>
            <a:endParaRPr lang="en-US"/>
          </a:p>
        </p:txBody>
      </p:sp>
      <p:sp>
        <p:nvSpPr>
          <p:cNvPr id="8" name="Text Placeholder 14">
            <a:extLst>
              <a:ext uri="{FF2B5EF4-FFF2-40B4-BE49-F238E27FC236}">
                <a16:creationId xmlns:a16="http://schemas.microsoft.com/office/drawing/2014/main" id="{4796047A-AB81-403A-B649-52C6F7827ECF}"/>
              </a:ext>
            </a:extLst>
          </p:cNvPr>
          <p:cNvSpPr>
            <a:spLocks noGrp="1"/>
          </p:cNvSpPr>
          <p:nvPr>
            <p:ph type="body" sz="quarter" idx="15" hasCustomPrompt="1"/>
          </p:nvPr>
        </p:nvSpPr>
        <p:spPr>
          <a:xfrm>
            <a:off x="381000" y="3267634"/>
            <a:ext cx="5330952" cy="3044265"/>
          </a:xfrm>
        </p:spPr>
        <p:txBody>
          <a:bodyPr/>
          <a:lstStyle>
            <a:lvl1pPr marL="0" indent="0">
              <a:lnSpc>
                <a:spcPct val="90000"/>
              </a:lnSpc>
              <a:buNone/>
              <a:defRPr sz="2400">
                <a:solidFill>
                  <a:schemeClr val="bg1"/>
                </a:solidFill>
                <a:latin typeface="+mn-lt"/>
              </a:defRPr>
            </a:lvl1pPr>
            <a:lvl2pPr marL="228600" indent="-228600">
              <a:buFont typeface="Graphik" panose="020B0604020202020204" pitchFamily="34" charset="0"/>
              <a:buChar char="•"/>
              <a:defRPr sz="1800">
                <a:solidFill>
                  <a:schemeClr val="bg1"/>
                </a:solidFill>
              </a:defRPr>
            </a:lvl2pPr>
            <a:lvl3pPr marL="457200">
              <a:buFont typeface="Graphik" panose="020B0503030202060203" pitchFamily="34" charset="0"/>
              <a:buChar char="–"/>
              <a:defRPr sz="1800">
                <a:solidFill>
                  <a:schemeClr val="bg1"/>
                </a:solidFill>
              </a:defRPr>
            </a:lvl3pPr>
            <a:lvl4pPr marL="685800">
              <a:buFont typeface="Graphik" panose="020B0604020202020204" pitchFamily="34" charset="0"/>
              <a:buChar char="•"/>
              <a:defRPr sz="1600">
                <a:solidFill>
                  <a:schemeClr val="bg1"/>
                </a:solidFill>
              </a:defRPr>
            </a:lvl4pPr>
            <a:lvl5pPr marL="914400">
              <a:buFont typeface="Graphik" panose="020B0503030202060203" pitchFamily="34" charset="0"/>
              <a:buChar char="–"/>
              <a:defRPr sz="1600">
                <a:solidFill>
                  <a:schemeClr val="bg1"/>
                </a:solidFill>
              </a:defRPr>
            </a:lvl5pPr>
          </a:lstStyle>
          <a:p>
            <a:pPr lvl="0"/>
            <a:r>
              <a:rPr lang="en-US"/>
              <a:t>Place sub-headline here in </a:t>
            </a:r>
            <a:r>
              <a:rPr lang="en-GB" err="1"/>
              <a:t>Graphik</a:t>
            </a:r>
            <a:r>
              <a:rPr lang="en-GB"/>
              <a:t> Regular</a:t>
            </a:r>
            <a:r>
              <a:rPr lang="en-US"/>
              <a:t>, indent for other levels 24pt</a:t>
            </a:r>
          </a:p>
          <a:p>
            <a:pPr lvl="1"/>
            <a:r>
              <a:rPr lang="en-US"/>
              <a:t>Second level 18pt</a:t>
            </a:r>
          </a:p>
          <a:p>
            <a:pPr lvl="2"/>
            <a:r>
              <a:rPr lang="en-US"/>
              <a:t>Third level bullet 18pt</a:t>
            </a:r>
          </a:p>
          <a:p>
            <a:pPr lvl="3"/>
            <a:r>
              <a:rPr lang="en-US"/>
              <a:t>Fourth level bullet 16pt</a:t>
            </a:r>
          </a:p>
          <a:p>
            <a:pPr lvl="4"/>
            <a:r>
              <a:rPr lang="en-US"/>
              <a:t>Fifth level bullet 16pt</a:t>
            </a:r>
          </a:p>
        </p:txBody>
      </p:sp>
      <p:sp>
        <p:nvSpPr>
          <p:cNvPr id="12" name="Rectangle 11">
            <a:extLst>
              <a:ext uri="{FF2B5EF4-FFF2-40B4-BE49-F238E27FC236}">
                <a16:creationId xmlns:a16="http://schemas.microsoft.com/office/drawing/2014/main" id="{0B116AE4-F35B-CF0A-C5AE-92171DB7016C}"/>
              </a:ext>
            </a:extLst>
          </p:cNvPr>
          <p:cNvSpPr/>
          <p:nvPr userDrawn="1"/>
        </p:nvSpPr>
        <p:spPr>
          <a:xfrm>
            <a:off x="11591290"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13" name="Rectangle 12">
            <a:extLst>
              <a:ext uri="{FF2B5EF4-FFF2-40B4-BE49-F238E27FC236}">
                <a16:creationId xmlns:a16="http://schemas.microsoft.com/office/drawing/2014/main" id="{A639F1E3-001E-A659-0764-6CE28A53243F}"/>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4" name="GTS_Purple" descr="Accenture Greater Than symbol in purple">
            <a:extLst>
              <a:ext uri="{FF2B5EF4-FFF2-40B4-BE49-F238E27FC236}">
                <a16:creationId xmlns:a16="http://schemas.microsoft.com/office/drawing/2014/main" id="{9DB1A4E0-274B-C535-C860-CC8D31461EB6}"/>
              </a:ext>
            </a:extLst>
          </p:cNvPr>
          <p:cNvSpPr>
            <a:spLocks noChangeAspect="1"/>
          </p:cNvSpPr>
          <p:nvPr userDrawn="1"/>
        </p:nvSpPr>
        <p:spPr bwMode="auto">
          <a:xfrm>
            <a:off x="53974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85299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50" Type="http://schemas.openxmlformats.org/officeDocument/2006/relationships/image" Target="../media/image2.jpeg"/><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9" Type="http://schemas.openxmlformats.org/officeDocument/2006/relationships/slideLayout" Target="../slideLayouts/slideLayout41.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49"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4" Type="http://schemas.openxmlformats.org/officeDocument/2006/relationships/slideLayout" Target="../slideLayouts/slideLayout5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46" Type="http://schemas.openxmlformats.org/officeDocument/2006/relationships/slideLayout" Target="../slideLayouts/slideLayout5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9" Type="http://schemas.openxmlformats.org/officeDocument/2006/relationships/slideLayout" Target="../slideLayouts/slideLayout99.xml"/><Relationship Id="rId21" Type="http://schemas.openxmlformats.org/officeDocument/2006/relationships/slideLayout" Target="../slideLayouts/slideLayout81.xml"/><Relationship Id="rId34" Type="http://schemas.openxmlformats.org/officeDocument/2006/relationships/slideLayout" Target="../slideLayouts/slideLayout94.xml"/><Relationship Id="rId42" Type="http://schemas.openxmlformats.org/officeDocument/2006/relationships/slideLayout" Target="../slideLayouts/slideLayout102.xml"/><Relationship Id="rId47" Type="http://schemas.openxmlformats.org/officeDocument/2006/relationships/slideLayout" Target="../slideLayouts/slideLayout107.xml"/><Relationship Id="rId50" Type="http://schemas.openxmlformats.org/officeDocument/2006/relationships/image" Target="../media/image2.jpeg"/><Relationship Id="rId7" Type="http://schemas.openxmlformats.org/officeDocument/2006/relationships/slideLayout" Target="../slideLayouts/slideLayout6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9" Type="http://schemas.openxmlformats.org/officeDocument/2006/relationships/slideLayout" Target="../slideLayouts/slideLayout89.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32" Type="http://schemas.openxmlformats.org/officeDocument/2006/relationships/slideLayout" Target="../slideLayouts/slideLayout92.xml"/><Relationship Id="rId37" Type="http://schemas.openxmlformats.org/officeDocument/2006/relationships/slideLayout" Target="../slideLayouts/slideLayout97.xml"/><Relationship Id="rId40" Type="http://schemas.openxmlformats.org/officeDocument/2006/relationships/slideLayout" Target="../slideLayouts/slideLayout100.xml"/><Relationship Id="rId45" Type="http://schemas.openxmlformats.org/officeDocument/2006/relationships/slideLayout" Target="../slideLayouts/slideLayout105.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36" Type="http://schemas.openxmlformats.org/officeDocument/2006/relationships/slideLayout" Target="../slideLayouts/slideLayout96.xml"/><Relationship Id="rId49" Type="http://schemas.openxmlformats.org/officeDocument/2006/relationships/theme" Target="../theme/theme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slideLayout" Target="../slideLayouts/slideLayout91.xml"/><Relationship Id="rId44" Type="http://schemas.openxmlformats.org/officeDocument/2006/relationships/slideLayout" Target="../slideLayouts/slideLayout104.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slideLayout" Target="../slideLayouts/slideLayout90.xml"/><Relationship Id="rId35" Type="http://schemas.openxmlformats.org/officeDocument/2006/relationships/slideLayout" Target="../slideLayouts/slideLayout95.xml"/><Relationship Id="rId43" Type="http://schemas.openxmlformats.org/officeDocument/2006/relationships/slideLayout" Target="../slideLayouts/slideLayout103.xml"/><Relationship Id="rId48" Type="http://schemas.openxmlformats.org/officeDocument/2006/relationships/slideLayout" Target="../slideLayouts/slideLayout108.xml"/><Relationship Id="rId8" Type="http://schemas.openxmlformats.org/officeDocument/2006/relationships/slideLayout" Target="../slideLayouts/slideLayout68.xml"/><Relationship Id="rId3" Type="http://schemas.openxmlformats.org/officeDocument/2006/relationships/slideLayout" Target="../slideLayouts/slideLayout63.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33" Type="http://schemas.openxmlformats.org/officeDocument/2006/relationships/slideLayout" Target="../slideLayouts/slideLayout93.xml"/><Relationship Id="rId38" Type="http://schemas.openxmlformats.org/officeDocument/2006/relationships/slideLayout" Target="../slideLayouts/slideLayout98.xml"/><Relationship Id="rId46" Type="http://schemas.openxmlformats.org/officeDocument/2006/relationships/slideLayout" Target="../slideLayouts/slideLayout106.xml"/><Relationship Id="rId20" Type="http://schemas.openxmlformats.org/officeDocument/2006/relationships/slideLayout" Target="../slideLayouts/slideLayout80.xml"/><Relationship Id="rId41" Type="http://schemas.openxmlformats.org/officeDocument/2006/relationships/slideLayout" Target="../slideLayouts/slideLayout101.xml"/><Relationship Id="rId1" Type="http://schemas.openxmlformats.org/officeDocument/2006/relationships/slideLayout" Target="../slideLayouts/slideLayout61.xml"/><Relationship Id="rId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034EDD-10E6-EC4A-245A-9ACDE359B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884F70-D492-145E-A461-494614851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BC449-C26A-CBE6-83EE-0124D10D59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6F0560B-001C-2C4A-91C3-ACB5E2FEA810}" type="datetimeFigureOut">
              <a:rPr lang="en-US" smtClean="0"/>
              <a:t>5/6/2026</a:t>
            </a:fld>
            <a:endParaRPr lang="en-US"/>
          </a:p>
        </p:txBody>
      </p:sp>
      <p:sp>
        <p:nvSpPr>
          <p:cNvPr id="5" name="Footer Placeholder 4">
            <a:extLst>
              <a:ext uri="{FF2B5EF4-FFF2-40B4-BE49-F238E27FC236}">
                <a16:creationId xmlns:a16="http://schemas.microsoft.com/office/drawing/2014/main" id="{D1860FB6-11C1-EFD0-C70C-C88924D01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D90D2D-05BA-4292-9300-DA58DA9AF6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1CE5AD-2231-3645-9EB2-D49FE5976FD4}" type="slidenum">
              <a:rPr lang="en-US" smtClean="0"/>
              <a:t>‹#›</a:t>
            </a:fld>
            <a:endParaRPr lang="en-US"/>
          </a:p>
        </p:txBody>
      </p:sp>
    </p:spTree>
    <p:extLst>
      <p:ext uri="{BB962C8B-B14F-4D97-AF65-F5344CB8AC3E}">
        <p14:creationId xmlns:p14="http://schemas.microsoft.com/office/powerpoint/2010/main" val="2833829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8A6CC7-D321-441E-90CB-B3D0E994651C}"/>
              </a:ext>
            </a:extLst>
          </p:cNvPr>
          <p:cNvSpPr/>
          <p:nvPr userDrawn="1"/>
        </p:nvSpPr>
        <p:spPr>
          <a:xfrm>
            <a:off x="11559008"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Regular"/>
              </a:rPr>
              <a:t>‹#›</a:t>
            </a:fld>
            <a:endParaRPr lang="en-US" sz="635" b="0" i="0">
              <a:solidFill>
                <a:srgbClr val="A29F9D"/>
              </a:solidFill>
              <a:latin typeface="Graphik Regular"/>
            </a:endParaRPr>
          </a:p>
        </p:txBody>
      </p:sp>
      <p:sp>
        <p:nvSpPr>
          <p:cNvPr id="2" name="Rectangle 1">
            <a:extLst>
              <a:ext uri="{FF2B5EF4-FFF2-40B4-BE49-F238E27FC236}">
                <a16:creationId xmlns:a16="http://schemas.microsoft.com/office/drawing/2014/main" id="{764E0C21-C32A-EC25-228F-8C5EA0211EBB}"/>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Regular"/>
              </a:rPr>
              <a:t>Copyright © 2025 Accenture. All rights reserved.</a:t>
            </a:r>
          </a:p>
        </p:txBody>
      </p:sp>
      <p:sp>
        <p:nvSpPr>
          <p:cNvPr id="13" name="GTS_Purple" descr="Accenture Greater Than symbol in purple">
            <a:extLst>
              <a:ext uri="{FF2B5EF4-FFF2-40B4-BE49-F238E27FC236}">
                <a16:creationId xmlns:a16="http://schemas.microsoft.com/office/drawing/2014/main" id="{955DE8E9-998F-6F21-A4A5-EFC49B489E32}"/>
              </a:ext>
            </a:extLst>
          </p:cNvPr>
          <p:cNvSpPr>
            <a:spLocks noChangeAspect="1"/>
          </p:cNvSpPr>
          <p:nvPr userDrawn="1"/>
        </p:nvSpPr>
        <p:spPr bwMode="auto">
          <a:xfrm>
            <a:off x="43199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itle Placeholder 3">
            <a:extLst>
              <a:ext uri="{FF2B5EF4-FFF2-40B4-BE49-F238E27FC236}">
                <a16:creationId xmlns:a16="http://schemas.microsoft.com/office/drawing/2014/main" id="{309888F2-E3FD-BDDB-17E4-61FD6F82633B}"/>
              </a:ext>
            </a:extLst>
          </p:cNvPr>
          <p:cNvSpPr>
            <a:spLocks noGrp="1"/>
          </p:cNvSpPr>
          <p:nvPr>
            <p:ph type="title"/>
          </p:nvPr>
        </p:nvSpPr>
        <p:spPr>
          <a:xfrm>
            <a:off x="431999" y="365125"/>
            <a:ext cx="11328001" cy="610235"/>
          </a:xfrm>
          <a:prstGeom prst="rect">
            <a:avLst/>
          </a:prstGeom>
        </p:spPr>
        <p:txBody>
          <a:bodyPr lIns="0" tIns="0" rIns="0" bIns="0" anchor="t"/>
          <a:lstStyle/>
          <a:p>
            <a:pPr marL="0" lvl="0" algn="l">
              <a:lnSpc>
                <a:spcPct val="100000"/>
              </a:lnSpc>
              <a:spcAft>
                <a:spcPts val="0"/>
              </a:spcAft>
            </a:pPr>
            <a:r>
              <a:rPr lang="en-US"/>
              <a:t>Click to edit Master title style</a:t>
            </a:r>
          </a:p>
        </p:txBody>
      </p:sp>
      <p:pic>
        <p:nvPicPr>
          <p:cNvPr id="8" name="Picture 7">
            <a:extLst>
              <a:ext uri="{FF2B5EF4-FFF2-40B4-BE49-F238E27FC236}">
                <a16:creationId xmlns:a16="http://schemas.microsoft.com/office/drawing/2014/main" id="{06BEFC77-A258-C770-8772-0CBD72EE0563}"/>
              </a:ext>
            </a:extLst>
          </p:cNvPr>
          <p:cNvPicPr>
            <a:picLocks noChangeAspect="1"/>
          </p:cNvPicPr>
          <p:nvPr userDrawn="1"/>
        </p:nvPicPr>
        <p:blipFill rotWithShape="1">
          <a:blip r:embed="rId50" cstate="email">
            <a:extLst>
              <a:ext uri="{28A0092B-C50C-407E-A947-70E740481C1C}">
                <a14:useLocalDpi xmlns:a14="http://schemas.microsoft.com/office/drawing/2010/main"/>
              </a:ext>
            </a:extLst>
          </a:blip>
          <a:srcRect/>
          <a:stretch/>
        </p:blipFill>
        <p:spPr>
          <a:xfrm>
            <a:off x="0" y="0"/>
            <a:ext cx="12192000" cy="201168"/>
          </a:xfrm>
          <a:prstGeom prst="rect">
            <a:avLst/>
          </a:prstGeom>
        </p:spPr>
      </p:pic>
      <p:sp>
        <p:nvSpPr>
          <p:cNvPr id="6" name="TextBox 5">
            <a:extLst>
              <a:ext uri="{FF2B5EF4-FFF2-40B4-BE49-F238E27FC236}">
                <a16:creationId xmlns:a16="http://schemas.microsoft.com/office/drawing/2014/main" id="{7E5F0E1A-9F6E-8579-3102-9DDA3ED132B3}"/>
              </a:ext>
            </a:extLst>
          </p:cNvPr>
          <p:cNvSpPr txBox="1"/>
          <p:nvPr userDrawn="1">
            <p:extLst>
              <p:ext uri="{1162E1C5-73C7-4A58-AE30-91384D911F3F}">
                <p184:classification xmlns:p184="http://schemas.microsoft.com/office/powerpoint/2018/4/main" val="hdr"/>
              </p:ext>
            </p:extLst>
          </p:nvPr>
        </p:nvSpPr>
        <p:spPr>
          <a:xfrm>
            <a:off x="3295650" y="63500"/>
            <a:ext cx="5629275" cy="167640"/>
          </a:xfrm>
          <a:prstGeom prst="rect">
            <a:avLst/>
          </a:prstGeom>
        </p:spPr>
        <p:txBody>
          <a:bodyPr horzOverflow="overflow" lIns="0" tIns="0" rIns="0" bIns="0">
            <a:spAutoFit/>
          </a:bodyPr>
          <a:lstStyle/>
          <a:p>
            <a:pPr algn="l"/>
            <a:r>
              <a:rPr lang="en-US" sz="1100">
                <a:solidFill>
                  <a:srgbClr val="000000">
                    <a:alpha val="50000"/>
                  </a:srgbClr>
                </a:solidFill>
                <a:latin typeface="Aptos" panose="020B0004020202020204" pitchFamily="34" charset="0"/>
              </a:rPr>
              <a:t>***Highly Confidential - Not To Be Distributed Further Without Authorization of the Sender.***</a:t>
            </a:r>
          </a:p>
        </p:txBody>
      </p:sp>
    </p:spTree>
    <p:extLst>
      <p:ext uri="{BB962C8B-B14F-4D97-AF65-F5344CB8AC3E}">
        <p14:creationId xmlns:p14="http://schemas.microsoft.com/office/powerpoint/2010/main" val="10557029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Lst>
  <p:txStyles>
    <p:titleStyle>
      <a:lvl1pPr algn="l" defTabSz="914400" rtl="0" eaLnBrk="1" latinLnBrk="0" hangingPunct="1">
        <a:lnSpc>
          <a:spcPct val="80000"/>
        </a:lnSpc>
        <a:spcBef>
          <a:spcPct val="0"/>
        </a:spcBef>
        <a:buNone/>
        <a:defRPr lang="en-US" sz="2400" b="0" kern="1200" spc="0" baseline="0" dirty="0">
          <a:gradFill flip="none" rotWithShape="1">
            <a:gsLst>
              <a:gs pos="1557">
                <a:srgbClr val="F343AE"/>
              </a:gs>
              <a:gs pos="54000">
                <a:srgbClr val="A100FF"/>
              </a:gs>
              <a:gs pos="85000">
                <a:schemeClr val="accent2"/>
              </a:gs>
            </a:gsLst>
            <a:lin ang="0" scaled="0"/>
          </a:gradFill>
          <a:latin typeface="Graphik Medium" panose="020B0603030202060203" pitchFamily="34" charset="0"/>
          <a:ea typeface="+mn-ea"/>
          <a:cs typeface="+mn-cs"/>
        </a:defRPr>
      </a:lvl1pPr>
    </p:titleStyle>
    <p:body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extLst>
    <p:ext uri="{27BBF7A9-308A-43DC-89C8-2F10F3537804}">
      <p15:sldGuideLst xmlns:p15="http://schemas.microsoft.com/office/powerpoint/2012/main">
        <p15:guide id="1" pos="483">
          <p15:clr>
            <a:srgbClr val="F26B43"/>
          </p15:clr>
        </p15:guide>
        <p15:guide id="2" pos="71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8A6CC7-D321-441E-90CB-B3D0E994651C}"/>
              </a:ext>
            </a:extLst>
          </p:cNvPr>
          <p:cNvSpPr/>
          <p:nvPr userDrawn="1"/>
        </p:nvSpPr>
        <p:spPr>
          <a:xfrm>
            <a:off x="11559008" y="6540500"/>
            <a:ext cx="200992" cy="89768"/>
          </a:xfrm>
          <a:prstGeom prst="rect">
            <a:avLst/>
          </a:prstGeom>
        </p:spPr>
        <p:txBody>
          <a:bodyPr wrap="square" lIns="0" tIns="0" rIns="0" bIns="0">
            <a:spAutoFit/>
          </a:bodyPr>
          <a:lstStyle/>
          <a:p>
            <a:pPr marL="11527" lvl="0" algn="r">
              <a:lnSpc>
                <a:spcPts val="740"/>
              </a:lnSpc>
            </a:pPr>
            <a:fld id="{C5C3DE63-F240-4619-893A-F3F313E81200}" type="slidenum">
              <a:rPr lang="en-US" sz="635" b="0" i="0" smtClean="0">
                <a:solidFill>
                  <a:srgbClr val="A29F9D"/>
                </a:solidFill>
                <a:latin typeface="Graphik"/>
              </a:rPr>
              <a:t>‹#›</a:t>
            </a:fld>
            <a:endParaRPr lang="en-US" sz="635" b="0" i="0">
              <a:solidFill>
                <a:srgbClr val="A29F9D"/>
              </a:solidFill>
              <a:latin typeface="Graphik"/>
            </a:endParaRPr>
          </a:p>
        </p:txBody>
      </p:sp>
      <p:sp>
        <p:nvSpPr>
          <p:cNvPr id="2" name="Rectangle 1">
            <a:extLst>
              <a:ext uri="{FF2B5EF4-FFF2-40B4-BE49-F238E27FC236}">
                <a16:creationId xmlns:a16="http://schemas.microsoft.com/office/drawing/2014/main" id="{764E0C21-C32A-EC25-228F-8C5EA0211EBB}"/>
              </a:ext>
            </a:extLst>
          </p:cNvPr>
          <p:cNvSpPr/>
          <p:nvPr userDrawn="1"/>
        </p:nvSpPr>
        <p:spPr>
          <a:xfrm>
            <a:off x="9652000" y="6540500"/>
            <a:ext cx="2140282" cy="89768"/>
          </a:xfrm>
          <a:prstGeom prst="rect">
            <a:avLst/>
          </a:prstGeom>
        </p:spPr>
        <p:txBody>
          <a:bodyPr wrap="square" lIns="0" tIns="0" rIns="0" bIns="0">
            <a:spAutoFit/>
          </a:bodyPr>
          <a:lstStyle/>
          <a:p>
            <a:pPr marL="11527" lvl="0">
              <a:lnSpc>
                <a:spcPts val="740"/>
              </a:lnSpc>
            </a:pPr>
            <a:r>
              <a:rPr lang="en-US" sz="635" b="0" i="0">
                <a:solidFill>
                  <a:srgbClr val="A29F9D"/>
                </a:solidFill>
                <a:latin typeface="Graphik"/>
              </a:rPr>
              <a:t>Copyright © 2025 Accenture. All rights reserved.</a:t>
            </a:r>
          </a:p>
        </p:txBody>
      </p:sp>
      <p:sp>
        <p:nvSpPr>
          <p:cNvPr id="13" name="GTS_Purple" descr="Accenture Greater Than symbol in purple">
            <a:extLst>
              <a:ext uri="{FF2B5EF4-FFF2-40B4-BE49-F238E27FC236}">
                <a16:creationId xmlns:a16="http://schemas.microsoft.com/office/drawing/2014/main" id="{955DE8E9-998F-6F21-A4A5-EFC49B489E32}"/>
              </a:ext>
            </a:extLst>
          </p:cNvPr>
          <p:cNvSpPr>
            <a:spLocks noChangeAspect="1"/>
          </p:cNvSpPr>
          <p:nvPr userDrawn="1"/>
        </p:nvSpPr>
        <p:spPr bwMode="auto">
          <a:xfrm>
            <a:off x="431999" y="6488847"/>
            <a:ext cx="175831" cy="193074"/>
          </a:xfrm>
          <a:custGeom>
            <a:avLst/>
            <a:gdLst>
              <a:gd name="T0" fmla="*/ 0 w 4100"/>
              <a:gd name="T1" fmla="*/ 4500 h 4500"/>
              <a:gd name="T2" fmla="*/ 4100 w 4100"/>
              <a:gd name="T3" fmla="*/ 2837 h 4500"/>
              <a:gd name="T4" fmla="*/ 4100 w 4100"/>
              <a:gd name="T5" fmla="*/ 1663 h 4500"/>
              <a:gd name="T6" fmla="*/ 0 w 4100"/>
              <a:gd name="T7" fmla="*/ 0 h 4500"/>
              <a:gd name="T8" fmla="*/ 0 w 4100"/>
              <a:gd name="T9" fmla="*/ 1175 h 4500"/>
              <a:gd name="T10" fmla="*/ 2651 w 4100"/>
              <a:gd name="T11" fmla="*/ 2250 h 4500"/>
              <a:gd name="T12" fmla="*/ 0 w 4100"/>
              <a:gd name="T13" fmla="*/ 3325 h 4500"/>
              <a:gd name="T14" fmla="*/ 0 w 4100"/>
              <a:gd name="T15" fmla="*/ 4500 h 4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0" h="4500">
                <a:moveTo>
                  <a:pt x="0" y="4500"/>
                </a:moveTo>
                <a:lnTo>
                  <a:pt x="4100" y="2837"/>
                </a:lnTo>
                <a:lnTo>
                  <a:pt x="4100" y="1663"/>
                </a:lnTo>
                <a:lnTo>
                  <a:pt x="0" y="0"/>
                </a:lnTo>
                <a:lnTo>
                  <a:pt x="0" y="1175"/>
                </a:lnTo>
                <a:lnTo>
                  <a:pt x="2651" y="2250"/>
                </a:lnTo>
                <a:lnTo>
                  <a:pt x="0" y="3325"/>
                </a:lnTo>
                <a:lnTo>
                  <a:pt x="0" y="450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Title Placeholder 3">
            <a:extLst>
              <a:ext uri="{FF2B5EF4-FFF2-40B4-BE49-F238E27FC236}">
                <a16:creationId xmlns:a16="http://schemas.microsoft.com/office/drawing/2014/main" id="{309888F2-E3FD-BDDB-17E4-61FD6F82633B}"/>
              </a:ext>
            </a:extLst>
          </p:cNvPr>
          <p:cNvSpPr>
            <a:spLocks noGrp="1"/>
          </p:cNvSpPr>
          <p:nvPr>
            <p:ph type="title"/>
          </p:nvPr>
        </p:nvSpPr>
        <p:spPr>
          <a:xfrm>
            <a:off x="431999" y="365125"/>
            <a:ext cx="11328001" cy="610235"/>
          </a:xfrm>
          <a:prstGeom prst="rect">
            <a:avLst/>
          </a:prstGeom>
        </p:spPr>
        <p:txBody>
          <a:bodyPr lIns="0" tIns="0" rIns="0" bIns="0" anchor="t"/>
          <a:lstStyle/>
          <a:p>
            <a:pPr marL="0" lvl="0" algn="l">
              <a:lnSpc>
                <a:spcPct val="100000"/>
              </a:lnSpc>
              <a:spcAft>
                <a:spcPts val="0"/>
              </a:spcAft>
            </a:pPr>
            <a:r>
              <a:rPr lang="en-US"/>
              <a:t>Click to edit Master title style</a:t>
            </a:r>
          </a:p>
        </p:txBody>
      </p:sp>
      <p:pic>
        <p:nvPicPr>
          <p:cNvPr id="8" name="Picture 7">
            <a:extLst>
              <a:ext uri="{FF2B5EF4-FFF2-40B4-BE49-F238E27FC236}">
                <a16:creationId xmlns:a16="http://schemas.microsoft.com/office/drawing/2014/main" id="{06BEFC77-A258-C770-8772-0CBD72EE0563}"/>
              </a:ext>
            </a:extLst>
          </p:cNvPr>
          <p:cNvPicPr>
            <a:picLocks noChangeAspect="1"/>
          </p:cNvPicPr>
          <p:nvPr userDrawn="1"/>
        </p:nvPicPr>
        <p:blipFill rotWithShape="1">
          <a:blip r:embed="rId50" cstate="email">
            <a:extLst>
              <a:ext uri="{28A0092B-C50C-407E-A947-70E740481C1C}">
                <a14:useLocalDpi xmlns:a14="http://schemas.microsoft.com/office/drawing/2010/main"/>
              </a:ext>
            </a:extLst>
          </a:blip>
          <a:srcRect/>
          <a:stretch/>
        </p:blipFill>
        <p:spPr>
          <a:xfrm>
            <a:off x="0" y="0"/>
            <a:ext cx="12192000" cy="201168"/>
          </a:xfrm>
          <a:prstGeom prst="rect">
            <a:avLst/>
          </a:prstGeom>
        </p:spPr>
      </p:pic>
      <p:sp>
        <p:nvSpPr>
          <p:cNvPr id="6" name="TextBox 5">
            <a:extLst>
              <a:ext uri="{FF2B5EF4-FFF2-40B4-BE49-F238E27FC236}">
                <a16:creationId xmlns:a16="http://schemas.microsoft.com/office/drawing/2014/main" id="{7E5F0E1A-9F6E-8579-3102-9DDA3ED132B3}"/>
              </a:ext>
            </a:extLst>
          </p:cNvPr>
          <p:cNvSpPr txBox="1"/>
          <p:nvPr userDrawn="1">
            <p:extLst>
              <p:ext uri="{1162E1C5-73C7-4A58-AE30-91384D911F3F}">
                <p184:classification xmlns:p184="http://schemas.microsoft.com/office/powerpoint/2018/4/main" val="hdr"/>
              </p:ext>
            </p:extLst>
          </p:nvPr>
        </p:nvSpPr>
        <p:spPr>
          <a:xfrm>
            <a:off x="3295650" y="63500"/>
            <a:ext cx="5629275" cy="167640"/>
          </a:xfrm>
          <a:prstGeom prst="rect">
            <a:avLst/>
          </a:prstGeom>
        </p:spPr>
        <p:txBody>
          <a:bodyPr horzOverflow="overflow" lIns="0" tIns="0" rIns="0" bIns="0">
            <a:spAutoFit/>
          </a:bodyPr>
          <a:lstStyle/>
          <a:p>
            <a:pPr algn="l"/>
            <a:r>
              <a:rPr lang="en-US" sz="1100">
                <a:solidFill>
                  <a:srgbClr val="000000">
                    <a:alpha val="50000"/>
                  </a:srgbClr>
                </a:solidFill>
                <a:latin typeface="Aptos" panose="020B0004020202020204" pitchFamily="34" charset="0"/>
              </a:rPr>
              <a:t>***Highly Confidential - Not To Be Distributed Further Without Authorization of the Sender.***</a:t>
            </a:r>
          </a:p>
        </p:txBody>
      </p:sp>
    </p:spTree>
    <p:extLst>
      <p:ext uri="{BB962C8B-B14F-4D97-AF65-F5344CB8AC3E}">
        <p14:creationId xmlns:p14="http://schemas.microsoft.com/office/powerpoint/2010/main" val="350214900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Lst>
  <p:txStyles>
    <p:titleStyle>
      <a:lvl1pPr algn="l" defTabSz="914400" rtl="0" eaLnBrk="1" latinLnBrk="0" hangingPunct="1">
        <a:lnSpc>
          <a:spcPct val="80000"/>
        </a:lnSpc>
        <a:spcBef>
          <a:spcPct val="0"/>
        </a:spcBef>
        <a:buNone/>
        <a:defRPr lang="en-US" sz="2400" b="0" kern="1200" spc="0" baseline="0" dirty="0">
          <a:gradFill flip="none" rotWithShape="1">
            <a:gsLst>
              <a:gs pos="1557">
                <a:srgbClr val="F343AE"/>
              </a:gs>
              <a:gs pos="54000">
                <a:srgbClr val="A100FF"/>
              </a:gs>
              <a:gs pos="85000">
                <a:schemeClr val="accent2"/>
              </a:gs>
            </a:gsLst>
            <a:lin ang="0" scaled="0"/>
          </a:gradFill>
          <a:latin typeface="Graphik Medium" panose="020B0603030202060203" pitchFamily="34" charset="0"/>
          <a:ea typeface="+mn-ea"/>
          <a:cs typeface="+mn-cs"/>
        </a:defRPr>
      </a:lvl1pPr>
    </p:titleStyle>
    <p:body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bodyStyle>
    <p:otherStyle>
      <a:lvl1pPr marL="0">
        <a:defRPr>
          <a:latin typeface="+mn-lt"/>
          <a:ea typeface="+mn-ea"/>
          <a:cs typeface="+mn-cs"/>
        </a:defRPr>
      </a:lvl1pPr>
      <a:lvl2pPr marL="414955">
        <a:defRPr>
          <a:latin typeface="+mn-lt"/>
          <a:ea typeface="+mn-ea"/>
          <a:cs typeface="+mn-cs"/>
        </a:defRPr>
      </a:lvl2pPr>
      <a:lvl3pPr marL="829909">
        <a:defRPr>
          <a:latin typeface="+mn-lt"/>
          <a:ea typeface="+mn-ea"/>
          <a:cs typeface="+mn-cs"/>
        </a:defRPr>
      </a:lvl3pPr>
      <a:lvl4pPr marL="1244864">
        <a:defRPr>
          <a:latin typeface="+mn-lt"/>
          <a:ea typeface="+mn-ea"/>
          <a:cs typeface="+mn-cs"/>
        </a:defRPr>
      </a:lvl4pPr>
      <a:lvl5pPr marL="1659819">
        <a:defRPr>
          <a:latin typeface="+mn-lt"/>
          <a:ea typeface="+mn-ea"/>
          <a:cs typeface="+mn-cs"/>
        </a:defRPr>
      </a:lvl5pPr>
      <a:lvl6pPr marL="2074774">
        <a:defRPr>
          <a:latin typeface="+mn-lt"/>
          <a:ea typeface="+mn-ea"/>
          <a:cs typeface="+mn-cs"/>
        </a:defRPr>
      </a:lvl6pPr>
      <a:lvl7pPr marL="2489728">
        <a:defRPr>
          <a:latin typeface="+mn-lt"/>
          <a:ea typeface="+mn-ea"/>
          <a:cs typeface="+mn-cs"/>
        </a:defRPr>
      </a:lvl7pPr>
      <a:lvl8pPr marL="2904683">
        <a:defRPr>
          <a:latin typeface="+mn-lt"/>
          <a:ea typeface="+mn-ea"/>
          <a:cs typeface="+mn-cs"/>
        </a:defRPr>
      </a:lvl8pPr>
      <a:lvl9pPr marL="3319638">
        <a:defRPr>
          <a:latin typeface="+mn-lt"/>
          <a:ea typeface="+mn-ea"/>
          <a:cs typeface="+mn-cs"/>
        </a:defRPr>
      </a:lvl9pPr>
    </p:otherStyle>
  </p:txStyles>
  <p:extLst>
    <p:ext uri="{27BBF7A9-308A-43DC-89C8-2F10F3537804}">
      <p15:sldGuideLst xmlns:p15="http://schemas.microsoft.com/office/powerpoint/2012/main">
        <p15:guide id="1" pos="483">
          <p15:clr>
            <a:srgbClr val="F26B43"/>
          </p15:clr>
        </p15:guide>
        <p15:guide id="2" pos="71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26" Type="http://schemas.openxmlformats.org/officeDocument/2006/relationships/image" Target="../media/image103.png"/><Relationship Id="rId3" Type="http://schemas.openxmlformats.org/officeDocument/2006/relationships/image" Target="../media/image27.sv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jpeg"/><Relationship Id="rId2" Type="http://schemas.openxmlformats.org/officeDocument/2006/relationships/notesSlide" Target="../notesSlides/notesSlide6.xml"/><Relationship Id="rId16" Type="http://schemas.openxmlformats.org/officeDocument/2006/relationships/image" Target="../media/image93.png"/><Relationship Id="rId20" Type="http://schemas.openxmlformats.org/officeDocument/2006/relationships/image" Target="../media/image97.png"/><Relationship Id="rId29" Type="http://schemas.openxmlformats.org/officeDocument/2006/relationships/image" Target="../media/image106.png"/><Relationship Id="rId1" Type="http://schemas.openxmlformats.org/officeDocument/2006/relationships/slideLayout" Target="../slideLayouts/slideLayout39.xml"/><Relationship Id="rId6" Type="http://schemas.openxmlformats.org/officeDocument/2006/relationships/image" Target="../media/image83.png"/><Relationship Id="rId11" Type="http://schemas.openxmlformats.org/officeDocument/2006/relationships/image" Target="../media/image88.jpeg"/><Relationship Id="rId24" Type="http://schemas.openxmlformats.org/officeDocument/2006/relationships/image" Target="../media/image101.jpeg"/><Relationship Id="rId5" Type="http://schemas.openxmlformats.org/officeDocument/2006/relationships/image" Target="../media/image82.png"/><Relationship Id="rId15" Type="http://schemas.openxmlformats.org/officeDocument/2006/relationships/image" Target="../media/image92.jpeg"/><Relationship Id="rId23" Type="http://schemas.openxmlformats.org/officeDocument/2006/relationships/image" Target="../media/image100.png"/><Relationship Id="rId28" Type="http://schemas.openxmlformats.org/officeDocument/2006/relationships/image" Target="../media/image105.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41.sv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 Id="rId27" Type="http://schemas.openxmlformats.org/officeDocument/2006/relationships/image" Target="../media/image104.jpeg"/></Relationships>
</file>

<file path=ppt/slides/_rels/slide11.xml.rels><?xml version="1.0" encoding="UTF-8" standalone="yes"?>
<Relationships xmlns="http://schemas.openxmlformats.org/package/2006/relationships"><Relationship Id="rId13" Type="http://schemas.openxmlformats.org/officeDocument/2006/relationships/image" Target="../media/image116.png"/><Relationship Id="rId18" Type="http://schemas.openxmlformats.org/officeDocument/2006/relationships/image" Target="../media/image121.png"/><Relationship Id="rId26" Type="http://schemas.openxmlformats.org/officeDocument/2006/relationships/image" Target="../media/image85.png"/><Relationship Id="rId39" Type="http://schemas.openxmlformats.org/officeDocument/2006/relationships/image" Target="../media/image129.jpeg"/><Relationship Id="rId21" Type="http://schemas.openxmlformats.org/officeDocument/2006/relationships/image" Target="../media/image124.jpeg"/><Relationship Id="rId34" Type="http://schemas.openxmlformats.org/officeDocument/2006/relationships/image" Target="../media/image93.png"/><Relationship Id="rId7" Type="http://schemas.openxmlformats.org/officeDocument/2006/relationships/image" Target="../media/image110.png"/><Relationship Id="rId2" Type="http://schemas.openxmlformats.org/officeDocument/2006/relationships/notesSlide" Target="../notesSlides/notesSlide7.xml"/><Relationship Id="rId16" Type="http://schemas.openxmlformats.org/officeDocument/2006/relationships/image" Target="../media/image119.jpeg"/><Relationship Id="rId20" Type="http://schemas.openxmlformats.org/officeDocument/2006/relationships/image" Target="../media/image123.jpeg"/><Relationship Id="rId29" Type="http://schemas.openxmlformats.org/officeDocument/2006/relationships/image" Target="../media/image90.png"/><Relationship Id="rId41" Type="http://schemas.openxmlformats.org/officeDocument/2006/relationships/image" Target="../media/image131.jpeg"/><Relationship Id="rId1" Type="http://schemas.openxmlformats.org/officeDocument/2006/relationships/slideLayout" Target="../slideLayouts/slideLayout39.xml"/><Relationship Id="rId6" Type="http://schemas.openxmlformats.org/officeDocument/2006/relationships/image" Target="../media/image109.png"/><Relationship Id="rId11" Type="http://schemas.openxmlformats.org/officeDocument/2006/relationships/image" Target="../media/image114.png"/><Relationship Id="rId24" Type="http://schemas.openxmlformats.org/officeDocument/2006/relationships/image" Target="../media/image127.png"/><Relationship Id="rId32" Type="http://schemas.openxmlformats.org/officeDocument/2006/relationships/image" Target="../media/image94.png"/><Relationship Id="rId37" Type="http://schemas.openxmlformats.org/officeDocument/2006/relationships/image" Target="../media/image101.jpeg"/><Relationship Id="rId40" Type="http://schemas.openxmlformats.org/officeDocument/2006/relationships/image" Target="../media/image130.jpeg"/><Relationship Id="rId5" Type="http://schemas.openxmlformats.org/officeDocument/2006/relationships/image" Target="../media/image108.jpeg"/><Relationship Id="rId15" Type="http://schemas.openxmlformats.org/officeDocument/2006/relationships/image" Target="../media/image118.png"/><Relationship Id="rId23" Type="http://schemas.openxmlformats.org/officeDocument/2006/relationships/image" Target="../media/image126.png"/><Relationship Id="rId28" Type="http://schemas.openxmlformats.org/officeDocument/2006/relationships/image" Target="../media/image96.png"/><Relationship Id="rId36" Type="http://schemas.openxmlformats.org/officeDocument/2006/relationships/image" Target="../media/image103.png"/><Relationship Id="rId10" Type="http://schemas.openxmlformats.org/officeDocument/2006/relationships/image" Target="../media/image113.png"/><Relationship Id="rId19" Type="http://schemas.openxmlformats.org/officeDocument/2006/relationships/image" Target="../media/image122.png"/><Relationship Id="rId31" Type="http://schemas.openxmlformats.org/officeDocument/2006/relationships/image" Target="../media/image92.jpeg"/><Relationship Id="rId4" Type="http://schemas.openxmlformats.org/officeDocument/2006/relationships/image" Target="../media/image107.jpeg"/><Relationship Id="rId9" Type="http://schemas.openxmlformats.org/officeDocument/2006/relationships/image" Target="../media/image112.jpeg"/><Relationship Id="rId14" Type="http://schemas.openxmlformats.org/officeDocument/2006/relationships/image" Target="../media/image117.png"/><Relationship Id="rId22" Type="http://schemas.openxmlformats.org/officeDocument/2006/relationships/image" Target="../media/image125.jpeg"/><Relationship Id="rId27" Type="http://schemas.openxmlformats.org/officeDocument/2006/relationships/image" Target="../media/image86.png"/><Relationship Id="rId30" Type="http://schemas.openxmlformats.org/officeDocument/2006/relationships/image" Target="../media/image100.png"/><Relationship Id="rId35" Type="http://schemas.openxmlformats.org/officeDocument/2006/relationships/image" Target="../media/image102.jpeg"/><Relationship Id="rId8" Type="http://schemas.openxmlformats.org/officeDocument/2006/relationships/image" Target="../media/image111.png"/><Relationship Id="rId3" Type="http://schemas.openxmlformats.org/officeDocument/2006/relationships/image" Target="../media/image63.svg"/><Relationship Id="rId12" Type="http://schemas.openxmlformats.org/officeDocument/2006/relationships/image" Target="../media/image115.jpeg"/><Relationship Id="rId17" Type="http://schemas.openxmlformats.org/officeDocument/2006/relationships/image" Target="../media/image120.png"/><Relationship Id="rId25" Type="http://schemas.openxmlformats.org/officeDocument/2006/relationships/image" Target="../media/image89.png"/><Relationship Id="rId33" Type="http://schemas.openxmlformats.org/officeDocument/2006/relationships/image" Target="../media/image41.svg"/><Relationship Id="rId38" Type="http://schemas.openxmlformats.org/officeDocument/2006/relationships/image" Target="../media/image1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0.png"/><Relationship Id="rId18" Type="http://schemas.openxmlformats.org/officeDocument/2006/relationships/image" Target="../media/image145.jpeg"/><Relationship Id="rId26" Type="http://schemas.openxmlformats.org/officeDocument/2006/relationships/image" Target="../media/image153.png"/><Relationship Id="rId3" Type="http://schemas.openxmlformats.org/officeDocument/2006/relationships/image" Target="../media/image27.svg"/><Relationship Id="rId21" Type="http://schemas.openxmlformats.org/officeDocument/2006/relationships/image" Target="../media/image148.png"/><Relationship Id="rId7" Type="http://schemas.openxmlformats.org/officeDocument/2006/relationships/image" Target="../media/image134.pn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2" Type="http://schemas.openxmlformats.org/officeDocument/2006/relationships/notesSlide" Target="../notesSlides/notesSlide9.xml"/><Relationship Id="rId16" Type="http://schemas.openxmlformats.org/officeDocument/2006/relationships/image" Target="../media/image143.png"/><Relationship Id="rId20" Type="http://schemas.openxmlformats.org/officeDocument/2006/relationships/image" Target="../media/image147.png"/><Relationship Id="rId1" Type="http://schemas.openxmlformats.org/officeDocument/2006/relationships/slideLayout" Target="../slideLayouts/slideLayout39.xml"/><Relationship Id="rId6" Type="http://schemas.openxmlformats.org/officeDocument/2006/relationships/image" Target="../media/image133.png"/><Relationship Id="rId11" Type="http://schemas.openxmlformats.org/officeDocument/2006/relationships/image" Target="../media/image138.png"/><Relationship Id="rId24" Type="http://schemas.openxmlformats.org/officeDocument/2006/relationships/image" Target="../media/image151.png"/><Relationship Id="rId5" Type="http://schemas.openxmlformats.org/officeDocument/2006/relationships/image" Target="../media/image132.png"/><Relationship Id="rId15" Type="http://schemas.openxmlformats.org/officeDocument/2006/relationships/image" Target="../media/image142.png"/><Relationship Id="rId23" Type="http://schemas.openxmlformats.org/officeDocument/2006/relationships/image" Target="../media/image150.png"/><Relationship Id="rId10" Type="http://schemas.openxmlformats.org/officeDocument/2006/relationships/image" Target="../media/image137.png"/><Relationship Id="rId19" Type="http://schemas.openxmlformats.org/officeDocument/2006/relationships/image" Target="../media/image146.png"/><Relationship Id="rId4" Type="http://schemas.openxmlformats.org/officeDocument/2006/relationships/image" Target="../media/image41.sv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image" Target="../media/image154.png"/></Relationships>
</file>

<file path=ppt/slides/_rels/slide17.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44.png"/><Relationship Id="rId18" Type="http://schemas.openxmlformats.org/officeDocument/2006/relationships/image" Target="../media/image151.png"/><Relationship Id="rId3" Type="http://schemas.openxmlformats.org/officeDocument/2006/relationships/image" Target="../media/image63.svg"/><Relationship Id="rId21" Type="http://schemas.openxmlformats.org/officeDocument/2006/relationships/image" Target="../media/image164.png"/><Relationship Id="rId7" Type="http://schemas.openxmlformats.org/officeDocument/2006/relationships/image" Target="../media/image134.png"/><Relationship Id="rId12" Type="http://schemas.openxmlformats.org/officeDocument/2006/relationships/image" Target="../media/image137.png"/><Relationship Id="rId17" Type="http://schemas.openxmlformats.org/officeDocument/2006/relationships/image" Target="../media/image41.svg"/><Relationship Id="rId25" Type="http://schemas.openxmlformats.org/officeDocument/2006/relationships/image" Target="../media/image168.png"/><Relationship Id="rId2" Type="http://schemas.openxmlformats.org/officeDocument/2006/relationships/notesSlide" Target="../notesSlides/notesSlide10.xml"/><Relationship Id="rId16" Type="http://schemas.openxmlformats.org/officeDocument/2006/relationships/image" Target="../media/image145.jpeg"/><Relationship Id="rId20" Type="http://schemas.openxmlformats.org/officeDocument/2006/relationships/image" Target="../media/image163.png"/><Relationship Id="rId1" Type="http://schemas.openxmlformats.org/officeDocument/2006/relationships/slideLayout" Target="../slideLayouts/slideLayout39.xml"/><Relationship Id="rId6" Type="http://schemas.openxmlformats.org/officeDocument/2006/relationships/image" Target="../media/image157.png"/><Relationship Id="rId11" Type="http://schemas.openxmlformats.org/officeDocument/2006/relationships/image" Target="../media/image161.png"/><Relationship Id="rId24" Type="http://schemas.openxmlformats.org/officeDocument/2006/relationships/image" Target="../media/image167.png"/><Relationship Id="rId5" Type="http://schemas.openxmlformats.org/officeDocument/2006/relationships/image" Target="../media/image156.png"/><Relationship Id="rId15" Type="http://schemas.openxmlformats.org/officeDocument/2006/relationships/image" Target="../media/image152.png"/><Relationship Id="rId23" Type="http://schemas.openxmlformats.org/officeDocument/2006/relationships/image" Target="../media/image166.png"/><Relationship Id="rId10" Type="http://schemas.openxmlformats.org/officeDocument/2006/relationships/image" Target="../media/image160.jpeg"/><Relationship Id="rId19" Type="http://schemas.openxmlformats.org/officeDocument/2006/relationships/image" Target="../media/image162.png"/><Relationship Id="rId4" Type="http://schemas.openxmlformats.org/officeDocument/2006/relationships/image" Target="../media/image155.png"/><Relationship Id="rId9" Type="http://schemas.openxmlformats.org/officeDocument/2006/relationships/image" Target="../media/image159.png"/><Relationship Id="rId14" Type="http://schemas.openxmlformats.org/officeDocument/2006/relationships/image" Target="../media/image143.png"/><Relationship Id="rId22" Type="http://schemas.openxmlformats.org/officeDocument/2006/relationships/image" Target="../media/image16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4.svg"/><Relationship Id="rId26" Type="http://schemas.openxmlformats.org/officeDocument/2006/relationships/image" Target="../media/image169.png"/><Relationship Id="rId3" Type="http://schemas.openxmlformats.org/officeDocument/2006/relationships/image" Target="../media/image27.svg"/><Relationship Id="rId21"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37.svg"/><Relationship Id="rId17" Type="http://schemas.openxmlformats.org/officeDocument/2006/relationships/image" Target="../media/image43.png"/><Relationship Id="rId25" Type="http://schemas.openxmlformats.org/officeDocument/2006/relationships/image" Target="../media/image49.svg"/><Relationship Id="rId2" Type="http://schemas.openxmlformats.org/officeDocument/2006/relationships/notesSlide" Target="../notesSlides/notesSlide11.xml"/><Relationship Id="rId16" Type="http://schemas.openxmlformats.org/officeDocument/2006/relationships/image" Target="../media/image42.svg"/><Relationship Id="rId20" Type="http://schemas.openxmlformats.org/officeDocument/2006/relationships/image" Target="../media/image51.svg"/><Relationship Id="rId1" Type="http://schemas.openxmlformats.org/officeDocument/2006/relationships/slideLayout" Target="../slideLayouts/slideLayout87.xml"/><Relationship Id="rId6" Type="http://schemas.openxmlformats.org/officeDocument/2006/relationships/image" Target="../media/image30.svg"/><Relationship Id="rId11" Type="http://schemas.openxmlformats.org/officeDocument/2006/relationships/image" Target="../media/image60.svg"/><Relationship Id="rId24" Type="http://schemas.openxmlformats.org/officeDocument/2006/relationships/image" Target="../media/image65.svg"/><Relationship Id="rId5" Type="http://schemas.openxmlformats.org/officeDocument/2006/relationships/image" Target="../media/image35.png"/><Relationship Id="rId15" Type="http://schemas.openxmlformats.org/officeDocument/2006/relationships/image" Target="../media/image40.svg"/><Relationship Id="rId23" Type="http://schemas.openxmlformats.org/officeDocument/2006/relationships/image" Target="../media/image59.svg"/><Relationship Id="rId28" Type="http://schemas.openxmlformats.org/officeDocument/2006/relationships/image" Target="../media/image46.svg"/><Relationship Id="rId10" Type="http://schemas.openxmlformats.org/officeDocument/2006/relationships/image" Target="../media/image47.svg"/><Relationship Id="rId19" Type="http://schemas.openxmlformats.org/officeDocument/2006/relationships/image" Target="../media/image45.svg"/><Relationship Id="rId4" Type="http://schemas.openxmlformats.org/officeDocument/2006/relationships/image" Target="../media/image29.svg"/><Relationship Id="rId9" Type="http://schemas.openxmlformats.org/officeDocument/2006/relationships/image" Target="../media/image34.svg"/><Relationship Id="rId14" Type="http://schemas.openxmlformats.org/officeDocument/2006/relationships/image" Target="../media/image39.svg"/><Relationship Id="rId22" Type="http://schemas.openxmlformats.org/officeDocument/2006/relationships/image" Target="../media/image58.svg"/><Relationship Id="rId27" Type="http://schemas.openxmlformats.org/officeDocument/2006/relationships/image" Target="../media/image48.svg"/></Relationships>
</file>

<file path=ppt/slides/_rels/slide22.xml.rels><?xml version="1.0" encoding="UTF-8" standalone="yes"?>
<Relationships xmlns="http://schemas.openxmlformats.org/package/2006/relationships"><Relationship Id="rId8" Type="http://schemas.openxmlformats.org/officeDocument/2006/relationships/image" Target="../media/image173.svg"/><Relationship Id="rId3" Type="http://schemas.openxmlformats.org/officeDocument/2006/relationships/image" Target="../media/image170.svg"/><Relationship Id="rId7" Type="http://schemas.openxmlformats.org/officeDocument/2006/relationships/image" Target="../media/image172.svg"/><Relationship Id="rId12" Type="http://schemas.openxmlformats.org/officeDocument/2006/relationships/image" Target="../media/image169.png"/><Relationship Id="rId2" Type="http://schemas.openxmlformats.org/officeDocument/2006/relationships/notesSlide" Target="../notesSlides/notesSlide12.xml"/><Relationship Id="rId1" Type="http://schemas.openxmlformats.org/officeDocument/2006/relationships/slideLayout" Target="../slideLayouts/slideLayout87.xml"/><Relationship Id="rId6" Type="http://schemas.openxmlformats.org/officeDocument/2006/relationships/image" Target="../media/image171.svg"/><Relationship Id="rId11" Type="http://schemas.openxmlformats.org/officeDocument/2006/relationships/image" Target="../media/image176.svg"/><Relationship Id="rId5" Type="http://schemas.openxmlformats.org/officeDocument/2006/relationships/image" Target="../media/image58.svg"/><Relationship Id="rId10" Type="http://schemas.openxmlformats.org/officeDocument/2006/relationships/image" Target="../media/image175.svg"/><Relationship Id="rId4" Type="http://schemas.openxmlformats.org/officeDocument/2006/relationships/image" Target="../media/image40.svg"/><Relationship Id="rId9" Type="http://schemas.openxmlformats.org/officeDocument/2006/relationships/image" Target="../media/image17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image" Target="../media/image185.png"/><Relationship Id="rId18" Type="http://schemas.openxmlformats.org/officeDocument/2006/relationships/image" Target="../media/image190.png"/><Relationship Id="rId3" Type="http://schemas.openxmlformats.org/officeDocument/2006/relationships/image" Target="../media/image27.svg"/><Relationship Id="rId21" Type="http://schemas.openxmlformats.org/officeDocument/2006/relationships/image" Target="../media/image193.png"/><Relationship Id="rId7" Type="http://schemas.openxmlformats.org/officeDocument/2006/relationships/image" Target="../media/image179.png"/><Relationship Id="rId12" Type="http://schemas.openxmlformats.org/officeDocument/2006/relationships/image" Target="../media/image184.png"/><Relationship Id="rId17" Type="http://schemas.openxmlformats.org/officeDocument/2006/relationships/image" Target="../media/image189.svg"/><Relationship Id="rId2" Type="http://schemas.openxmlformats.org/officeDocument/2006/relationships/notesSlide" Target="../notesSlides/notesSlide13.xml"/><Relationship Id="rId16" Type="http://schemas.openxmlformats.org/officeDocument/2006/relationships/image" Target="../media/image188.png"/><Relationship Id="rId20" Type="http://schemas.openxmlformats.org/officeDocument/2006/relationships/image" Target="../media/image192.png"/><Relationship Id="rId1" Type="http://schemas.openxmlformats.org/officeDocument/2006/relationships/slideLayout" Target="../slideLayouts/slideLayout39.xml"/><Relationship Id="rId6" Type="http://schemas.openxmlformats.org/officeDocument/2006/relationships/image" Target="../media/image178.png"/><Relationship Id="rId11" Type="http://schemas.openxmlformats.org/officeDocument/2006/relationships/image" Target="../media/image183.png"/><Relationship Id="rId5" Type="http://schemas.openxmlformats.org/officeDocument/2006/relationships/image" Target="../media/image177.svg"/><Relationship Id="rId15" Type="http://schemas.openxmlformats.org/officeDocument/2006/relationships/image" Target="../media/image187.png"/><Relationship Id="rId10" Type="http://schemas.openxmlformats.org/officeDocument/2006/relationships/image" Target="../media/image182.png"/><Relationship Id="rId19" Type="http://schemas.openxmlformats.org/officeDocument/2006/relationships/image" Target="../media/image191.png"/><Relationship Id="rId4" Type="http://schemas.openxmlformats.org/officeDocument/2006/relationships/image" Target="../media/image41.svg"/><Relationship Id="rId9" Type="http://schemas.openxmlformats.org/officeDocument/2006/relationships/image" Target="../media/image181.png"/><Relationship Id="rId14" Type="http://schemas.openxmlformats.org/officeDocument/2006/relationships/image" Target="../media/image186.png"/></Relationships>
</file>

<file path=ppt/slides/_rels/slide25.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194.png"/><Relationship Id="rId18" Type="http://schemas.openxmlformats.org/officeDocument/2006/relationships/image" Target="../media/image186.png"/><Relationship Id="rId3" Type="http://schemas.openxmlformats.org/officeDocument/2006/relationships/image" Target="../media/image63.svg"/><Relationship Id="rId7" Type="http://schemas.openxmlformats.org/officeDocument/2006/relationships/image" Target="../media/image184.png"/><Relationship Id="rId12" Type="http://schemas.openxmlformats.org/officeDocument/2006/relationships/image" Target="../media/image190.png"/><Relationship Id="rId17" Type="http://schemas.openxmlformats.org/officeDocument/2006/relationships/image" Target="../media/image182.png"/><Relationship Id="rId2" Type="http://schemas.openxmlformats.org/officeDocument/2006/relationships/notesSlide" Target="../notesSlides/notesSlide14.xml"/><Relationship Id="rId16" Type="http://schemas.openxmlformats.org/officeDocument/2006/relationships/image" Target="../media/image187.png"/><Relationship Id="rId20" Type="http://schemas.openxmlformats.org/officeDocument/2006/relationships/image" Target="../media/image196.png"/><Relationship Id="rId1" Type="http://schemas.openxmlformats.org/officeDocument/2006/relationships/slideLayout" Target="../slideLayouts/slideLayout39.xml"/><Relationship Id="rId6" Type="http://schemas.openxmlformats.org/officeDocument/2006/relationships/image" Target="../media/image179.png"/><Relationship Id="rId11" Type="http://schemas.openxmlformats.org/officeDocument/2006/relationships/image" Target="../media/image185.png"/><Relationship Id="rId5" Type="http://schemas.openxmlformats.org/officeDocument/2006/relationships/image" Target="../media/image180.png"/><Relationship Id="rId15" Type="http://schemas.openxmlformats.org/officeDocument/2006/relationships/image" Target="../media/image188.png"/><Relationship Id="rId10" Type="http://schemas.openxmlformats.org/officeDocument/2006/relationships/image" Target="../media/image189.svg"/><Relationship Id="rId19" Type="http://schemas.openxmlformats.org/officeDocument/2006/relationships/image" Target="../media/image178.png"/><Relationship Id="rId4" Type="http://schemas.openxmlformats.org/officeDocument/2006/relationships/image" Target="../media/image183.png"/><Relationship Id="rId9" Type="http://schemas.openxmlformats.org/officeDocument/2006/relationships/image" Target="../media/image181.png"/><Relationship Id="rId14" Type="http://schemas.openxmlformats.org/officeDocument/2006/relationships/image" Target="../media/image19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3" Type="http://schemas.openxmlformats.org/officeDocument/2006/relationships/image" Target="../media/image205.svg"/><Relationship Id="rId18" Type="http://schemas.openxmlformats.org/officeDocument/2006/relationships/image" Target="../media/image210.svg"/><Relationship Id="rId26" Type="http://schemas.openxmlformats.org/officeDocument/2006/relationships/image" Target="../media/image218.png"/><Relationship Id="rId3" Type="http://schemas.openxmlformats.org/officeDocument/2006/relationships/image" Target="../media/image63.svg"/><Relationship Id="rId21" Type="http://schemas.openxmlformats.org/officeDocument/2006/relationships/image" Target="../media/image213.svg"/><Relationship Id="rId34" Type="http://schemas.openxmlformats.org/officeDocument/2006/relationships/image" Target="../media/image226.jpeg"/><Relationship Id="rId7" Type="http://schemas.openxmlformats.org/officeDocument/2006/relationships/image" Target="../media/image199.svg"/><Relationship Id="rId12" Type="http://schemas.openxmlformats.org/officeDocument/2006/relationships/image" Target="../media/image204.svg"/><Relationship Id="rId17" Type="http://schemas.openxmlformats.org/officeDocument/2006/relationships/image" Target="../media/image209.svg"/><Relationship Id="rId25" Type="http://schemas.openxmlformats.org/officeDocument/2006/relationships/image" Target="../media/image217.svg"/><Relationship Id="rId33" Type="http://schemas.openxmlformats.org/officeDocument/2006/relationships/image" Target="../media/image225.png"/><Relationship Id="rId2" Type="http://schemas.openxmlformats.org/officeDocument/2006/relationships/notesSlide" Target="../notesSlides/notesSlide15.xml"/><Relationship Id="rId16" Type="http://schemas.openxmlformats.org/officeDocument/2006/relationships/image" Target="../media/image208.svg"/><Relationship Id="rId20" Type="http://schemas.openxmlformats.org/officeDocument/2006/relationships/image" Target="../media/image212.svg"/><Relationship Id="rId29" Type="http://schemas.openxmlformats.org/officeDocument/2006/relationships/image" Target="../media/image221.svg"/><Relationship Id="rId1" Type="http://schemas.openxmlformats.org/officeDocument/2006/relationships/slideLayout" Target="../slideLayouts/slideLayout39.xml"/><Relationship Id="rId6" Type="http://schemas.openxmlformats.org/officeDocument/2006/relationships/image" Target="../media/image198.svg"/><Relationship Id="rId11" Type="http://schemas.openxmlformats.org/officeDocument/2006/relationships/image" Target="../media/image203.svg"/><Relationship Id="rId24" Type="http://schemas.openxmlformats.org/officeDocument/2006/relationships/image" Target="../media/image216.svg"/><Relationship Id="rId32" Type="http://schemas.openxmlformats.org/officeDocument/2006/relationships/image" Target="../media/image224.svg"/><Relationship Id="rId5" Type="http://schemas.openxmlformats.org/officeDocument/2006/relationships/image" Target="../media/image197.png"/><Relationship Id="rId15" Type="http://schemas.openxmlformats.org/officeDocument/2006/relationships/image" Target="../media/image207.svg"/><Relationship Id="rId23" Type="http://schemas.openxmlformats.org/officeDocument/2006/relationships/image" Target="../media/image215.svg"/><Relationship Id="rId28" Type="http://schemas.openxmlformats.org/officeDocument/2006/relationships/image" Target="../media/image220.svg"/><Relationship Id="rId36" Type="http://schemas.openxmlformats.org/officeDocument/2006/relationships/image" Target="../media/image228.png"/><Relationship Id="rId10" Type="http://schemas.openxmlformats.org/officeDocument/2006/relationships/image" Target="../media/image202.svg"/><Relationship Id="rId19" Type="http://schemas.openxmlformats.org/officeDocument/2006/relationships/image" Target="../media/image211.svg"/><Relationship Id="rId31" Type="http://schemas.openxmlformats.org/officeDocument/2006/relationships/image" Target="../media/image223.svg"/><Relationship Id="rId4" Type="http://schemas.openxmlformats.org/officeDocument/2006/relationships/image" Target="../media/image184.png"/><Relationship Id="rId9" Type="http://schemas.openxmlformats.org/officeDocument/2006/relationships/image" Target="../media/image201.png"/><Relationship Id="rId14" Type="http://schemas.openxmlformats.org/officeDocument/2006/relationships/image" Target="../media/image206.svg"/><Relationship Id="rId22" Type="http://schemas.openxmlformats.org/officeDocument/2006/relationships/image" Target="../media/image214.svg"/><Relationship Id="rId27" Type="http://schemas.openxmlformats.org/officeDocument/2006/relationships/image" Target="../media/image219.svg"/><Relationship Id="rId30" Type="http://schemas.openxmlformats.org/officeDocument/2006/relationships/image" Target="../media/image222.svg"/><Relationship Id="rId35" Type="http://schemas.openxmlformats.org/officeDocument/2006/relationships/image" Target="../media/image227.png"/><Relationship Id="rId8" Type="http://schemas.openxmlformats.org/officeDocument/2006/relationships/image" Target="../media/image200.jpeg"/></Relationships>
</file>

<file path=ppt/slides/_rels/slide3.xml.rels><?xml version="1.0" encoding="UTF-8" standalone="yes"?>
<Relationships xmlns="http://schemas.openxmlformats.org/package/2006/relationships"><Relationship Id="rId13" Type="http://schemas.microsoft.com/office/2007/relationships/hdphoto" Target="../media/hdphoto2.wdp"/><Relationship Id="rId18" Type="http://schemas.openxmlformats.org/officeDocument/2006/relationships/image" Target="../media/image41.svg"/><Relationship Id="rId26" Type="http://schemas.openxmlformats.org/officeDocument/2006/relationships/image" Target="../media/image49.svg"/><Relationship Id="rId39" Type="http://schemas.openxmlformats.org/officeDocument/2006/relationships/image" Target="../media/image62.svg"/><Relationship Id="rId21" Type="http://schemas.openxmlformats.org/officeDocument/2006/relationships/image" Target="../media/image44.svg"/><Relationship Id="rId34" Type="http://schemas.openxmlformats.org/officeDocument/2006/relationships/image" Target="../media/image57.sv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0.svg"/><Relationship Id="rId25" Type="http://schemas.openxmlformats.org/officeDocument/2006/relationships/image" Target="../media/image48.svg"/><Relationship Id="rId33" Type="http://schemas.openxmlformats.org/officeDocument/2006/relationships/image" Target="../media/image56.svg"/><Relationship Id="rId38" Type="http://schemas.openxmlformats.org/officeDocument/2006/relationships/image" Target="../media/image61.svg"/><Relationship Id="rId2" Type="http://schemas.openxmlformats.org/officeDocument/2006/relationships/notesSlide" Target="../notesSlides/notesSlide2.xml"/><Relationship Id="rId16" Type="http://schemas.openxmlformats.org/officeDocument/2006/relationships/image" Target="../media/image39.svg"/><Relationship Id="rId20" Type="http://schemas.openxmlformats.org/officeDocument/2006/relationships/image" Target="../media/image43.png"/><Relationship Id="rId29" Type="http://schemas.openxmlformats.org/officeDocument/2006/relationships/image" Target="../media/image52.jpeg"/><Relationship Id="rId1" Type="http://schemas.openxmlformats.org/officeDocument/2006/relationships/slideLayout" Target="../slideLayouts/slideLayout39.xml"/><Relationship Id="rId6" Type="http://schemas.openxmlformats.org/officeDocument/2006/relationships/image" Target="../media/image30.svg"/><Relationship Id="rId11" Type="http://schemas.openxmlformats.org/officeDocument/2006/relationships/image" Target="../media/image35.png"/><Relationship Id="rId24" Type="http://schemas.openxmlformats.org/officeDocument/2006/relationships/image" Target="../media/image47.svg"/><Relationship Id="rId32" Type="http://schemas.openxmlformats.org/officeDocument/2006/relationships/image" Target="../media/image55.svg"/><Relationship Id="rId37" Type="http://schemas.openxmlformats.org/officeDocument/2006/relationships/image" Target="../media/image60.svg"/><Relationship Id="rId5" Type="http://schemas.openxmlformats.org/officeDocument/2006/relationships/image" Target="../media/image29.svg"/><Relationship Id="rId15" Type="http://schemas.openxmlformats.org/officeDocument/2006/relationships/image" Target="../media/image38.png"/><Relationship Id="rId23" Type="http://schemas.openxmlformats.org/officeDocument/2006/relationships/image" Target="../media/image46.svg"/><Relationship Id="rId28" Type="http://schemas.openxmlformats.org/officeDocument/2006/relationships/image" Target="../media/image51.svg"/><Relationship Id="rId36" Type="http://schemas.openxmlformats.org/officeDocument/2006/relationships/image" Target="../media/image59.svg"/><Relationship Id="rId10" Type="http://schemas.openxmlformats.org/officeDocument/2006/relationships/image" Target="../media/image34.svg"/><Relationship Id="rId19" Type="http://schemas.openxmlformats.org/officeDocument/2006/relationships/image" Target="../media/image42.svg"/><Relationship Id="rId31" Type="http://schemas.openxmlformats.org/officeDocument/2006/relationships/image" Target="../media/image54.svg"/><Relationship Id="rId4" Type="http://schemas.openxmlformats.org/officeDocument/2006/relationships/image" Target="../media/image28.svg"/><Relationship Id="rId9" Type="http://schemas.openxmlformats.org/officeDocument/2006/relationships/image" Target="../media/image33.svg"/><Relationship Id="rId14" Type="http://schemas.openxmlformats.org/officeDocument/2006/relationships/image" Target="../media/image37.svg"/><Relationship Id="rId22" Type="http://schemas.openxmlformats.org/officeDocument/2006/relationships/image" Target="../media/image45.svg"/><Relationship Id="rId27" Type="http://schemas.openxmlformats.org/officeDocument/2006/relationships/image" Target="../media/image50.svg"/><Relationship Id="rId30" Type="http://schemas.openxmlformats.org/officeDocument/2006/relationships/image" Target="../media/image53.png"/><Relationship Id="rId35" Type="http://schemas.openxmlformats.org/officeDocument/2006/relationships/image" Target="../media/image58.svg"/><Relationship Id="rId8" Type="http://schemas.openxmlformats.org/officeDocument/2006/relationships/image" Target="../media/image32.svg"/><Relationship Id="rId3" Type="http://schemas.openxmlformats.org/officeDocument/2006/relationships/image" Target="../media/image27.svg"/></Relationships>
</file>

<file path=ppt/slides/_rels/slide4.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68.svg"/><Relationship Id="rId26" Type="http://schemas.openxmlformats.org/officeDocument/2006/relationships/image" Target="../media/image43.png"/><Relationship Id="rId39" Type="http://schemas.openxmlformats.org/officeDocument/2006/relationships/image" Target="../media/image32.svg"/><Relationship Id="rId21" Type="http://schemas.openxmlformats.org/officeDocument/2006/relationships/image" Target="../media/image56.svg"/><Relationship Id="rId34" Type="http://schemas.openxmlformats.org/officeDocument/2006/relationships/image" Target="../media/image57.svg"/><Relationship Id="rId42" Type="http://schemas.openxmlformats.org/officeDocument/2006/relationships/image" Target="../media/image75.png"/><Relationship Id="rId7" Type="http://schemas.openxmlformats.org/officeDocument/2006/relationships/image" Target="../media/image45.svg"/><Relationship Id="rId2" Type="http://schemas.openxmlformats.org/officeDocument/2006/relationships/notesSlide" Target="../notesSlides/notesSlide3.xml"/><Relationship Id="rId16" Type="http://schemas.openxmlformats.org/officeDocument/2006/relationships/image" Target="../media/image48.svg"/><Relationship Id="rId29" Type="http://schemas.openxmlformats.org/officeDocument/2006/relationships/image" Target="../media/image42.svg"/><Relationship Id="rId1" Type="http://schemas.openxmlformats.org/officeDocument/2006/relationships/slideLayout" Target="../slideLayouts/slideLayout39.xml"/><Relationship Id="rId6" Type="http://schemas.openxmlformats.org/officeDocument/2006/relationships/image" Target="../media/image44.svg"/><Relationship Id="rId11" Type="http://schemas.openxmlformats.org/officeDocument/2006/relationships/image" Target="../media/image36.png"/><Relationship Id="rId24" Type="http://schemas.openxmlformats.org/officeDocument/2006/relationships/image" Target="../media/image39.svg"/><Relationship Id="rId32" Type="http://schemas.openxmlformats.org/officeDocument/2006/relationships/image" Target="../media/image33.svg"/><Relationship Id="rId37" Type="http://schemas.openxmlformats.org/officeDocument/2006/relationships/image" Target="../media/image71.svg"/><Relationship Id="rId40" Type="http://schemas.openxmlformats.org/officeDocument/2006/relationships/image" Target="../media/image73.jpeg"/><Relationship Id="rId45" Type="http://schemas.openxmlformats.org/officeDocument/2006/relationships/image" Target="../media/image52.jpeg"/><Relationship Id="rId5" Type="http://schemas.openxmlformats.org/officeDocument/2006/relationships/image" Target="../media/image47.svg"/><Relationship Id="rId15" Type="http://schemas.openxmlformats.org/officeDocument/2006/relationships/image" Target="../media/image66.svg"/><Relationship Id="rId23" Type="http://schemas.openxmlformats.org/officeDocument/2006/relationships/image" Target="../media/image37.svg"/><Relationship Id="rId28" Type="http://schemas.openxmlformats.org/officeDocument/2006/relationships/image" Target="../media/image70.svg"/><Relationship Id="rId36" Type="http://schemas.openxmlformats.org/officeDocument/2006/relationships/image" Target="../media/image58.svg"/><Relationship Id="rId10" Type="http://schemas.openxmlformats.org/officeDocument/2006/relationships/image" Target="../media/image28.svg"/><Relationship Id="rId19" Type="http://schemas.openxmlformats.org/officeDocument/2006/relationships/image" Target="../media/image54.svg"/><Relationship Id="rId31" Type="http://schemas.openxmlformats.org/officeDocument/2006/relationships/image" Target="../media/image49.svg"/><Relationship Id="rId44" Type="http://schemas.openxmlformats.org/officeDocument/2006/relationships/image" Target="../media/image76.png"/><Relationship Id="rId4" Type="http://schemas.openxmlformats.org/officeDocument/2006/relationships/image" Target="../media/image64.svg"/><Relationship Id="rId9" Type="http://schemas.openxmlformats.org/officeDocument/2006/relationships/image" Target="../media/image46.svg"/><Relationship Id="rId14" Type="http://schemas.openxmlformats.org/officeDocument/2006/relationships/image" Target="../media/image38.png"/><Relationship Id="rId22" Type="http://schemas.openxmlformats.org/officeDocument/2006/relationships/image" Target="../media/image29.svg"/><Relationship Id="rId27" Type="http://schemas.openxmlformats.org/officeDocument/2006/relationships/image" Target="../media/image69.svg"/><Relationship Id="rId30" Type="http://schemas.openxmlformats.org/officeDocument/2006/relationships/image" Target="../media/image59.svg"/><Relationship Id="rId35" Type="http://schemas.openxmlformats.org/officeDocument/2006/relationships/image" Target="../media/image55.svg"/><Relationship Id="rId43" Type="http://schemas.openxmlformats.org/officeDocument/2006/relationships/image" Target="../media/image53.png"/><Relationship Id="rId8" Type="http://schemas.openxmlformats.org/officeDocument/2006/relationships/image" Target="../media/image65.svg"/><Relationship Id="rId3" Type="http://schemas.openxmlformats.org/officeDocument/2006/relationships/image" Target="../media/image63.svg"/><Relationship Id="rId12" Type="http://schemas.microsoft.com/office/2007/relationships/hdphoto" Target="../media/hdphoto2.wdp"/><Relationship Id="rId17" Type="http://schemas.openxmlformats.org/officeDocument/2006/relationships/image" Target="../media/image67.svg"/><Relationship Id="rId25" Type="http://schemas.openxmlformats.org/officeDocument/2006/relationships/image" Target="../media/image40.svg"/><Relationship Id="rId33" Type="http://schemas.openxmlformats.org/officeDocument/2006/relationships/image" Target="../media/image35.png"/><Relationship Id="rId38" Type="http://schemas.openxmlformats.org/officeDocument/2006/relationships/image" Target="../media/image72.svg"/><Relationship Id="rId46" Type="http://schemas.openxmlformats.org/officeDocument/2006/relationships/image" Target="../media/image61.svg"/><Relationship Id="rId20" Type="http://schemas.openxmlformats.org/officeDocument/2006/relationships/image" Target="../media/image60.svg"/><Relationship Id="rId41" Type="http://schemas.openxmlformats.org/officeDocument/2006/relationships/image" Target="../media/image7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78.svg"/><Relationship Id="rId18" Type="http://schemas.openxmlformats.org/officeDocument/2006/relationships/image" Target="../media/image46.svg"/><Relationship Id="rId3" Type="http://schemas.openxmlformats.org/officeDocument/2006/relationships/image" Target="../media/image42.svg"/><Relationship Id="rId21" Type="http://schemas.openxmlformats.org/officeDocument/2006/relationships/image" Target="../media/image81.svg"/><Relationship Id="rId7" Type="http://schemas.openxmlformats.org/officeDocument/2006/relationships/image" Target="../media/image39.svg"/><Relationship Id="rId12" Type="http://schemas.openxmlformats.org/officeDocument/2006/relationships/image" Target="../media/image40.svg"/><Relationship Id="rId17" Type="http://schemas.openxmlformats.org/officeDocument/2006/relationships/image" Target="../media/image58.svg"/><Relationship Id="rId2" Type="http://schemas.openxmlformats.org/officeDocument/2006/relationships/notesSlide" Target="../notesSlides/notesSlide4.xml"/><Relationship Id="rId16" Type="http://schemas.openxmlformats.org/officeDocument/2006/relationships/image" Target="../media/image32.svg"/><Relationship Id="rId20" Type="http://schemas.openxmlformats.org/officeDocument/2006/relationships/image" Target="../media/image48.svg"/><Relationship Id="rId1" Type="http://schemas.openxmlformats.org/officeDocument/2006/relationships/slideLayout" Target="../slideLayouts/slideLayout39.xml"/><Relationship Id="rId6" Type="http://schemas.openxmlformats.org/officeDocument/2006/relationships/image" Target="../media/image37.svg"/><Relationship Id="rId11" Type="http://schemas.openxmlformats.org/officeDocument/2006/relationships/image" Target="../media/image41.svg"/><Relationship Id="rId5" Type="http://schemas.openxmlformats.org/officeDocument/2006/relationships/image" Target="../media/image77.svg"/><Relationship Id="rId15" Type="http://schemas.openxmlformats.org/officeDocument/2006/relationships/image" Target="../media/image29.svg"/><Relationship Id="rId23" Type="http://schemas.openxmlformats.org/officeDocument/2006/relationships/image" Target="../media/image45.svg"/><Relationship Id="rId10" Type="http://schemas.openxmlformats.org/officeDocument/2006/relationships/image" Target="../media/image28.svg"/><Relationship Id="rId19" Type="http://schemas.openxmlformats.org/officeDocument/2006/relationships/image" Target="../media/image80.svg"/><Relationship Id="rId4" Type="http://schemas.openxmlformats.org/officeDocument/2006/relationships/image" Target="../media/image69.svg"/><Relationship Id="rId9" Type="http://schemas.openxmlformats.org/officeDocument/2006/relationships/image" Target="../media/image33.svg"/><Relationship Id="rId14" Type="http://schemas.openxmlformats.org/officeDocument/2006/relationships/image" Target="../media/image79.svg"/><Relationship Id="rId22" Type="http://schemas.openxmlformats.org/officeDocument/2006/relationships/image" Target="../media/image4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67EB3A-6B2A-84EA-8033-535E0CFAA7CA}"/>
              </a:ext>
            </a:extLst>
          </p:cNvPr>
          <p:cNvSpPr>
            <a:spLocks noGrp="1"/>
          </p:cNvSpPr>
          <p:nvPr>
            <p:ph type="body" sz="quarter" idx="11"/>
          </p:nvPr>
        </p:nvSpPr>
        <p:spPr>
          <a:xfrm>
            <a:off x="5222988" y="2460770"/>
            <a:ext cx="1746023" cy="1329595"/>
          </a:xfrm>
        </p:spPr>
        <p:txBody>
          <a:bodyPr>
            <a:normAutofit/>
          </a:bodyPr>
          <a:lstStyle/>
          <a:p>
            <a:pPr marL="0" indent="0">
              <a:buNone/>
            </a:pPr>
            <a:r>
              <a:rPr lang="en-US"/>
              <a:t>AWS</a:t>
            </a:r>
          </a:p>
        </p:txBody>
      </p:sp>
    </p:spTree>
    <p:extLst>
      <p:ext uri="{BB962C8B-B14F-4D97-AF65-F5344CB8AC3E}">
        <p14:creationId xmlns:p14="http://schemas.microsoft.com/office/powerpoint/2010/main" val="94386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7B644-A9BC-1D89-C533-A52E849C8CDC}"/>
            </a:ext>
          </a:extLst>
        </p:cNvPr>
        <p:cNvGrpSpPr/>
        <p:nvPr/>
      </p:nvGrpSpPr>
      <p:grpSpPr>
        <a:xfrm>
          <a:off x="0" y="0"/>
          <a:ext cx="0" cy="0"/>
          <a:chOff x="0" y="0"/>
          <a:chExt cx="0" cy="0"/>
        </a:xfrm>
      </p:grpSpPr>
      <p:sp>
        <p:nvSpPr>
          <p:cNvPr id="137" name="Rounded Rectangle 5">
            <a:extLst>
              <a:ext uri="{FF2B5EF4-FFF2-40B4-BE49-F238E27FC236}">
                <a16:creationId xmlns:a16="http://schemas.microsoft.com/office/drawing/2014/main" id="{5EC12EDF-C50A-503C-7AE6-83C848DCA5D5}"/>
              </a:ext>
            </a:extLst>
          </p:cNvPr>
          <p:cNvSpPr/>
          <p:nvPr/>
        </p:nvSpPr>
        <p:spPr>
          <a:xfrm>
            <a:off x="2560321" y="5883727"/>
            <a:ext cx="6304500" cy="882833"/>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89" name="Rounded Rectangle 13">
            <a:extLst>
              <a:ext uri="{FF2B5EF4-FFF2-40B4-BE49-F238E27FC236}">
                <a16:creationId xmlns:a16="http://schemas.microsoft.com/office/drawing/2014/main" id="{7F629F5C-5AF9-6AF8-2D3C-C59CBBB7072E}"/>
              </a:ext>
            </a:extLst>
          </p:cNvPr>
          <p:cNvSpPr/>
          <p:nvPr/>
        </p:nvSpPr>
        <p:spPr>
          <a:xfrm>
            <a:off x="164692" y="1351864"/>
            <a:ext cx="3641486" cy="2164505"/>
          </a:xfrm>
          <a:prstGeom prst="roundRect">
            <a:avLst>
              <a:gd name="adj" fmla="val 585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Graphik Regular"/>
              <a:ea typeface="+mn-ea"/>
              <a:cs typeface="+mn-cs"/>
            </a:endParaRPr>
          </a:p>
        </p:txBody>
      </p:sp>
      <p:sp>
        <p:nvSpPr>
          <p:cNvPr id="175" name="Rounded Rectangle 5">
            <a:extLst>
              <a:ext uri="{FF2B5EF4-FFF2-40B4-BE49-F238E27FC236}">
                <a16:creationId xmlns:a16="http://schemas.microsoft.com/office/drawing/2014/main" id="{78920181-BC74-3C97-31DA-8EEE08F241F6}"/>
              </a:ext>
            </a:extLst>
          </p:cNvPr>
          <p:cNvSpPr/>
          <p:nvPr/>
        </p:nvSpPr>
        <p:spPr>
          <a:xfrm>
            <a:off x="10384477" y="3906455"/>
            <a:ext cx="1673201" cy="1670069"/>
          </a:xfrm>
          <a:prstGeom prst="roundRect">
            <a:avLst>
              <a:gd name="adj" fmla="val 11027"/>
            </a:avLst>
          </a:prstGeom>
          <a:solidFill>
            <a:schemeClr val="accent5">
              <a:lumMod val="20000"/>
              <a:lumOff val="80000"/>
              <a:alpha val="17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36" name="Rounded Rectangle 5">
            <a:extLst>
              <a:ext uri="{FF2B5EF4-FFF2-40B4-BE49-F238E27FC236}">
                <a16:creationId xmlns:a16="http://schemas.microsoft.com/office/drawing/2014/main" id="{1907F2C4-5A2E-6EEF-F60C-85616CC467C8}"/>
              </a:ext>
            </a:extLst>
          </p:cNvPr>
          <p:cNvSpPr/>
          <p:nvPr/>
        </p:nvSpPr>
        <p:spPr>
          <a:xfrm>
            <a:off x="7945465" y="3917317"/>
            <a:ext cx="2094739" cy="1670069"/>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Graphik Regular"/>
              <a:ea typeface="+mn-ea"/>
              <a:cs typeface="+mn-cs"/>
            </a:endParaRPr>
          </a:p>
        </p:txBody>
      </p:sp>
      <p:sp>
        <p:nvSpPr>
          <p:cNvPr id="123" name="Rounded Rectangle 5">
            <a:extLst>
              <a:ext uri="{FF2B5EF4-FFF2-40B4-BE49-F238E27FC236}">
                <a16:creationId xmlns:a16="http://schemas.microsoft.com/office/drawing/2014/main" id="{87F85A6C-194D-2DD3-992D-2A365053063E}"/>
              </a:ext>
            </a:extLst>
          </p:cNvPr>
          <p:cNvSpPr/>
          <p:nvPr/>
        </p:nvSpPr>
        <p:spPr>
          <a:xfrm>
            <a:off x="4528217" y="3921129"/>
            <a:ext cx="3136392" cy="1666729"/>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8" name="Rounded Rectangle 13">
            <a:extLst>
              <a:ext uri="{FF2B5EF4-FFF2-40B4-BE49-F238E27FC236}">
                <a16:creationId xmlns:a16="http://schemas.microsoft.com/office/drawing/2014/main" id="{14FFFF43-3EF8-D7C4-C8AE-147D4F1DBC7C}"/>
              </a:ext>
            </a:extLst>
          </p:cNvPr>
          <p:cNvSpPr/>
          <p:nvPr/>
        </p:nvSpPr>
        <p:spPr>
          <a:xfrm>
            <a:off x="3931211" y="2632552"/>
            <a:ext cx="5871467" cy="933186"/>
          </a:xfrm>
          <a:prstGeom prst="roundRect">
            <a:avLst>
              <a:gd name="adj" fmla="val 1166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Graphik Regular"/>
              <a:ea typeface="+mn-ea"/>
              <a:cs typeface="+mn-cs"/>
            </a:endParaRPr>
          </a:p>
        </p:txBody>
      </p:sp>
      <p:sp>
        <p:nvSpPr>
          <p:cNvPr id="22" name="Rounded Rectangle 5">
            <a:extLst>
              <a:ext uri="{FF2B5EF4-FFF2-40B4-BE49-F238E27FC236}">
                <a16:creationId xmlns:a16="http://schemas.microsoft.com/office/drawing/2014/main" id="{2B7BF3EC-1FDD-B1D8-C562-FD9FDDAD059C}"/>
              </a:ext>
            </a:extLst>
          </p:cNvPr>
          <p:cNvSpPr/>
          <p:nvPr/>
        </p:nvSpPr>
        <p:spPr>
          <a:xfrm>
            <a:off x="4449337" y="374653"/>
            <a:ext cx="4589178" cy="862070"/>
          </a:xfrm>
          <a:prstGeom prst="roundRect">
            <a:avLst>
              <a:gd name="adj" fmla="val 16101"/>
            </a:avLst>
          </a:prstGeom>
          <a:solidFill>
            <a:schemeClr val="accent5">
              <a:lumMod val="20000"/>
              <a:lumOff val="80000"/>
              <a:alpha val="1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1" name="Rounded Rectangle 13">
            <a:extLst>
              <a:ext uri="{FF2B5EF4-FFF2-40B4-BE49-F238E27FC236}">
                <a16:creationId xmlns:a16="http://schemas.microsoft.com/office/drawing/2014/main" id="{1B23FBAB-AF26-056F-7C8F-532C2F8E0FC9}"/>
              </a:ext>
            </a:extLst>
          </p:cNvPr>
          <p:cNvSpPr/>
          <p:nvPr/>
        </p:nvSpPr>
        <p:spPr>
          <a:xfrm>
            <a:off x="4573285" y="1415745"/>
            <a:ext cx="4291535" cy="1024923"/>
          </a:xfrm>
          <a:prstGeom prst="roundRect">
            <a:avLst>
              <a:gd name="adj" fmla="val 10500"/>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4" name="Rounded Rectangle 113">
            <a:extLst>
              <a:ext uri="{FF2B5EF4-FFF2-40B4-BE49-F238E27FC236}">
                <a16:creationId xmlns:a16="http://schemas.microsoft.com/office/drawing/2014/main" id="{C60E5367-B678-84D1-1094-F9A80394E0C5}"/>
              </a:ext>
            </a:extLst>
          </p:cNvPr>
          <p:cNvSpPr/>
          <p:nvPr/>
        </p:nvSpPr>
        <p:spPr>
          <a:xfrm>
            <a:off x="6715162" y="1487823"/>
            <a:ext cx="2071396" cy="871653"/>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36" name="Rectangle 35">
            <a:extLst>
              <a:ext uri="{FF2B5EF4-FFF2-40B4-BE49-F238E27FC236}">
                <a16:creationId xmlns:a16="http://schemas.microsoft.com/office/drawing/2014/main" id="{080B54F4-0AB3-6303-6492-7DBE525B6FD7}"/>
              </a:ext>
            </a:extLst>
          </p:cNvPr>
          <p:cNvSpPr/>
          <p:nvPr/>
        </p:nvSpPr>
        <p:spPr>
          <a:xfrm>
            <a:off x="6981978" y="1620437"/>
            <a:ext cx="1764698" cy="1949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Agent Memory &amp; State</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Maintains task context, session state, episodic memory.</a:t>
            </a:r>
          </a:p>
        </p:txBody>
      </p:sp>
      <p:grpSp>
        <p:nvGrpSpPr>
          <p:cNvPr id="57" name="Group 56">
            <a:extLst>
              <a:ext uri="{FF2B5EF4-FFF2-40B4-BE49-F238E27FC236}">
                <a16:creationId xmlns:a16="http://schemas.microsoft.com/office/drawing/2014/main" id="{351A882C-0C12-CCD2-5763-E83F0224FEF2}"/>
              </a:ext>
            </a:extLst>
          </p:cNvPr>
          <p:cNvGrpSpPr/>
          <p:nvPr/>
        </p:nvGrpSpPr>
        <p:grpSpPr>
          <a:xfrm>
            <a:off x="6765623" y="1534536"/>
            <a:ext cx="245832" cy="245832"/>
            <a:chOff x="6816886" y="2400943"/>
            <a:chExt cx="353165" cy="353165"/>
          </a:xfrm>
        </p:grpSpPr>
        <p:sp>
          <p:nvSpPr>
            <p:cNvPr id="58" name="Oval 57">
              <a:extLst>
                <a:ext uri="{FF2B5EF4-FFF2-40B4-BE49-F238E27FC236}">
                  <a16:creationId xmlns:a16="http://schemas.microsoft.com/office/drawing/2014/main" id="{B065653E-DC92-053D-0600-D0C164E28C24}"/>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59" name="Freeform 134">
              <a:extLst>
                <a:ext uri="{FF2B5EF4-FFF2-40B4-BE49-F238E27FC236}">
                  <a16:creationId xmlns:a16="http://schemas.microsoft.com/office/drawing/2014/main" id="{8D3ADDB6-AA34-9957-437B-0C65D71AD0EE}"/>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23" name="Rounded Rectangle 112">
            <a:extLst>
              <a:ext uri="{FF2B5EF4-FFF2-40B4-BE49-F238E27FC236}">
                <a16:creationId xmlns:a16="http://schemas.microsoft.com/office/drawing/2014/main" id="{DF950954-22FC-09FC-3AA9-0A60CDFC5325}"/>
              </a:ext>
            </a:extLst>
          </p:cNvPr>
          <p:cNvSpPr/>
          <p:nvPr/>
        </p:nvSpPr>
        <p:spPr>
          <a:xfrm>
            <a:off x="4036244" y="2706525"/>
            <a:ext cx="1811983"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5" name="Rectangle 34">
            <a:extLst>
              <a:ext uri="{FF2B5EF4-FFF2-40B4-BE49-F238E27FC236}">
                <a16:creationId xmlns:a16="http://schemas.microsoft.com/office/drawing/2014/main" id="{0FEFA96B-B8AF-DC94-DDA0-FF1890DBF4BA}"/>
              </a:ext>
            </a:extLst>
          </p:cNvPr>
          <p:cNvSpPr/>
          <p:nvPr/>
        </p:nvSpPr>
        <p:spPr>
          <a:xfrm>
            <a:off x="4261568" y="2837746"/>
            <a:ext cx="1620514" cy="3097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LLM Gateway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Provides governed access to foundation + specialized models.</a:t>
            </a:r>
          </a:p>
        </p:txBody>
      </p:sp>
      <p:grpSp>
        <p:nvGrpSpPr>
          <p:cNvPr id="60" name="Group 59">
            <a:extLst>
              <a:ext uri="{FF2B5EF4-FFF2-40B4-BE49-F238E27FC236}">
                <a16:creationId xmlns:a16="http://schemas.microsoft.com/office/drawing/2014/main" id="{2D4DB620-CEB5-B797-FD4F-46A8790F2906}"/>
              </a:ext>
            </a:extLst>
          </p:cNvPr>
          <p:cNvGrpSpPr/>
          <p:nvPr/>
        </p:nvGrpSpPr>
        <p:grpSpPr>
          <a:xfrm>
            <a:off x="4090151" y="2778735"/>
            <a:ext cx="206910" cy="210312"/>
            <a:chOff x="4952878" y="2354054"/>
            <a:chExt cx="353165" cy="353165"/>
          </a:xfrm>
        </p:grpSpPr>
        <p:sp>
          <p:nvSpPr>
            <p:cNvPr id="61" name="Oval 60">
              <a:extLst>
                <a:ext uri="{FF2B5EF4-FFF2-40B4-BE49-F238E27FC236}">
                  <a16:creationId xmlns:a16="http://schemas.microsoft.com/office/drawing/2014/main" id="{5E1C2FD0-20E6-22C4-9BD4-D9588CB53B7E}"/>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62" name="Group 147">
              <a:extLst>
                <a:ext uri="{FF2B5EF4-FFF2-40B4-BE49-F238E27FC236}">
                  <a16:creationId xmlns:a16="http://schemas.microsoft.com/office/drawing/2014/main" id="{2B8FA3DB-811D-09FA-7F83-D070140A3F07}"/>
                </a:ext>
              </a:extLst>
            </p:cNvPr>
            <p:cNvGrpSpPr>
              <a:grpSpLocks noChangeAspect="1"/>
            </p:cNvGrpSpPr>
            <p:nvPr/>
          </p:nvGrpSpPr>
          <p:grpSpPr bwMode="auto">
            <a:xfrm>
              <a:off x="5026283" y="2444659"/>
              <a:ext cx="206346" cy="171955"/>
              <a:chOff x="6541" y="1755"/>
              <a:chExt cx="426" cy="355"/>
            </a:xfrm>
            <a:solidFill>
              <a:srgbClr val="A100FF"/>
            </a:solidFill>
          </p:grpSpPr>
          <p:sp>
            <p:nvSpPr>
              <p:cNvPr id="63" name="Freeform 148">
                <a:extLst>
                  <a:ext uri="{FF2B5EF4-FFF2-40B4-BE49-F238E27FC236}">
                    <a16:creationId xmlns:a16="http://schemas.microsoft.com/office/drawing/2014/main" id="{5B160032-882A-2007-0AC7-8A483CCBB501}"/>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4" name="Freeform 149">
                <a:extLst>
                  <a:ext uri="{FF2B5EF4-FFF2-40B4-BE49-F238E27FC236}">
                    <a16:creationId xmlns:a16="http://schemas.microsoft.com/office/drawing/2014/main" id="{B815A5F3-2584-D445-9F13-A162EC8F2ADF}"/>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5" name="Freeform 150">
                <a:extLst>
                  <a:ext uri="{FF2B5EF4-FFF2-40B4-BE49-F238E27FC236}">
                    <a16:creationId xmlns:a16="http://schemas.microsoft.com/office/drawing/2014/main" id="{E177CEA4-5341-21C6-0FEA-681B38A464AA}"/>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6" name="Freeform 151">
                <a:extLst>
                  <a:ext uri="{FF2B5EF4-FFF2-40B4-BE49-F238E27FC236}">
                    <a16:creationId xmlns:a16="http://schemas.microsoft.com/office/drawing/2014/main" id="{412B59D5-A95B-7E17-D914-FC371358CF1D}"/>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7" name="Freeform 152">
                <a:extLst>
                  <a:ext uri="{FF2B5EF4-FFF2-40B4-BE49-F238E27FC236}">
                    <a16:creationId xmlns:a16="http://schemas.microsoft.com/office/drawing/2014/main" id="{E2B13D95-C086-4FC5-C76A-7CA6652D2068}"/>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8" name="Freeform 153">
                <a:extLst>
                  <a:ext uri="{FF2B5EF4-FFF2-40B4-BE49-F238E27FC236}">
                    <a16:creationId xmlns:a16="http://schemas.microsoft.com/office/drawing/2014/main" id="{4178AFBC-45E2-0BC5-04A2-5562EA9D155F}"/>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9" name="Freeform 154">
                <a:extLst>
                  <a:ext uri="{FF2B5EF4-FFF2-40B4-BE49-F238E27FC236}">
                    <a16:creationId xmlns:a16="http://schemas.microsoft.com/office/drawing/2014/main" id="{AE2FCCBC-9F41-A392-FBD8-64188A56E2F5}"/>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29" name="Rounded Rectangle 16">
            <a:extLst>
              <a:ext uri="{FF2B5EF4-FFF2-40B4-BE49-F238E27FC236}">
                <a16:creationId xmlns:a16="http://schemas.microsoft.com/office/drawing/2014/main" id="{7D5980F5-F0D5-2FC9-9FAA-2DD7761C3FBB}"/>
              </a:ext>
            </a:extLst>
          </p:cNvPr>
          <p:cNvSpPr/>
          <p:nvPr/>
        </p:nvSpPr>
        <p:spPr>
          <a:xfrm>
            <a:off x="451284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53" name="TextBox 52">
            <a:extLst>
              <a:ext uri="{FF2B5EF4-FFF2-40B4-BE49-F238E27FC236}">
                <a16:creationId xmlns:a16="http://schemas.microsoft.com/office/drawing/2014/main" id="{947F3C11-5EB6-5621-9A4F-9E21C5DD985A}"/>
              </a:ext>
            </a:extLst>
          </p:cNvPr>
          <p:cNvSpPr txBox="1"/>
          <p:nvPr/>
        </p:nvSpPr>
        <p:spPr>
          <a:xfrm>
            <a:off x="4937364" y="500708"/>
            <a:ext cx="921471" cy="569387"/>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900" b="1" i="0" u="none" strike="noStrike" kern="1200" cap="none" spc="0" normalizeH="0" baseline="0" noProof="0">
                <a:ln>
                  <a:noFill/>
                </a:ln>
                <a:effectLst/>
                <a:uLnTx/>
                <a:uFillTx/>
                <a:latin typeface="Graphik Medium" panose="020B0503030202060203" pitchFamily="34" charset="77"/>
                <a:ea typeface="+mn-ea"/>
                <a:cs typeface="+mn-cs"/>
              </a:rPr>
              <a:t>Marketing </a:t>
            </a:r>
            <a:r>
              <a:rPr lang="en-US" sz="900" b="1">
                <a:latin typeface="Graphik Medium" panose="020B0503030202060203" pitchFamily="34" charset="77"/>
              </a:rPr>
              <a:t>Apps</a:t>
            </a:r>
          </a:p>
          <a:p>
            <a:pPr marL="0" marR="0" lvl="0" indent="0" algn="l" defTabSz="228600" rtl="0" eaLnBrk="1" fontAlgn="auto" latinLnBrk="0" hangingPunct="1">
              <a:lnSpc>
                <a:spcPct val="100000"/>
              </a:lnSpc>
              <a:spcBef>
                <a:spcPts val="0"/>
              </a:spcBef>
              <a:buClrTx/>
              <a:buSzTx/>
              <a:buFontTx/>
              <a:buNone/>
              <a:tabLst/>
              <a:defRPr/>
            </a:pPr>
            <a:r>
              <a:rPr kumimoji="0" lang="en-US" sz="700" i="1" u="none" strike="noStrike" kern="1200" cap="none" spc="0" normalizeH="0" baseline="0" noProof="0">
                <a:ln>
                  <a:noFill/>
                </a:ln>
                <a:effectLst/>
                <a:uLnTx/>
                <a:uFillTx/>
                <a:latin typeface="Graphik Regular" panose="020B0503030202060203" pitchFamily="34" charset="77"/>
              </a:rPr>
              <a:t>Initiate domain requests through agent-driven orchestration.</a:t>
            </a:r>
            <a:endParaRPr kumimoji="0" lang="en-US" sz="900" i="1" u="none" strike="noStrike" kern="1200" cap="none" spc="0" normalizeH="0" baseline="0" noProof="0">
              <a:ln>
                <a:noFill/>
              </a:ln>
              <a:effectLst/>
              <a:uLnTx/>
              <a:uFillTx/>
              <a:latin typeface="Graphik Regular" panose="020B0503030202060203" pitchFamily="34" charset="77"/>
            </a:endParaRPr>
          </a:p>
        </p:txBody>
      </p:sp>
      <p:pic>
        <p:nvPicPr>
          <p:cNvPr id="190" name="Graphic 189" descr="Address Book outline">
            <a:extLst>
              <a:ext uri="{FF2B5EF4-FFF2-40B4-BE49-F238E27FC236}">
                <a16:creationId xmlns:a16="http://schemas.microsoft.com/office/drawing/2014/main" id="{D60F6EDC-6D61-7254-9DC1-1B010FFCB58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555414" y="633928"/>
            <a:ext cx="328445" cy="328445"/>
          </a:xfrm>
          <a:prstGeom prst="rect">
            <a:avLst/>
          </a:prstGeom>
        </p:spPr>
      </p:pic>
      <p:sp>
        <p:nvSpPr>
          <p:cNvPr id="11" name="Rounded Rectangle 14">
            <a:extLst>
              <a:ext uri="{FF2B5EF4-FFF2-40B4-BE49-F238E27FC236}">
                <a16:creationId xmlns:a16="http://schemas.microsoft.com/office/drawing/2014/main" id="{13C234CA-959C-E399-D673-369BE43E6F2A}"/>
              </a:ext>
            </a:extLst>
          </p:cNvPr>
          <p:cNvSpPr/>
          <p:nvPr/>
        </p:nvSpPr>
        <p:spPr>
          <a:xfrm>
            <a:off x="286379" y="3906455"/>
            <a:ext cx="4040101" cy="1622927"/>
          </a:xfrm>
          <a:prstGeom prst="roundRect">
            <a:avLst>
              <a:gd name="adj" fmla="val 534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solidFill>
                <a:schemeClr val="tx1"/>
              </a:solidFill>
              <a:latin typeface="Graphik Regular"/>
            </a:endParaRPr>
          </a:p>
        </p:txBody>
      </p:sp>
      <p:sp>
        <p:nvSpPr>
          <p:cNvPr id="198" name="Rounded Rectangle 114">
            <a:extLst>
              <a:ext uri="{FF2B5EF4-FFF2-40B4-BE49-F238E27FC236}">
                <a16:creationId xmlns:a16="http://schemas.microsoft.com/office/drawing/2014/main" id="{0C8AA754-E40D-27B8-199B-D3628EF46F94}"/>
              </a:ext>
            </a:extLst>
          </p:cNvPr>
          <p:cNvSpPr/>
          <p:nvPr/>
        </p:nvSpPr>
        <p:spPr>
          <a:xfrm>
            <a:off x="2194845" y="4746862"/>
            <a:ext cx="2066544" cy="936728"/>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199" name="Rectangle 198">
            <a:extLst>
              <a:ext uri="{FF2B5EF4-FFF2-40B4-BE49-F238E27FC236}">
                <a16:creationId xmlns:a16="http://schemas.microsoft.com/office/drawing/2014/main" id="{50E12A0A-A1F8-821C-5059-0FAA9F8EDD13}"/>
              </a:ext>
            </a:extLst>
          </p:cNvPr>
          <p:cNvSpPr/>
          <p:nvPr/>
        </p:nvSpPr>
        <p:spPr>
          <a:xfrm>
            <a:off x="2419157" y="4963071"/>
            <a:ext cx="1882939" cy="17993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Experiential Knowledge Acquisition</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Captures outcomes + human feedback to refine intelligence.</a:t>
            </a:r>
          </a:p>
        </p:txBody>
      </p:sp>
      <p:grpSp>
        <p:nvGrpSpPr>
          <p:cNvPr id="201" name="Group 200">
            <a:extLst>
              <a:ext uri="{FF2B5EF4-FFF2-40B4-BE49-F238E27FC236}">
                <a16:creationId xmlns:a16="http://schemas.microsoft.com/office/drawing/2014/main" id="{E00AED0E-0762-CCFD-1209-04C206964AB2}"/>
              </a:ext>
            </a:extLst>
          </p:cNvPr>
          <p:cNvGrpSpPr>
            <a:grpSpLocks noChangeAspect="1"/>
          </p:cNvGrpSpPr>
          <p:nvPr/>
        </p:nvGrpSpPr>
        <p:grpSpPr>
          <a:xfrm>
            <a:off x="2262953" y="4820562"/>
            <a:ext cx="210312" cy="210312"/>
            <a:chOff x="8548426" y="2317532"/>
            <a:chExt cx="353165" cy="353165"/>
          </a:xfrm>
        </p:grpSpPr>
        <p:sp>
          <p:nvSpPr>
            <p:cNvPr id="202" name="Oval 201">
              <a:extLst>
                <a:ext uri="{FF2B5EF4-FFF2-40B4-BE49-F238E27FC236}">
                  <a16:creationId xmlns:a16="http://schemas.microsoft.com/office/drawing/2014/main" id="{5B617FFE-FFA9-F07B-D110-8C9387255496}"/>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03" name="Freeform: Shape 730">
              <a:extLst>
                <a:ext uri="{FF2B5EF4-FFF2-40B4-BE49-F238E27FC236}">
                  <a16:creationId xmlns:a16="http://schemas.microsoft.com/office/drawing/2014/main" id="{F37D1FD7-CE50-525A-7BBA-63FCD69FFA15}"/>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sp>
        <p:nvSpPr>
          <p:cNvPr id="205" name="Rounded Rectangle 113">
            <a:extLst>
              <a:ext uri="{FF2B5EF4-FFF2-40B4-BE49-F238E27FC236}">
                <a16:creationId xmlns:a16="http://schemas.microsoft.com/office/drawing/2014/main" id="{E1F57292-107C-A587-B673-F0709B33CD31}"/>
              </a:ext>
            </a:extLst>
          </p:cNvPr>
          <p:cNvSpPr/>
          <p:nvPr/>
        </p:nvSpPr>
        <p:spPr>
          <a:xfrm>
            <a:off x="320084" y="4751305"/>
            <a:ext cx="1801368" cy="103132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206" name="Rectangle 205">
            <a:extLst>
              <a:ext uri="{FF2B5EF4-FFF2-40B4-BE49-F238E27FC236}">
                <a16:creationId xmlns:a16="http://schemas.microsoft.com/office/drawing/2014/main" id="{71F3D223-A50D-F3B4-35BA-3096BA4ED551}"/>
              </a:ext>
            </a:extLst>
          </p:cNvPr>
          <p:cNvSpPr/>
          <p:nvPr/>
        </p:nvSpPr>
        <p:spPr>
          <a:xfrm>
            <a:off x="541271" y="4961128"/>
            <a:ext cx="1593988" cy="1818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Adaptive Learning Loop</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Continuously improves reasoning, decisions, behavior.</a:t>
            </a:r>
          </a:p>
        </p:txBody>
      </p:sp>
      <p:grpSp>
        <p:nvGrpSpPr>
          <p:cNvPr id="208" name="Group 207">
            <a:extLst>
              <a:ext uri="{FF2B5EF4-FFF2-40B4-BE49-F238E27FC236}">
                <a16:creationId xmlns:a16="http://schemas.microsoft.com/office/drawing/2014/main" id="{548025D1-2A83-4112-476B-F79948C68E8A}"/>
              </a:ext>
            </a:extLst>
          </p:cNvPr>
          <p:cNvGrpSpPr/>
          <p:nvPr/>
        </p:nvGrpSpPr>
        <p:grpSpPr>
          <a:xfrm>
            <a:off x="386638" y="4808974"/>
            <a:ext cx="207519" cy="210312"/>
            <a:chOff x="6816886" y="2400943"/>
            <a:chExt cx="353165" cy="353165"/>
          </a:xfrm>
        </p:grpSpPr>
        <p:sp>
          <p:nvSpPr>
            <p:cNvPr id="209" name="Oval 208">
              <a:extLst>
                <a:ext uri="{FF2B5EF4-FFF2-40B4-BE49-F238E27FC236}">
                  <a16:creationId xmlns:a16="http://schemas.microsoft.com/office/drawing/2014/main" id="{D5B22766-6CF1-EC10-3B56-24DCC5A25699}"/>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10" name="Freeform 134">
              <a:extLst>
                <a:ext uri="{FF2B5EF4-FFF2-40B4-BE49-F238E27FC236}">
                  <a16:creationId xmlns:a16="http://schemas.microsoft.com/office/drawing/2014/main" id="{B4B3E282-53E3-6A95-5687-A2B69D6F3232}"/>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212" name="Rounded Rectangle 112">
            <a:extLst>
              <a:ext uri="{FF2B5EF4-FFF2-40B4-BE49-F238E27FC236}">
                <a16:creationId xmlns:a16="http://schemas.microsoft.com/office/drawing/2014/main" id="{DF1DF12A-68C5-1C82-B52F-CC261CB760B3}"/>
              </a:ext>
            </a:extLst>
          </p:cNvPr>
          <p:cNvSpPr/>
          <p:nvPr/>
        </p:nvSpPr>
        <p:spPr>
          <a:xfrm>
            <a:off x="2192577" y="3787940"/>
            <a:ext cx="2066544" cy="885337"/>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213" name="Rectangle 212">
            <a:extLst>
              <a:ext uri="{FF2B5EF4-FFF2-40B4-BE49-F238E27FC236}">
                <a16:creationId xmlns:a16="http://schemas.microsoft.com/office/drawing/2014/main" id="{C0D652BE-B3A6-0B79-96D1-6D3AE3503AC1}"/>
              </a:ext>
            </a:extLst>
          </p:cNvPr>
          <p:cNvSpPr/>
          <p:nvPr/>
        </p:nvSpPr>
        <p:spPr>
          <a:xfrm>
            <a:off x="2442695" y="3752247"/>
            <a:ext cx="1823381" cy="2277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Model Invocation &amp; Routing</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Selects &amp; invokes the right model per task/policy.</a:t>
            </a:r>
          </a:p>
        </p:txBody>
      </p:sp>
      <p:grpSp>
        <p:nvGrpSpPr>
          <p:cNvPr id="215" name="Group 214">
            <a:extLst>
              <a:ext uri="{FF2B5EF4-FFF2-40B4-BE49-F238E27FC236}">
                <a16:creationId xmlns:a16="http://schemas.microsoft.com/office/drawing/2014/main" id="{1D53DC49-2AA8-C6EC-6A1A-61AAC7E9041E}"/>
              </a:ext>
            </a:extLst>
          </p:cNvPr>
          <p:cNvGrpSpPr/>
          <p:nvPr/>
        </p:nvGrpSpPr>
        <p:grpSpPr>
          <a:xfrm>
            <a:off x="2258635" y="3855489"/>
            <a:ext cx="210312" cy="210312"/>
            <a:chOff x="4952878" y="2354054"/>
            <a:chExt cx="353165" cy="353165"/>
          </a:xfrm>
        </p:grpSpPr>
        <p:sp>
          <p:nvSpPr>
            <p:cNvPr id="216" name="Oval 215">
              <a:extLst>
                <a:ext uri="{FF2B5EF4-FFF2-40B4-BE49-F238E27FC236}">
                  <a16:creationId xmlns:a16="http://schemas.microsoft.com/office/drawing/2014/main" id="{C4B0EA66-C1C1-E1C7-685F-D790459927CA}"/>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217" name="Group 147">
              <a:extLst>
                <a:ext uri="{FF2B5EF4-FFF2-40B4-BE49-F238E27FC236}">
                  <a16:creationId xmlns:a16="http://schemas.microsoft.com/office/drawing/2014/main" id="{F68AC48B-2C2B-3E89-73D3-D263A52BEC4C}"/>
                </a:ext>
              </a:extLst>
            </p:cNvPr>
            <p:cNvGrpSpPr>
              <a:grpSpLocks noChangeAspect="1"/>
            </p:cNvGrpSpPr>
            <p:nvPr/>
          </p:nvGrpSpPr>
          <p:grpSpPr bwMode="auto">
            <a:xfrm>
              <a:off x="5026283" y="2444659"/>
              <a:ext cx="206346" cy="171955"/>
              <a:chOff x="6541" y="1755"/>
              <a:chExt cx="426" cy="355"/>
            </a:xfrm>
            <a:solidFill>
              <a:srgbClr val="A100FF"/>
            </a:solidFill>
          </p:grpSpPr>
          <p:sp>
            <p:nvSpPr>
              <p:cNvPr id="218" name="Freeform 148">
                <a:extLst>
                  <a:ext uri="{FF2B5EF4-FFF2-40B4-BE49-F238E27FC236}">
                    <a16:creationId xmlns:a16="http://schemas.microsoft.com/office/drawing/2014/main" id="{DCE676EC-1AD2-EA64-EAF4-81CDA5DB8885}"/>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19" name="Freeform 149">
                <a:extLst>
                  <a:ext uri="{FF2B5EF4-FFF2-40B4-BE49-F238E27FC236}">
                    <a16:creationId xmlns:a16="http://schemas.microsoft.com/office/drawing/2014/main" id="{057CE5B5-E72A-F2BA-3F9A-33AAC9947496}"/>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0" name="Freeform 150">
                <a:extLst>
                  <a:ext uri="{FF2B5EF4-FFF2-40B4-BE49-F238E27FC236}">
                    <a16:creationId xmlns:a16="http://schemas.microsoft.com/office/drawing/2014/main" id="{03E2DE3C-EA0B-A381-8A63-FE302B8B41E3}"/>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1" name="Freeform 151">
                <a:extLst>
                  <a:ext uri="{FF2B5EF4-FFF2-40B4-BE49-F238E27FC236}">
                    <a16:creationId xmlns:a16="http://schemas.microsoft.com/office/drawing/2014/main" id="{E26AEC84-EE2D-57A9-DDBB-BC0A9FB1779E}"/>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2" name="Freeform 152">
                <a:extLst>
                  <a:ext uri="{FF2B5EF4-FFF2-40B4-BE49-F238E27FC236}">
                    <a16:creationId xmlns:a16="http://schemas.microsoft.com/office/drawing/2014/main" id="{62FE6DE9-72C6-EFE9-D653-6CB3D3149835}"/>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3" name="Freeform 153">
                <a:extLst>
                  <a:ext uri="{FF2B5EF4-FFF2-40B4-BE49-F238E27FC236}">
                    <a16:creationId xmlns:a16="http://schemas.microsoft.com/office/drawing/2014/main" id="{53D9892F-C667-F884-CD44-A1FD76A3A529}"/>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4" name="Freeform 154">
                <a:extLst>
                  <a:ext uri="{FF2B5EF4-FFF2-40B4-BE49-F238E27FC236}">
                    <a16:creationId xmlns:a16="http://schemas.microsoft.com/office/drawing/2014/main" id="{E6A2495D-CFB2-25AB-5FDF-E832AEACA65B}"/>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226" name="Rounded Rectangle 53">
            <a:extLst>
              <a:ext uri="{FF2B5EF4-FFF2-40B4-BE49-F238E27FC236}">
                <a16:creationId xmlns:a16="http://schemas.microsoft.com/office/drawing/2014/main" id="{0AFD7FF0-CFAC-586E-E99B-58D18E05F64E}"/>
              </a:ext>
            </a:extLst>
          </p:cNvPr>
          <p:cNvSpPr/>
          <p:nvPr/>
        </p:nvSpPr>
        <p:spPr>
          <a:xfrm>
            <a:off x="325224" y="3791801"/>
            <a:ext cx="1802118" cy="885337"/>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227" name="Rectangle 226">
            <a:extLst>
              <a:ext uri="{FF2B5EF4-FFF2-40B4-BE49-F238E27FC236}">
                <a16:creationId xmlns:a16="http://schemas.microsoft.com/office/drawing/2014/main" id="{06A8BD1D-9072-DF40-BFE3-46FF7FA0153B}"/>
              </a:ext>
            </a:extLst>
          </p:cNvPr>
          <p:cNvSpPr/>
          <p:nvPr/>
        </p:nvSpPr>
        <p:spPr>
          <a:xfrm>
            <a:off x="567946" y="3752247"/>
            <a:ext cx="1553898" cy="2558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Model Recipe</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Transforms general models into domain-specific intelligence.</a:t>
            </a:r>
          </a:p>
        </p:txBody>
      </p:sp>
      <p:grpSp>
        <p:nvGrpSpPr>
          <p:cNvPr id="229" name="Group 228">
            <a:extLst>
              <a:ext uri="{FF2B5EF4-FFF2-40B4-BE49-F238E27FC236}">
                <a16:creationId xmlns:a16="http://schemas.microsoft.com/office/drawing/2014/main" id="{A0D318BC-D852-EDF4-ABA0-3BE889C3697D}"/>
              </a:ext>
            </a:extLst>
          </p:cNvPr>
          <p:cNvGrpSpPr/>
          <p:nvPr/>
        </p:nvGrpSpPr>
        <p:grpSpPr>
          <a:xfrm>
            <a:off x="395431" y="3872412"/>
            <a:ext cx="210312" cy="210312"/>
            <a:chOff x="3062530" y="2514637"/>
            <a:chExt cx="523995" cy="523995"/>
          </a:xfrm>
        </p:grpSpPr>
        <p:sp>
          <p:nvSpPr>
            <p:cNvPr id="230" name="Oval 229">
              <a:extLst>
                <a:ext uri="{FF2B5EF4-FFF2-40B4-BE49-F238E27FC236}">
                  <a16:creationId xmlns:a16="http://schemas.microsoft.com/office/drawing/2014/main" id="{424183B9-3945-69F9-7829-A312BCE8DD78}"/>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231" name="Group 230">
              <a:extLst>
                <a:ext uri="{FF2B5EF4-FFF2-40B4-BE49-F238E27FC236}">
                  <a16:creationId xmlns:a16="http://schemas.microsoft.com/office/drawing/2014/main" id="{F50173BD-56EF-6ED9-5CE4-6D147BFBDAA1}"/>
                </a:ext>
              </a:extLst>
            </p:cNvPr>
            <p:cNvGrpSpPr/>
            <p:nvPr/>
          </p:nvGrpSpPr>
          <p:grpSpPr>
            <a:xfrm>
              <a:off x="3180464" y="2582551"/>
              <a:ext cx="288127" cy="388166"/>
              <a:chOff x="1317913" y="664143"/>
              <a:chExt cx="414195" cy="558006"/>
            </a:xfrm>
          </p:grpSpPr>
          <p:sp>
            <p:nvSpPr>
              <p:cNvPr id="232" name="Freeform: Shape 722">
                <a:extLst>
                  <a:ext uri="{FF2B5EF4-FFF2-40B4-BE49-F238E27FC236}">
                    <a16:creationId xmlns:a16="http://schemas.microsoft.com/office/drawing/2014/main" id="{C0C5F677-CA4E-B058-EA9F-24C73B0BF6B4}"/>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3" name="Freeform: Shape 723">
                <a:extLst>
                  <a:ext uri="{FF2B5EF4-FFF2-40B4-BE49-F238E27FC236}">
                    <a16:creationId xmlns:a16="http://schemas.microsoft.com/office/drawing/2014/main" id="{94EFEFB4-5A1B-380B-FB4C-A9C2B5E55F53}"/>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4" name="Freeform: Shape 724">
                <a:extLst>
                  <a:ext uri="{FF2B5EF4-FFF2-40B4-BE49-F238E27FC236}">
                    <a16:creationId xmlns:a16="http://schemas.microsoft.com/office/drawing/2014/main" id="{BA07194F-9810-2F6E-37B1-517E9DBAC667}"/>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5" name="Freeform: Shape 725">
                <a:extLst>
                  <a:ext uri="{FF2B5EF4-FFF2-40B4-BE49-F238E27FC236}">
                    <a16:creationId xmlns:a16="http://schemas.microsoft.com/office/drawing/2014/main" id="{CF46017D-E822-FAF9-F038-254AB6779388}"/>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27" name="Rounded Rectangle 21">
            <a:extLst>
              <a:ext uri="{FF2B5EF4-FFF2-40B4-BE49-F238E27FC236}">
                <a16:creationId xmlns:a16="http://schemas.microsoft.com/office/drawing/2014/main" id="{647C3B15-50DD-2949-2922-C0F71B765BB5}"/>
              </a:ext>
            </a:extLst>
          </p:cNvPr>
          <p:cNvSpPr/>
          <p:nvPr/>
        </p:nvSpPr>
        <p:spPr>
          <a:xfrm>
            <a:off x="7315234" y="3397808"/>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effectLst/>
              <a:uLnTx/>
              <a:uFillTx/>
              <a:latin typeface="Graphik Regular"/>
              <a:ea typeface="+mn-ea"/>
              <a:cs typeface="+mn-cs"/>
            </a:endParaRPr>
          </a:p>
        </p:txBody>
      </p:sp>
      <p:sp>
        <p:nvSpPr>
          <p:cNvPr id="276" name="Rounded Rectangle 114">
            <a:extLst>
              <a:ext uri="{FF2B5EF4-FFF2-40B4-BE49-F238E27FC236}">
                <a16:creationId xmlns:a16="http://schemas.microsoft.com/office/drawing/2014/main" id="{912F5444-3D6E-2705-20AC-2BF5A99F4156}"/>
              </a:ext>
            </a:extLst>
          </p:cNvPr>
          <p:cNvSpPr/>
          <p:nvPr/>
        </p:nvSpPr>
        <p:spPr>
          <a:xfrm>
            <a:off x="4609860" y="4791421"/>
            <a:ext cx="3001337" cy="705709"/>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277" name="Rectangle 276">
            <a:extLst>
              <a:ext uri="{FF2B5EF4-FFF2-40B4-BE49-F238E27FC236}">
                <a16:creationId xmlns:a16="http://schemas.microsoft.com/office/drawing/2014/main" id="{9F072612-0BA2-0320-E19D-6DF336A7EDBB}"/>
              </a:ext>
            </a:extLst>
          </p:cNvPr>
          <p:cNvSpPr/>
          <p:nvPr/>
        </p:nvSpPr>
        <p:spPr>
          <a:xfrm>
            <a:off x="4874573" y="4838542"/>
            <a:ext cx="2541420" cy="15960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Domain Ontology Engineering</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Designs and evolves domain knowledge structures.</a:t>
            </a:r>
          </a:p>
        </p:txBody>
      </p:sp>
      <p:grpSp>
        <p:nvGrpSpPr>
          <p:cNvPr id="279" name="Group 278">
            <a:extLst>
              <a:ext uri="{FF2B5EF4-FFF2-40B4-BE49-F238E27FC236}">
                <a16:creationId xmlns:a16="http://schemas.microsoft.com/office/drawing/2014/main" id="{4DA880CE-89FC-84E5-5943-8B9D4546955E}"/>
              </a:ext>
            </a:extLst>
          </p:cNvPr>
          <p:cNvGrpSpPr/>
          <p:nvPr/>
        </p:nvGrpSpPr>
        <p:grpSpPr>
          <a:xfrm>
            <a:off x="4639992" y="4831450"/>
            <a:ext cx="210312" cy="210312"/>
            <a:chOff x="8548426" y="2317532"/>
            <a:chExt cx="353165" cy="353165"/>
          </a:xfrm>
        </p:grpSpPr>
        <p:sp>
          <p:nvSpPr>
            <p:cNvPr id="280" name="Oval 279">
              <a:extLst>
                <a:ext uri="{FF2B5EF4-FFF2-40B4-BE49-F238E27FC236}">
                  <a16:creationId xmlns:a16="http://schemas.microsoft.com/office/drawing/2014/main" id="{CAFA56B4-EF84-818F-4438-5DEDA1E9C4CB}"/>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81" name="Freeform: Shape 730">
              <a:extLst>
                <a:ext uri="{FF2B5EF4-FFF2-40B4-BE49-F238E27FC236}">
                  <a16:creationId xmlns:a16="http://schemas.microsoft.com/office/drawing/2014/main" id="{BC596CBA-951F-87A8-616D-5605E3308837}"/>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sp>
        <p:nvSpPr>
          <p:cNvPr id="290" name="Rounded Rectangle 112">
            <a:extLst>
              <a:ext uri="{FF2B5EF4-FFF2-40B4-BE49-F238E27FC236}">
                <a16:creationId xmlns:a16="http://schemas.microsoft.com/office/drawing/2014/main" id="{F272C694-4A7B-A3CE-368D-5BC64697EF4D}"/>
              </a:ext>
            </a:extLst>
          </p:cNvPr>
          <p:cNvSpPr/>
          <p:nvPr/>
        </p:nvSpPr>
        <p:spPr>
          <a:xfrm>
            <a:off x="6111581" y="4018496"/>
            <a:ext cx="1499616" cy="713232"/>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291" name="Rectangle 290">
            <a:extLst>
              <a:ext uri="{FF2B5EF4-FFF2-40B4-BE49-F238E27FC236}">
                <a16:creationId xmlns:a16="http://schemas.microsoft.com/office/drawing/2014/main" id="{9A34DCB7-8E25-FA8E-3744-50C67A730AB4}"/>
              </a:ext>
            </a:extLst>
          </p:cNvPr>
          <p:cNvSpPr/>
          <p:nvPr/>
        </p:nvSpPr>
        <p:spPr>
          <a:xfrm>
            <a:off x="6303670" y="4102190"/>
            <a:ext cx="1011564" cy="4822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Knowledge Representation</a:t>
            </a:r>
          </a:p>
          <a:p>
            <a:pPr marL="0" marR="0" lvl="0" indent="0" algn="l" defTabSz="914400" rtl="0" eaLnBrk="1" fontAlgn="auto" latinLnBrk="0" hangingPunct="1">
              <a:lnSpc>
                <a:spcPct val="90000"/>
              </a:lnSpc>
              <a:spcBef>
                <a:spcPts val="0"/>
              </a:spcBef>
              <a:buClrTx/>
              <a:buSzTx/>
              <a:buFontTx/>
              <a:buNone/>
              <a:tabLst/>
              <a:defRPr/>
            </a:pPr>
            <a:r>
              <a:rPr kumimoji="0" lang="en-US" sz="7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Connects entities+ relationships for contextual reasoning.</a:t>
            </a: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 </a:t>
            </a:r>
          </a:p>
        </p:txBody>
      </p:sp>
      <p:grpSp>
        <p:nvGrpSpPr>
          <p:cNvPr id="293" name="Group 292">
            <a:extLst>
              <a:ext uri="{FF2B5EF4-FFF2-40B4-BE49-F238E27FC236}">
                <a16:creationId xmlns:a16="http://schemas.microsoft.com/office/drawing/2014/main" id="{EAD42A78-8C19-926C-E55E-4EC925352E07}"/>
              </a:ext>
            </a:extLst>
          </p:cNvPr>
          <p:cNvGrpSpPr/>
          <p:nvPr/>
        </p:nvGrpSpPr>
        <p:grpSpPr>
          <a:xfrm>
            <a:off x="6152512" y="4095099"/>
            <a:ext cx="210312" cy="210312"/>
            <a:chOff x="4952878" y="2354054"/>
            <a:chExt cx="353165" cy="353165"/>
          </a:xfrm>
        </p:grpSpPr>
        <p:sp>
          <p:nvSpPr>
            <p:cNvPr id="294" name="Oval 293">
              <a:extLst>
                <a:ext uri="{FF2B5EF4-FFF2-40B4-BE49-F238E27FC236}">
                  <a16:creationId xmlns:a16="http://schemas.microsoft.com/office/drawing/2014/main" id="{5C35AD3B-EFAE-7D87-B6E1-F1ACE23D7CF4}"/>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295" name="Group 147">
              <a:extLst>
                <a:ext uri="{FF2B5EF4-FFF2-40B4-BE49-F238E27FC236}">
                  <a16:creationId xmlns:a16="http://schemas.microsoft.com/office/drawing/2014/main" id="{9A267FF6-CF8E-5BE8-1745-2FF517AB3F29}"/>
                </a:ext>
              </a:extLst>
            </p:cNvPr>
            <p:cNvGrpSpPr>
              <a:grpSpLocks noChangeAspect="1"/>
            </p:cNvGrpSpPr>
            <p:nvPr/>
          </p:nvGrpSpPr>
          <p:grpSpPr bwMode="auto">
            <a:xfrm>
              <a:off x="5026283" y="2444659"/>
              <a:ext cx="206346" cy="171955"/>
              <a:chOff x="6541" y="1755"/>
              <a:chExt cx="426" cy="355"/>
            </a:xfrm>
            <a:solidFill>
              <a:srgbClr val="A100FF"/>
            </a:solidFill>
          </p:grpSpPr>
          <p:sp>
            <p:nvSpPr>
              <p:cNvPr id="296" name="Freeform 148">
                <a:extLst>
                  <a:ext uri="{FF2B5EF4-FFF2-40B4-BE49-F238E27FC236}">
                    <a16:creationId xmlns:a16="http://schemas.microsoft.com/office/drawing/2014/main" id="{4C80FC76-B870-63FE-C769-99CA03DF32F3}"/>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97" name="Freeform 149">
                <a:extLst>
                  <a:ext uri="{FF2B5EF4-FFF2-40B4-BE49-F238E27FC236}">
                    <a16:creationId xmlns:a16="http://schemas.microsoft.com/office/drawing/2014/main" id="{64F2F2DF-F7BD-297F-C219-D423310295A3}"/>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98" name="Freeform 150">
                <a:extLst>
                  <a:ext uri="{FF2B5EF4-FFF2-40B4-BE49-F238E27FC236}">
                    <a16:creationId xmlns:a16="http://schemas.microsoft.com/office/drawing/2014/main" id="{8081A956-BFB0-CE78-28B6-69DEC65F66C4}"/>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99" name="Freeform 151">
                <a:extLst>
                  <a:ext uri="{FF2B5EF4-FFF2-40B4-BE49-F238E27FC236}">
                    <a16:creationId xmlns:a16="http://schemas.microsoft.com/office/drawing/2014/main" id="{7D1F4035-481F-40A8-0606-9C0DAB22CE1C}"/>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300" name="Freeform 152">
                <a:extLst>
                  <a:ext uri="{FF2B5EF4-FFF2-40B4-BE49-F238E27FC236}">
                    <a16:creationId xmlns:a16="http://schemas.microsoft.com/office/drawing/2014/main" id="{C7288589-0376-EB87-7AB7-59F55FE54C22}"/>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301" name="Freeform 153">
                <a:extLst>
                  <a:ext uri="{FF2B5EF4-FFF2-40B4-BE49-F238E27FC236}">
                    <a16:creationId xmlns:a16="http://schemas.microsoft.com/office/drawing/2014/main" id="{F4C476AD-A597-16EF-15F3-55997164D50D}"/>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302" name="Freeform 154">
                <a:extLst>
                  <a:ext uri="{FF2B5EF4-FFF2-40B4-BE49-F238E27FC236}">
                    <a16:creationId xmlns:a16="http://schemas.microsoft.com/office/drawing/2014/main" id="{32E8CA1D-854E-5D86-D8EC-85B1D438F738}"/>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304" name="Rounded Rectangle 53">
            <a:extLst>
              <a:ext uri="{FF2B5EF4-FFF2-40B4-BE49-F238E27FC236}">
                <a16:creationId xmlns:a16="http://schemas.microsoft.com/office/drawing/2014/main" id="{6970ED06-0196-32D8-110C-AAF997CE9DA2}"/>
              </a:ext>
            </a:extLst>
          </p:cNvPr>
          <p:cNvSpPr/>
          <p:nvPr/>
        </p:nvSpPr>
        <p:spPr>
          <a:xfrm>
            <a:off x="4588040" y="4024218"/>
            <a:ext cx="1472184" cy="713232"/>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05" name="Rectangle 304">
            <a:extLst>
              <a:ext uri="{FF2B5EF4-FFF2-40B4-BE49-F238E27FC236}">
                <a16:creationId xmlns:a16="http://schemas.microsoft.com/office/drawing/2014/main" id="{976DD6C2-E50A-CDA4-B464-0516FFEA74CC}"/>
              </a:ext>
            </a:extLst>
          </p:cNvPr>
          <p:cNvSpPr/>
          <p:nvPr/>
        </p:nvSpPr>
        <p:spPr>
          <a:xfrm>
            <a:off x="4779264" y="4083529"/>
            <a:ext cx="1385414" cy="242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Semantic Layer</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Translates data into business concepts/meaning.</a:t>
            </a:r>
          </a:p>
        </p:txBody>
      </p:sp>
      <p:grpSp>
        <p:nvGrpSpPr>
          <p:cNvPr id="307" name="Group 306">
            <a:extLst>
              <a:ext uri="{FF2B5EF4-FFF2-40B4-BE49-F238E27FC236}">
                <a16:creationId xmlns:a16="http://schemas.microsoft.com/office/drawing/2014/main" id="{53D5F8CF-F0E3-0AF0-A3EF-4FB257F23FFA}"/>
              </a:ext>
            </a:extLst>
          </p:cNvPr>
          <p:cNvGrpSpPr/>
          <p:nvPr/>
        </p:nvGrpSpPr>
        <p:grpSpPr>
          <a:xfrm>
            <a:off x="4623826" y="4088630"/>
            <a:ext cx="210312" cy="210312"/>
            <a:chOff x="3062530" y="2514637"/>
            <a:chExt cx="523995" cy="523995"/>
          </a:xfrm>
        </p:grpSpPr>
        <p:sp>
          <p:nvSpPr>
            <p:cNvPr id="308" name="Oval 307">
              <a:extLst>
                <a:ext uri="{FF2B5EF4-FFF2-40B4-BE49-F238E27FC236}">
                  <a16:creationId xmlns:a16="http://schemas.microsoft.com/office/drawing/2014/main" id="{BBBD9255-C0F6-2092-8AF2-ED15F4319FD9}"/>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309" name="Group 308">
              <a:extLst>
                <a:ext uri="{FF2B5EF4-FFF2-40B4-BE49-F238E27FC236}">
                  <a16:creationId xmlns:a16="http://schemas.microsoft.com/office/drawing/2014/main" id="{EF6EC58F-79A7-D120-3392-4CF98B2F3375}"/>
                </a:ext>
              </a:extLst>
            </p:cNvPr>
            <p:cNvGrpSpPr/>
            <p:nvPr/>
          </p:nvGrpSpPr>
          <p:grpSpPr>
            <a:xfrm>
              <a:off x="3180464" y="2582551"/>
              <a:ext cx="288127" cy="388166"/>
              <a:chOff x="1317913" y="664143"/>
              <a:chExt cx="414195" cy="558006"/>
            </a:xfrm>
          </p:grpSpPr>
          <p:sp>
            <p:nvSpPr>
              <p:cNvPr id="310" name="Freeform: Shape 722">
                <a:extLst>
                  <a:ext uri="{FF2B5EF4-FFF2-40B4-BE49-F238E27FC236}">
                    <a16:creationId xmlns:a16="http://schemas.microsoft.com/office/drawing/2014/main" id="{39F7FEF6-5C2E-E4CE-6879-828A4545C069}"/>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11" name="Freeform: Shape 723">
                <a:extLst>
                  <a:ext uri="{FF2B5EF4-FFF2-40B4-BE49-F238E27FC236}">
                    <a16:creationId xmlns:a16="http://schemas.microsoft.com/office/drawing/2014/main" id="{C2461534-07CE-0FEF-2FD8-4CAE88293C76}"/>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12" name="Freeform: Shape 724">
                <a:extLst>
                  <a:ext uri="{FF2B5EF4-FFF2-40B4-BE49-F238E27FC236}">
                    <a16:creationId xmlns:a16="http://schemas.microsoft.com/office/drawing/2014/main" id="{A7885302-6C14-5497-A32D-E44688A1F0E6}"/>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13" name="Freeform: Shape 725">
                <a:extLst>
                  <a:ext uri="{FF2B5EF4-FFF2-40B4-BE49-F238E27FC236}">
                    <a16:creationId xmlns:a16="http://schemas.microsoft.com/office/drawing/2014/main" id="{BABBB6C2-B6BE-19F2-882B-CC691AE17C4A}"/>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315" name="Rounded Rectangle 114">
            <a:extLst>
              <a:ext uri="{FF2B5EF4-FFF2-40B4-BE49-F238E27FC236}">
                <a16:creationId xmlns:a16="http://schemas.microsoft.com/office/drawing/2014/main" id="{DDF1837C-D48A-8236-F855-F6E40C93B24F}"/>
              </a:ext>
            </a:extLst>
          </p:cNvPr>
          <p:cNvSpPr/>
          <p:nvPr/>
        </p:nvSpPr>
        <p:spPr>
          <a:xfrm>
            <a:off x="8090700" y="3970076"/>
            <a:ext cx="1810512" cy="73846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16" name="Rectangle 315">
            <a:extLst>
              <a:ext uri="{FF2B5EF4-FFF2-40B4-BE49-F238E27FC236}">
                <a16:creationId xmlns:a16="http://schemas.microsoft.com/office/drawing/2014/main" id="{7BA96BF8-FF35-3FCF-C4F4-2D4E2DC7E7F0}"/>
              </a:ext>
            </a:extLst>
          </p:cNvPr>
          <p:cNvSpPr/>
          <p:nvPr/>
        </p:nvSpPr>
        <p:spPr>
          <a:xfrm>
            <a:off x="8312140" y="4026269"/>
            <a:ext cx="1589072" cy="2251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Data Products</a:t>
            </a:r>
          </a:p>
          <a:p>
            <a:pPr marL="0" marR="0" lvl="0" indent="0" algn="l" defTabSz="914400" rtl="0" eaLnBrk="1" fontAlgn="auto" latinLnBrk="0" hangingPunct="1">
              <a:lnSpc>
                <a:spcPct val="90000"/>
              </a:lnSpc>
              <a:spcBef>
                <a:spcPts val="0"/>
              </a:spcBef>
              <a:buClrTx/>
              <a:buSzTx/>
              <a:buFontTx/>
              <a:buNone/>
              <a:tabLst/>
              <a:defRPr/>
            </a:pPr>
            <a:r>
              <a:rPr kumimoji="0" lang="en-US" sz="7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Serve curated, reusable domain data to the Brain.</a:t>
            </a: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 </a:t>
            </a:r>
          </a:p>
        </p:txBody>
      </p:sp>
      <p:grpSp>
        <p:nvGrpSpPr>
          <p:cNvPr id="318" name="Group 317">
            <a:extLst>
              <a:ext uri="{FF2B5EF4-FFF2-40B4-BE49-F238E27FC236}">
                <a16:creationId xmlns:a16="http://schemas.microsoft.com/office/drawing/2014/main" id="{8E2CF7DA-066D-8B8B-6F66-F53223C8F91A}"/>
              </a:ext>
            </a:extLst>
          </p:cNvPr>
          <p:cNvGrpSpPr>
            <a:grpSpLocks noChangeAspect="1"/>
          </p:cNvGrpSpPr>
          <p:nvPr/>
        </p:nvGrpSpPr>
        <p:grpSpPr>
          <a:xfrm>
            <a:off x="8140553" y="4015354"/>
            <a:ext cx="210312" cy="207543"/>
            <a:chOff x="8548426" y="2317532"/>
            <a:chExt cx="353165" cy="353165"/>
          </a:xfrm>
        </p:grpSpPr>
        <p:sp>
          <p:nvSpPr>
            <p:cNvPr id="319" name="Oval 318">
              <a:extLst>
                <a:ext uri="{FF2B5EF4-FFF2-40B4-BE49-F238E27FC236}">
                  <a16:creationId xmlns:a16="http://schemas.microsoft.com/office/drawing/2014/main" id="{BF63EEEB-F491-E7F8-A938-3F1FC9E7D94B}"/>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320" name="Freeform: Shape 730">
              <a:extLst>
                <a:ext uri="{FF2B5EF4-FFF2-40B4-BE49-F238E27FC236}">
                  <a16:creationId xmlns:a16="http://schemas.microsoft.com/office/drawing/2014/main" id="{D2C7F160-9082-D571-E758-8BA1FFB9A845}"/>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sp>
        <p:nvSpPr>
          <p:cNvPr id="343" name="Rounded Rectangle 53">
            <a:extLst>
              <a:ext uri="{FF2B5EF4-FFF2-40B4-BE49-F238E27FC236}">
                <a16:creationId xmlns:a16="http://schemas.microsoft.com/office/drawing/2014/main" id="{7F63BA8A-7FB0-E304-328A-1CE1EC4E2244}"/>
              </a:ext>
            </a:extLst>
          </p:cNvPr>
          <p:cNvSpPr/>
          <p:nvPr/>
        </p:nvSpPr>
        <p:spPr>
          <a:xfrm>
            <a:off x="8118042" y="4741491"/>
            <a:ext cx="1770977" cy="787892"/>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44" name="Rectangle 343">
            <a:extLst>
              <a:ext uri="{FF2B5EF4-FFF2-40B4-BE49-F238E27FC236}">
                <a16:creationId xmlns:a16="http://schemas.microsoft.com/office/drawing/2014/main" id="{AB3F28BA-ACE0-8B31-BF9E-E1B2B0DF46DF}"/>
              </a:ext>
            </a:extLst>
          </p:cNvPr>
          <p:cNvSpPr/>
          <p:nvPr/>
        </p:nvSpPr>
        <p:spPr>
          <a:xfrm>
            <a:off x="8325325" y="4837791"/>
            <a:ext cx="1563693" cy="160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Data Accessibility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Provides governed access to enterprise data sources.</a:t>
            </a:r>
          </a:p>
        </p:txBody>
      </p:sp>
      <p:grpSp>
        <p:nvGrpSpPr>
          <p:cNvPr id="346" name="Group 345">
            <a:extLst>
              <a:ext uri="{FF2B5EF4-FFF2-40B4-BE49-F238E27FC236}">
                <a16:creationId xmlns:a16="http://schemas.microsoft.com/office/drawing/2014/main" id="{44F1BBB9-6BDC-EE40-6DFE-8779EFBA78A6}"/>
              </a:ext>
            </a:extLst>
          </p:cNvPr>
          <p:cNvGrpSpPr>
            <a:grpSpLocks noChangeAspect="1"/>
          </p:cNvGrpSpPr>
          <p:nvPr/>
        </p:nvGrpSpPr>
        <p:grpSpPr>
          <a:xfrm>
            <a:off x="8153964" y="4784923"/>
            <a:ext cx="210312" cy="213184"/>
            <a:chOff x="3062530" y="2514637"/>
            <a:chExt cx="523995" cy="523995"/>
          </a:xfrm>
        </p:grpSpPr>
        <p:sp>
          <p:nvSpPr>
            <p:cNvPr id="347" name="Oval 346">
              <a:extLst>
                <a:ext uri="{FF2B5EF4-FFF2-40B4-BE49-F238E27FC236}">
                  <a16:creationId xmlns:a16="http://schemas.microsoft.com/office/drawing/2014/main" id="{60A217AF-444D-3F92-F34D-E28DE218BE3C}"/>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348" name="Group 347">
              <a:extLst>
                <a:ext uri="{FF2B5EF4-FFF2-40B4-BE49-F238E27FC236}">
                  <a16:creationId xmlns:a16="http://schemas.microsoft.com/office/drawing/2014/main" id="{1A1CDDA8-D209-A183-B4D5-EA687DB65D6E}"/>
                </a:ext>
              </a:extLst>
            </p:cNvPr>
            <p:cNvGrpSpPr/>
            <p:nvPr/>
          </p:nvGrpSpPr>
          <p:grpSpPr>
            <a:xfrm>
              <a:off x="3180464" y="2582551"/>
              <a:ext cx="288127" cy="388166"/>
              <a:chOff x="1317913" y="664143"/>
              <a:chExt cx="414195" cy="558006"/>
            </a:xfrm>
          </p:grpSpPr>
          <p:sp>
            <p:nvSpPr>
              <p:cNvPr id="349" name="Freeform: Shape 722">
                <a:extLst>
                  <a:ext uri="{FF2B5EF4-FFF2-40B4-BE49-F238E27FC236}">
                    <a16:creationId xmlns:a16="http://schemas.microsoft.com/office/drawing/2014/main" id="{057A9BBC-7138-3411-1488-3A3A40127DD7}"/>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50" name="Freeform: Shape 723">
                <a:extLst>
                  <a:ext uri="{FF2B5EF4-FFF2-40B4-BE49-F238E27FC236}">
                    <a16:creationId xmlns:a16="http://schemas.microsoft.com/office/drawing/2014/main" id="{A8738872-105D-FCE8-7C02-FC32855A9DFC}"/>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51" name="Freeform: Shape 724">
                <a:extLst>
                  <a:ext uri="{FF2B5EF4-FFF2-40B4-BE49-F238E27FC236}">
                    <a16:creationId xmlns:a16="http://schemas.microsoft.com/office/drawing/2014/main" id="{996638D4-CF00-B286-A736-293CE244B266}"/>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52" name="Freeform: Shape 725">
                <a:extLst>
                  <a:ext uri="{FF2B5EF4-FFF2-40B4-BE49-F238E27FC236}">
                    <a16:creationId xmlns:a16="http://schemas.microsoft.com/office/drawing/2014/main" id="{EFFAA8FB-0026-9716-9002-932404766F92}"/>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6" name="Rounded Rectangle 16">
            <a:extLst>
              <a:ext uri="{FF2B5EF4-FFF2-40B4-BE49-F238E27FC236}">
                <a16:creationId xmlns:a16="http://schemas.microsoft.com/office/drawing/2014/main" id="{7100E7EA-B64B-9944-3119-0458AAC11196}"/>
              </a:ext>
            </a:extLst>
          </p:cNvPr>
          <p:cNvSpPr/>
          <p:nvPr/>
        </p:nvSpPr>
        <p:spPr>
          <a:xfrm>
            <a:off x="602345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7" name="TextBox 6">
            <a:extLst>
              <a:ext uri="{FF2B5EF4-FFF2-40B4-BE49-F238E27FC236}">
                <a16:creationId xmlns:a16="http://schemas.microsoft.com/office/drawing/2014/main" id="{EC8B099C-ABB1-C782-0F7A-AC771EDC5599}"/>
              </a:ext>
            </a:extLst>
          </p:cNvPr>
          <p:cNvSpPr txBox="1"/>
          <p:nvPr/>
        </p:nvSpPr>
        <p:spPr>
          <a:xfrm>
            <a:off x="6453041" y="500708"/>
            <a:ext cx="962952" cy="461665"/>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900" b="1" i="0" u="none" strike="noStrike" kern="1200" cap="none" spc="0" normalizeH="0" baseline="0" noProof="0">
                <a:ln>
                  <a:noFill/>
                </a:ln>
                <a:effectLst/>
                <a:uLnTx/>
                <a:uFillTx/>
                <a:latin typeface="Graphik Medium" panose="020B0503030202060203" pitchFamily="34" charset="77"/>
                <a:ea typeface="+mn-ea"/>
                <a:cs typeface="+mn-cs"/>
              </a:rPr>
              <a:t>Sales </a:t>
            </a:r>
            <a:r>
              <a:rPr lang="en-US" sz="900" b="1">
                <a:latin typeface="Graphik Medium" panose="020B0503030202060203" pitchFamily="34" charset="77"/>
              </a:rPr>
              <a:t>Apps</a:t>
            </a:r>
          </a:p>
          <a:p>
            <a:pPr marL="0" marR="0" lvl="0" indent="0" algn="l" defTabSz="228600" rtl="0" eaLnBrk="1" fontAlgn="auto" latinLnBrk="0" hangingPunct="1">
              <a:lnSpc>
                <a:spcPct val="100000"/>
              </a:lnSpc>
              <a:spcBef>
                <a:spcPts val="0"/>
              </a:spcBef>
              <a:buClrTx/>
              <a:buSzTx/>
              <a:buFontTx/>
              <a:buNone/>
              <a:tabLst/>
              <a:defRPr/>
            </a:pPr>
            <a:r>
              <a:rPr kumimoji="0" lang="en-US" sz="700" i="1" u="none" strike="noStrike" kern="1200" cap="none" spc="0" normalizeH="0" baseline="0" noProof="0">
                <a:ln>
                  <a:noFill/>
                </a:ln>
                <a:effectLst/>
                <a:uLnTx/>
                <a:uFillTx/>
                <a:latin typeface="Graphik Regular" panose="020B0503030202060203" pitchFamily="34" charset="77"/>
              </a:rPr>
              <a:t>Invoke the Brain for contextual reasoning and next-best actions.</a:t>
            </a:r>
          </a:p>
        </p:txBody>
      </p:sp>
      <p:pic>
        <p:nvPicPr>
          <p:cNvPr id="8" name="Graphic 7" descr="Address Book outline">
            <a:extLst>
              <a:ext uri="{FF2B5EF4-FFF2-40B4-BE49-F238E27FC236}">
                <a16:creationId xmlns:a16="http://schemas.microsoft.com/office/drawing/2014/main" id="{B7B7D7D5-11AF-9B94-1709-C8119F4205F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085259" y="630526"/>
            <a:ext cx="328445" cy="328445"/>
          </a:xfrm>
          <a:prstGeom prst="rect">
            <a:avLst/>
          </a:prstGeom>
        </p:spPr>
      </p:pic>
      <p:sp>
        <p:nvSpPr>
          <p:cNvPr id="10" name="Rounded Rectangle 16">
            <a:extLst>
              <a:ext uri="{FF2B5EF4-FFF2-40B4-BE49-F238E27FC236}">
                <a16:creationId xmlns:a16="http://schemas.microsoft.com/office/drawing/2014/main" id="{0A7425C9-E7AF-A3EE-E213-E8753E1E4B31}"/>
              </a:ext>
            </a:extLst>
          </p:cNvPr>
          <p:cNvSpPr/>
          <p:nvPr/>
        </p:nvSpPr>
        <p:spPr>
          <a:xfrm>
            <a:off x="753406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algn="ctr" fontAlgn="base">
              <a:lnSpc>
                <a:spcPct val="90000"/>
              </a:lnSpc>
              <a:spcBef>
                <a:spcPct val="0"/>
              </a:spcBef>
            </a:pPr>
            <a:endParaRPr lang="en-US" sz="1000" kern="0">
              <a:solidFill>
                <a:schemeClr val="tx1"/>
              </a:solidFill>
              <a:latin typeface="Graphik Medium"/>
              <a:cs typeface="Arial" charset="0"/>
            </a:endParaRPr>
          </a:p>
        </p:txBody>
      </p:sp>
      <p:sp>
        <p:nvSpPr>
          <p:cNvPr id="12" name="TextBox 11">
            <a:extLst>
              <a:ext uri="{FF2B5EF4-FFF2-40B4-BE49-F238E27FC236}">
                <a16:creationId xmlns:a16="http://schemas.microsoft.com/office/drawing/2014/main" id="{D52E1A82-4396-F7B4-D071-CFFC3506357C}"/>
              </a:ext>
            </a:extLst>
          </p:cNvPr>
          <p:cNvSpPr txBox="1"/>
          <p:nvPr/>
        </p:nvSpPr>
        <p:spPr>
          <a:xfrm>
            <a:off x="7973761" y="500708"/>
            <a:ext cx="1018374" cy="569387"/>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900" b="1" i="0" u="none" strike="noStrike" kern="1200" cap="none" spc="0" normalizeH="0" baseline="0" noProof="0">
                <a:ln>
                  <a:noFill/>
                </a:ln>
                <a:effectLst/>
                <a:uLnTx/>
                <a:uFillTx/>
                <a:latin typeface="Graphik Medium" panose="020B0503030202060203" pitchFamily="34" charset="77"/>
                <a:ea typeface="+mn-ea"/>
                <a:cs typeface="+mn-cs"/>
              </a:rPr>
              <a:t>Finance </a:t>
            </a:r>
            <a:r>
              <a:rPr lang="en-US" sz="900" b="1">
                <a:latin typeface="Graphik Medium" panose="020B0503030202060203" pitchFamily="34" charset="77"/>
              </a:rPr>
              <a:t>Apps</a:t>
            </a:r>
          </a:p>
          <a:p>
            <a:pPr marL="0" marR="0" lvl="0" indent="0" algn="l" defTabSz="228600" rtl="0" eaLnBrk="1" fontAlgn="auto" latinLnBrk="0" hangingPunct="1">
              <a:lnSpc>
                <a:spcPct val="100000"/>
              </a:lnSpc>
              <a:spcBef>
                <a:spcPts val="0"/>
              </a:spcBef>
              <a:buClrTx/>
              <a:buSzTx/>
              <a:buFontTx/>
              <a:buNone/>
              <a:tabLst/>
              <a:defRPr/>
            </a:pPr>
            <a:r>
              <a:rPr lang="en-US" sz="700" i="1">
                <a:latin typeface="Graphik Regular" panose="020B0503030202060203" pitchFamily="34" charset="77"/>
              </a:rPr>
              <a:t>Support</a:t>
            </a:r>
            <a:r>
              <a:rPr kumimoji="0" lang="en-US" sz="700" i="1" u="none" strike="noStrike" kern="1200" cap="none" spc="0" normalizeH="0" baseline="0" noProof="0">
                <a:ln>
                  <a:noFill/>
                </a:ln>
                <a:effectLst/>
                <a:uLnTx/>
                <a:uFillTx/>
                <a:latin typeface="Graphik Regular" panose="020B0503030202060203" pitchFamily="34" charset="77"/>
              </a:rPr>
              <a:t> complex decisions with knowledge-grounded intelligence.</a:t>
            </a:r>
          </a:p>
        </p:txBody>
      </p:sp>
      <p:pic>
        <p:nvPicPr>
          <p:cNvPr id="13" name="Graphic 12" descr="Address Book outline">
            <a:extLst>
              <a:ext uri="{FF2B5EF4-FFF2-40B4-BE49-F238E27FC236}">
                <a16:creationId xmlns:a16="http://schemas.microsoft.com/office/drawing/2014/main" id="{0DFB7F74-579A-42D2-ACBF-9D092CC95BA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583856" y="623897"/>
            <a:ext cx="328445" cy="328445"/>
          </a:xfrm>
          <a:prstGeom prst="rect">
            <a:avLst/>
          </a:prstGeom>
        </p:spPr>
      </p:pic>
      <p:sp>
        <p:nvSpPr>
          <p:cNvPr id="116" name="Rounded Rectangle 114">
            <a:extLst>
              <a:ext uri="{FF2B5EF4-FFF2-40B4-BE49-F238E27FC236}">
                <a16:creationId xmlns:a16="http://schemas.microsoft.com/office/drawing/2014/main" id="{E0BFF2C3-E534-DBF1-2A84-35178486D2D7}"/>
              </a:ext>
            </a:extLst>
          </p:cNvPr>
          <p:cNvSpPr/>
          <p:nvPr/>
        </p:nvSpPr>
        <p:spPr>
          <a:xfrm>
            <a:off x="1986740" y="1455414"/>
            <a:ext cx="1725707"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17" name="Rectangle 116">
            <a:extLst>
              <a:ext uri="{FF2B5EF4-FFF2-40B4-BE49-F238E27FC236}">
                <a16:creationId xmlns:a16="http://schemas.microsoft.com/office/drawing/2014/main" id="{95193A03-F9DB-68F9-3259-91AFD983DBEB}"/>
              </a:ext>
            </a:extLst>
          </p:cNvPr>
          <p:cNvSpPr/>
          <p:nvPr/>
        </p:nvSpPr>
        <p:spPr>
          <a:xfrm>
            <a:off x="2193501" y="1667280"/>
            <a:ext cx="1525098" cy="21109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AI Lifecycle Automation</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Promotes models + agents through governed pipelines.</a:t>
            </a:r>
          </a:p>
        </p:txBody>
      </p:sp>
      <p:grpSp>
        <p:nvGrpSpPr>
          <p:cNvPr id="118" name="Group 117">
            <a:extLst>
              <a:ext uri="{FF2B5EF4-FFF2-40B4-BE49-F238E27FC236}">
                <a16:creationId xmlns:a16="http://schemas.microsoft.com/office/drawing/2014/main" id="{55B61932-A978-A661-83B1-2E7867C779C9}"/>
              </a:ext>
            </a:extLst>
          </p:cNvPr>
          <p:cNvGrpSpPr/>
          <p:nvPr/>
        </p:nvGrpSpPr>
        <p:grpSpPr>
          <a:xfrm>
            <a:off x="2038471" y="1522475"/>
            <a:ext cx="210312" cy="210312"/>
            <a:chOff x="8548426" y="2317532"/>
            <a:chExt cx="353165" cy="353165"/>
          </a:xfrm>
        </p:grpSpPr>
        <p:sp>
          <p:nvSpPr>
            <p:cNvPr id="119" name="Oval 118">
              <a:extLst>
                <a:ext uri="{FF2B5EF4-FFF2-40B4-BE49-F238E27FC236}">
                  <a16:creationId xmlns:a16="http://schemas.microsoft.com/office/drawing/2014/main" id="{9E1F34FC-C70A-370F-02CD-11B7EE9A3514}"/>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21" name="Freeform: Shape 730">
              <a:extLst>
                <a:ext uri="{FF2B5EF4-FFF2-40B4-BE49-F238E27FC236}">
                  <a16:creationId xmlns:a16="http://schemas.microsoft.com/office/drawing/2014/main" id="{F9E35907-479F-EE4E-3A2D-2F6AC831CCE3}"/>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sp>
        <p:nvSpPr>
          <p:cNvPr id="111" name="Rounded Rectangle 113">
            <a:extLst>
              <a:ext uri="{FF2B5EF4-FFF2-40B4-BE49-F238E27FC236}">
                <a16:creationId xmlns:a16="http://schemas.microsoft.com/office/drawing/2014/main" id="{8DF0E519-10B3-777E-D6DA-186A012C1C2F}"/>
              </a:ext>
            </a:extLst>
          </p:cNvPr>
          <p:cNvSpPr/>
          <p:nvPr/>
        </p:nvSpPr>
        <p:spPr>
          <a:xfrm>
            <a:off x="1985315" y="2477921"/>
            <a:ext cx="1725707"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12" name="Rectangle 111">
            <a:extLst>
              <a:ext uri="{FF2B5EF4-FFF2-40B4-BE49-F238E27FC236}">
                <a16:creationId xmlns:a16="http://schemas.microsoft.com/office/drawing/2014/main" id="{6D17FFE8-9BE5-A40A-AB1B-F93F731D060F}"/>
              </a:ext>
            </a:extLst>
          </p:cNvPr>
          <p:cNvSpPr/>
          <p:nvPr/>
        </p:nvSpPr>
        <p:spPr>
          <a:xfrm>
            <a:off x="2181010" y="2593818"/>
            <a:ext cx="1076450" cy="6396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Responsible &amp; Explainable AI</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Ensures fairness, transparency, regulatory alignment.</a:t>
            </a:r>
          </a:p>
        </p:txBody>
      </p:sp>
      <p:grpSp>
        <p:nvGrpSpPr>
          <p:cNvPr id="113" name="Group 112">
            <a:extLst>
              <a:ext uri="{FF2B5EF4-FFF2-40B4-BE49-F238E27FC236}">
                <a16:creationId xmlns:a16="http://schemas.microsoft.com/office/drawing/2014/main" id="{40401147-E0F9-F01E-206A-E4A5161CE493}"/>
              </a:ext>
            </a:extLst>
          </p:cNvPr>
          <p:cNvGrpSpPr/>
          <p:nvPr/>
        </p:nvGrpSpPr>
        <p:grpSpPr>
          <a:xfrm>
            <a:off x="2021876" y="2591552"/>
            <a:ext cx="210312" cy="210312"/>
            <a:chOff x="6816885" y="2400944"/>
            <a:chExt cx="353165" cy="353165"/>
          </a:xfrm>
        </p:grpSpPr>
        <p:sp>
          <p:nvSpPr>
            <p:cNvPr id="114" name="Oval 113">
              <a:extLst>
                <a:ext uri="{FF2B5EF4-FFF2-40B4-BE49-F238E27FC236}">
                  <a16:creationId xmlns:a16="http://schemas.microsoft.com/office/drawing/2014/main" id="{E27FC821-2489-0108-F274-E7607D47AED1}"/>
                </a:ext>
              </a:extLst>
            </p:cNvPr>
            <p:cNvSpPr/>
            <p:nvPr/>
          </p:nvSpPr>
          <p:spPr>
            <a:xfrm>
              <a:off x="6816885" y="240094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15" name="Freeform 134">
              <a:extLst>
                <a:ext uri="{FF2B5EF4-FFF2-40B4-BE49-F238E27FC236}">
                  <a16:creationId xmlns:a16="http://schemas.microsoft.com/office/drawing/2014/main" id="{1E5A46FB-9584-337B-6B19-1B3CC7947198}"/>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70" name="Rounded Rectangle 112">
            <a:extLst>
              <a:ext uri="{FF2B5EF4-FFF2-40B4-BE49-F238E27FC236}">
                <a16:creationId xmlns:a16="http://schemas.microsoft.com/office/drawing/2014/main" id="{D44D7EB2-876D-6F69-CDA7-C894D17715C4}"/>
              </a:ext>
            </a:extLst>
          </p:cNvPr>
          <p:cNvSpPr/>
          <p:nvPr/>
        </p:nvSpPr>
        <p:spPr>
          <a:xfrm>
            <a:off x="309604" y="2478966"/>
            <a:ext cx="159725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71" name="Rectangle 70">
            <a:extLst>
              <a:ext uri="{FF2B5EF4-FFF2-40B4-BE49-F238E27FC236}">
                <a16:creationId xmlns:a16="http://schemas.microsoft.com/office/drawing/2014/main" id="{E35020CA-4902-32D4-E12A-0F732BF8F0D0}"/>
              </a:ext>
            </a:extLst>
          </p:cNvPr>
          <p:cNvSpPr/>
          <p:nvPr/>
        </p:nvSpPr>
        <p:spPr>
          <a:xfrm>
            <a:off x="502352" y="2597944"/>
            <a:ext cx="1432933" cy="25581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AI Observability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Monitors performance, quality, usage in real time.</a:t>
            </a:r>
          </a:p>
        </p:txBody>
      </p:sp>
      <p:sp>
        <p:nvSpPr>
          <p:cNvPr id="102" name="Oval 101">
            <a:extLst>
              <a:ext uri="{FF2B5EF4-FFF2-40B4-BE49-F238E27FC236}">
                <a16:creationId xmlns:a16="http://schemas.microsoft.com/office/drawing/2014/main" id="{D933E91D-61BB-6D03-2212-042F1A054305}"/>
              </a:ext>
            </a:extLst>
          </p:cNvPr>
          <p:cNvSpPr>
            <a:spLocks noChangeAspect="1"/>
          </p:cNvSpPr>
          <p:nvPr/>
        </p:nvSpPr>
        <p:spPr>
          <a:xfrm>
            <a:off x="354878" y="2544547"/>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103" name="Group 147">
            <a:extLst>
              <a:ext uri="{FF2B5EF4-FFF2-40B4-BE49-F238E27FC236}">
                <a16:creationId xmlns:a16="http://schemas.microsoft.com/office/drawing/2014/main" id="{029DA6C7-B788-CC80-373B-1EF65D79E550}"/>
              </a:ext>
            </a:extLst>
          </p:cNvPr>
          <p:cNvGrpSpPr>
            <a:grpSpLocks noChangeAspect="1"/>
          </p:cNvGrpSpPr>
          <p:nvPr/>
        </p:nvGrpSpPr>
        <p:grpSpPr bwMode="auto">
          <a:xfrm>
            <a:off x="403441" y="2595424"/>
            <a:ext cx="114725" cy="95603"/>
            <a:chOff x="6541" y="1755"/>
            <a:chExt cx="426" cy="355"/>
          </a:xfrm>
          <a:solidFill>
            <a:srgbClr val="A100FF"/>
          </a:solidFill>
        </p:grpSpPr>
        <p:sp>
          <p:nvSpPr>
            <p:cNvPr id="104" name="Freeform 148">
              <a:extLst>
                <a:ext uri="{FF2B5EF4-FFF2-40B4-BE49-F238E27FC236}">
                  <a16:creationId xmlns:a16="http://schemas.microsoft.com/office/drawing/2014/main" id="{2FE03B0A-B390-A6F3-28E9-E41C13FAE47C}"/>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5" name="Freeform 149">
              <a:extLst>
                <a:ext uri="{FF2B5EF4-FFF2-40B4-BE49-F238E27FC236}">
                  <a16:creationId xmlns:a16="http://schemas.microsoft.com/office/drawing/2014/main" id="{B51D8730-1883-BCC1-D9AC-B0B6DAD0D1FF}"/>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6" name="Freeform 150">
              <a:extLst>
                <a:ext uri="{FF2B5EF4-FFF2-40B4-BE49-F238E27FC236}">
                  <a16:creationId xmlns:a16="http://schemas.microsoft.com/office/drawing/2014/main" id="{B8FE71EA-B42D-8A62-1F71-C7FF4AF57F53}"/>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7" name="Freeform 151">
              <a:extLst>
                <a:ext uri="{FF2B5EF4-FFF2-40B4-BE49-F238E27FC236}">
                  <a16:creationId xmlns:a16="http://schemas.microsoft.com/office/drawing/2014/main" id="{AA1EACBE-C9CB-1D91-D912-E12F47EDD2BA}"/>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8" name="Freeform 152">
              <a:extLst>
                <a:ext uri="{FF2B5EF4-FFF2-40B4-BE49-F238E27FC236}">
                  <a16:creationId xmlns:a16="http://schemas.microsoft.com/office/drawing/2014/main" id="{E9F13747-55A3-8DD0-32A1-DD33AB373E6C}"/>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9" name="Freeform 153">
              <a:extLst>
                <a:ext uri="{FF2B5EF4-FFF2-40B4-BE49-F238E27FC236}">
                  <a16:creationId xmlns:a16="http://schemas.microsoft.com/office/drawing/2014/main" id="{73841F51-49B2-1D4E-0127-A5535DDB7DE6}"/>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10" name="Freeform 154">
              <a:extLst>
                <a:ext uri="{FF2B5EF4-FFF2-40B4-BE49-F238E27FC236}">
                  <a16:creationId xmlns:a16="http://schemas.microsoft.com/office/drawing/2014/main" id="{62019911-8C85-66E6-4810-932378C1534B}"/>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79" name="Rounded Rectangle 53">
            <a:extLst>
              <a:ext uri="{FF2B5EF4-FFF2-40B4-BE49-F238E27FC236}">
                <a16:creationId xmlns:a16="http://schemas.microsoft.com/office/drawing/2014/main" id="{67DD3281-4D0A-FFEB-1AF9-0969371ADDCE}"/>
              </a:ext>
            </a:extLst>
          </p:cNvPr>
          <p:cNvSpPr/>
          <p:nvPr/>
        </p:nvSpPr>
        <p:spPr>
          <a:xfrm>
            <a:off x="296837" y="1462240"/>
            <a:ext cx="159725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80" name="Rectangle 79">
            <a:extLst>
              <a:ext uri="{FF2B5EF4-FFF2-40B4-BE49-F238E27FC236}">
                <a16:creationId xmlns:a16="http://schemas.microsoft.com/office/drawing/2014/main" id="{F5F0C017-2777-8954-7C7C-9BE798214502}"/>
              </a:ext>
            </a:extLst>
          </p:cNvPr>
          <p:cNvSpPr/>
          <p:nvPr/>
        </p:nvSpPr>
        <p:spPr>
          <a:xfrm>
            <a:off x="514829" y="1668544"/>
            <a:ext cx="1364311" cy="2015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AI Governance &amp; Controls</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Enforces trust, security, policy compliance.</a:t>
            </a:r>
          </a:p>
        </p:txBody>
      </p:sp>
      <p:grpSp>
        <p:nvGrpSpPr>
          <p:cNvPr id="496" name="Group 495">
            <a:extLst>
              <a:ext uri="{FF2B5EF4-FFF2-40B4-BE49-F238E27FC236}">
                <a16:creationId xmlns:a16="http://schemas.microsoft.com/office/drawing/2014/main" id="{426402AD-90BC-2ED3-9840-1BF700E172BA}"/>
              </a:ext>
            </a:extLst>
          </p:cNvPr>
          <p:cNvGrpSpPr/>
          <p:nvPr/>
        </p:nvGrpSpPr>
        <p:grpSpPr>
          <a:xfrm>
            <a:off x="347851" y="1542384"/>
            <a:ext cx="210312" cy="210312"/>
            <a:chOff x="423098" y="1699885"/>
            <a:chExt cx="210312" cy="210312"/>
          </a:xfrm>
        </p:grpSpPr>
        <p:sp>
          <p:nvSpPr>
            <p:cNvPr id="96" name="Oval 95">
              <a:extLst>
                <a:ext uri="{FF2B5EF4-FFF2-40B4-BE49-F238E27FC236}">
                  <a16:creationId xmlns:a16="http://schemas.microsoft.com/office/drawing/2014/main" id="{BD9AC2E7-FD89-54E7-CBE5-8F0C33F213B5}"/>
                </a:ext>
              </a:extLst>
            </p:cNvPr>
            <p:cNvSpPr/>
            <p:nvPr/>
          </p:nvSpPr>
          <p:spPr>
            <a:xfrm>
              <a:off x="423098" y="1699885"/>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97" name="Group 96">
              <a:extLst>
                <a:ext uri="{FF2B5EF4-FFF2-40B4-BE49-F238E27FC236}">
                  <a16:creationId xmlns:a16="http://schemas.microsoft.com/office/drawing/2014/main" id="{3B1D96A4-D5F6-E8A2-B45C-65902B75F36E}"/>
                </a:ext>
              </a:extLst>
            </p:cNvPr>
            <p:cNvGrpSpPr/>
            <p:nvPr/>
          </p:nvGrpSpPr>
          <p:grpSpPr>
            <a:xfrm>
              <a:off x="468651" y="1728717"/>
              <a:ext cx="111296" cy="164789"/>
              <a:chOff x="1317913" y="664143"/>
              <a:chExt cx="414195" cy="558006"/>
            </a:xfrm>
          </p:grpSpPr>
          <p:sp>
            <p:nvSpPr>
              <p:cNvPr id="98" name="Freeform: Shape 722">
                <a:extLst>
                  <a:ext uri="{FF2B5EF4-FFF2-40B4-BE49-F238E27FC236}">
                    <a16:creationId xmlns:a16="http://schemas.microsoft.com/office/drawing/2014/main" id="{B7B6FFA3-7C9C-7BAE-936D-6B824E541CF0}"/>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99" name="Freeform: Shape 723">
                <a:extLst>
                  <a:ext uri="{FF2B5EF4-FFF2-40B4-BE49-F238E27FC236}">
                    <a16:creationId xmlns:a16="http://schemas.microsoft.com/office/drawing/2014/main" id="{25B17904-D422-C591-AC72-D0EF87EC0705}"/>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100" name="Freeform: Shape 724">
                <a:extLst>
                  <a:ext uri="{FF2B5EF4-FFF2-40B4-BE49-F238E27FC236}">
                    <a16:creationId xmlns:a16="http://schemas.microsoft.com/office/drawing/2014/main" id="{6F513ED3-7499-5D49-216E-6F27588F555B}"/>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101" name="Freeform: Shape 725">
                <a:extLst>
                  <a:ext uri="{FF2B5EF4-FFF2-40B4-BE49-F238E27FC236}">
                    <a16:creationId xmlns:a16="http://schemas.microsoft.com/office/drawing/2014/main" id="{353E91F5-7BC1-8A8A-AA37-F99E485FD9E7}"/>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143" name="Rounded Rectangle 114">
            <a:extLst>
              <a:ext uri="{FF2B5EF4-FFF2-40B4-BE49-F238E27FC236}">
                <a16:creationId xmlns:a16="http://schemas.microsoft.com/office/drawing/2014/main" id="{9817A82A-0CBF-9371-1564-950B3B88058A}"/>
              </a:ext>
            </a:extLst>
          </p:cNvPr>
          <p:cNvSpPr/>
          <p:nvPr/>
        </p:nvSpPr>
        <p:spPr>
          <a:xfrm>
            <a:off x="10442308" y="4018123"/>
            <a:ext cx="1530334" cy="1468297"/>
          </a:xfrm>
          <a:prstGeom prst="roundRect">
            <a:avLst>
              <a:gd name="adj" fmla="val 9153"/>
            </a:avLst>
          </a:prstGeom>
          <a:solidFill>
            <a:schemeClr val="bg1">
              <a:lumMod val="85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44" name="Rectangle 143">
            <a:extLst>
              <a:ext uri="{FF2B5EF4-FFF2-40B4-BE49-F238E27FC236}">
                <a16:creationId xmlns:a16="http://schemas.microsoft.com/office/drawing/2014/main" id="{E9E2CEFD-681A-3329-49F1-EED63279BDE1}"/>
              </a:ext>
            </a:extLst>
          </p:cNvPr>
          <p:cNvSpPr/>
          <p:nvPr/>
        </p:nvSpPr>
        <p:spPr>
          <a:xfrm>
            <a:off x="10491076" y="4163547"/>
            <a:ext cx="1459600" cy="2378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Enterprise Systems</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Provide operational data and agents execute real-world actions.</a:t>
            </a:r>
          </a:p>
        </p:txBody>
      </p:sp>
      <p:sp>
        <p:nvSpPr>
          <p:cNvPr id="149" name="Rounded Rectangle 113">
            <a:extLst>
              <a:ext uri="{FF2B5EF4-FFF2-40B4-BE49-F238E27FC236}">
                <a16:creationId xmlns:a16="http://schemas.microsoft.com/office/drawing/2014/main" id="{923105C1-1BDE-1E24-2B9E-333C533212CD}"/>
              </a:ext>
            </a:extLst>
          </p:cNvPr>
          <p:cNvSpPr/>
          <p:nvPr/>
        </p:nvSpPr>
        <p:spPr>
          <a:xfrm>
            <a:off x="6698165" y="5991137"/>
            <a:ext cx="2020351" cy="677144"/>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50" name="Rectangle 149">
            <a:extLst>
              <a:ext uri="{FF2B5EF4-FFF2-40B4-BE49-F238E27FC236}">
                <a16:creationId xmlns:a16="http://schemas.microsoft.com/office/drawing/2014/main" id="{42F28A9C-46B5-C939-1BC6-32F0EBB73E5A}"/>
              </a:ext>
            </a:extLst>
          </p:cNvPr>
          <p:cNvSpPr/>
          <p:nvPr/>
        </p:nvSpPr>
        <p:spPr>
          <a:xfrm>
            <a:off x="6956095" y="6039947"/>
            <a:ext cx="1822311" cy="2845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Multi-Tenancy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Isolates domains, teams, environments securely.</a:t>
            </a:r>
          </a:p>
        </p:txBody>
      </p:sp>
      <p:grpSp>
        <p:nvGrpSpPr>
          <p:cNvPr id="151" name="Group 150">
            <a:extLst>
              <a:ext uri="{FF2B5EF4-FFF2-40B4-BE49-F238E27FC236}">
                <a16:creationId xmlns:a16="http://schemas.microsoft.com/office/drawing/2014/main" id="{2C3DA54C-93FE-F424-5682-C7AD32ABE60A}"/>
              </a:ext>
            </a:extLst>
          </p:cNvPr>
          <p:cNvGrpSpPr/>
          <p:nvPr/>
        </p:nvGrpSpPr>
        <p:grpSpPr>
          <a:xfrm>
            <a:off x="6756220" y="6008472"/>
            <a:ext cx="245832" cy="245832"/>
            <a:chOff x="6816886" y="2400943"/>
            <a:chExt cx="353165" cy="353165"/>
          </a:xfrm>
        </p:grpSpPr>
        <p:sp>
          <p:nvSpPr>
            <p:cNvPr id="152" name="Oval 151">
              <a:extLst>
                <a:ext uri="{FF2B5EF4-FFF2-40B4-BE49-F238E27FC236}">
                  <a16:creationId xmlns:a16="http://schemas.microsoft.com/office/drawing/2014/main" id="{44AAF85B-5F44-B012-A135-2DB6051497B0}"/>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53" name="Freeform 134">
              <a:extLst>
                <a:ext uri="{FF2B5EF4-FFF2-40B4-BE49-F238E27FC236}">
                  <a16:creationId xmlns:a16="http://schemas.microsoft.com/office/drawing/2014/main" id="{E01C41C5-6302-E63E-AF62-5F4FEAACD17C}"/>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154" name="Rounded Rectangle 112">
            <a:extLst>
              <a:ext uri="{FF2B5EF4-FFF2-40B4-BE49-F238E27FC236}">
                <a16:creationId xmlns:a16="http://schemas.microsoft.com/office/drawing/2014/main" id="{894C4DB6-8983-17FF-56AE-2A05712D0180}"/>
              </a:ext>
            </a:extLst>
          </p:cNvPr>
          <p:cNvSpPr/>
          <p:nvPr/>
        </p:nvSpPr>
        <p:spPr>
          <a:xfrm>
            <a:off x="4843052" y="5991179"/>
            <a:ext cx="1795222" cy="677144"/>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55" name="Rectangle 154">
            <a:extLst>
              <a:ext uri="{FF2B5EF4-FFF2-40B4-BE49-F238E27FC236}">
                <a16:creationId xmlns:a16="http://schemas.microsoft.com/office/drawing/2014/main" id="{BD2EE32D-7DFE-A9A7-5373-A72F52396938}"/>
              </a:ext>
            </a:extLst>
          </p:cNvPr>
          <p:cNvSpPr/>
          <p:nvPr/>
        </p:nvSpPr>
        <p:spPr>
          <a:xfrm>
            <a:off x="5061579" y="6051439"/>
            <a:ext cx="1638085" cy="28829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Serverless Infrastructure</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Executes event-driven + on-demand logic.</a:t>
            </a:r>
          </a:p>
        </p:txBody>
      </p:sp>
      <p:grpSp>
        <p:nvGrpSpPr>
          <p:cNvPr id="94" name="Group 93">
            <a:extLst>
              <a:ext uri="{FF2B5EF4-FFF2-40B4-BE49-F238E27FC236}">
                <a16:creationId xmlns:a16="http://schemas.microsoft.com/office/drawing/2014/main" id="{C7539CB9-E89C-FD0D-F741-C86A3DCE5D80}"/>
              </a:ext>
            </a:extLst>
          </p:cNvPr>
          <p:cNvGrpSpPr/>
          <p:nvPr/>
        </p:nvGrpSpPr>
        <p:grpSpPr>
          <a:xfrm>
            <a:off x="4891894" y="6007773"/>
            <a:ext cx="245832" cy="245832"/>
            <a:chOff x="4952854" y="5995581"/>
            <a:chExt cx="245832" cy="245832"/>
          </a:xfrm>
        </p:grpSpPr>
        <p:sp>
          <p:nvSpPr>
            <p:cNvPr id="157" name="Oval 156">
              <a:extLst>
                <a:ext uri="{FF2B5EF4-FFF2-40B4-BE49-F238E27FC236}">
                  <a16:creationId xmlns:a16="http://schemas.microsoft.com/office/drawing/2014/main" id="{994A128B-A160-BEB6-2C23-049BD46B67E3}"/>
                </a:ext>
              </a:extLst>
            </p:cNvPr>
            <p:cNvSpPr/>
            <p:nvPr/>
          </p:nvSpPr>
          <p:spPr>
            <a:xfrm>
              <a:off x="4952854" y="5995581"/>
              <a:ext cx="245832" cy="24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158" name="Group 147">
              <a:extLst>
                <a:ext uri="{FF2B5EF4-FFF2-40B4-BE49-F238E27FC236}">
                  <a16:creationId xmlns:a16="http://schemas.microsoft.com/office/drawing/2014/main" id="{28D1F4F0-68F2-B2F3-E865-291952366420}"/>
                </a:ext>
              </a:extLst>
            </p:cNvPr>
            <p:cNvGrpSpPr>
              <a:grpSpLocks noChangeAspect="1"/>
            </p:cNvGrpSpPr>
            <p:nvPr/>
          </p:nvGrpSpPr>
          <p:grpSpPr bwMode="auto">
            <a:xfrm>
              <a:off x="5003983" y="6058650"/>
              <a:ext cx="143636" cy="119695"/>
              <a:chOff x="6541" y="1755"/>
              <a:chExt cx="426" cy="355"/>
            </a:xfrm>
            <a:solidFill>
              <a:srgbClr val="A100FF"/>
            </a:solidFill>
          </p:grpSpPr>
          <p:sp>
            <p:nvSpPr>
              <p:cNvPr id="159" name="Freeform 148">
                <a:extLst>
                  <a:ext uri="{FF2B5EF4-FFF2-40B4-BE49-F238E27FC236}">
                    <a16:creationId xmlns:a16="http://schemas.microsoft.com/office/drawing/2014/main" id="{80DB3E13-6C29-733D-5224-35109B7DB5E6}"/>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0" name="Freeform 149">
                <a:extLst>
                  <a:ext uri="{FF2B5EF4-FFF2-40B4-BE49-F238E27FC236}">
                    <a16:creationId xmlns:a16="http://schemas.microsoft.com/office/drawing/2014/main" id="{22E72B00-CC62-81E8-BB9E-B354ECE5F552}"/>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1" name="Freeform 150">
                <a:extLst>
                  <a:ext uri="{FF2B5EF4-FFF2-40B4-BE49-F238E27FC236}">
                    <a16:creationId xmlns:a16="http://schemas.microsoft.com/office/drawing/2014/main" id="{194393CF-D8DB-DA6A-B07D-B497F4223272}"/>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2" name="Freeform 151">
                <a:extLst>
                  <a:ext uri="{FF2B5EF4-FFF2-40B4-BE49-F238E27FC236}">
                    <a16:creationId xmlns:a16="http://schemas.microsoft.com/office/drawing/2014/main" id="{70EE6B6D-EAA6-2014-81F6-2ED2B6C8201F}"/>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3" name="Freeform 152">
                <a:extLst>
                  <a:ext uri="{FF2B5EF4-FFF2-40B4-BE49-F238E27FC236}">
                    <a16:creationId xmlns:a16="http://schemas.microsoft.com/office/drawing/2014/main" id="{3BB34952-F97B-8251-5B13-D8BA6F293193}"/>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4" name="Freeform 153">
                <a:extLst>
                  <a:ext uri="{FF2B5EF4-FFF2-40B4-BE49-F238E27FC236}">
                    <a16:creationId xmlns:a16="http://schemas.microsoft.com/office/drawing/2014/main" id="{5463DB91-26AB-67F1-0E0D-691C0546980B}"/>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7" name="Freeform 154">
                <a:extLst>
                  <a:ext uri="{FF2B5EF4-FFF2-40B4-BE49-F238E27FC236}">
                    <a16:creationId xmlns:a16="http://schemas.microsoft.com/office/drawing/2014/main" id="{795FFB67-6B5B-FFA3-5933-347FCB204CBC}"/>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168" name="Rounded Rectangle 53">
            <a:extLst>
              <a:ext uri="{FF2B5EF4-FFF2-40B4-BE49-F238E27FC236}">
                <a16:creationId xmlns:a16="http://schemas.microsoft.com/office/drawing/2014/main" id="{AB61039F-457C-8DB1-F565-1FB6278DE2BA}"/>
              </a:ext>
            </a:extLst>
          </p:cNvPr>
          <p:cNvSpPr/>
          <p:nvPr/>
        </p:nvSpPr>
        <p:spPr>
          <a:xfrm>
            <a:off x="2636302" y="5980640"/>
            <a:ext cx="2130769" cy="686160"/>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69" name="Rectangle 168">
            <a:extLst>
              <a:ext uri="{FF2B5EF4-FFF2-40B4-BE49-F238E27FC236}">
                <a16:creationId xmlns:a16="http://schemas.microsoft.com/office/drawing/2014/main" id="{91637B33-11AF-702C-7C5B-A6880C87EACE}"/>
              </a:ext>
            </a:extLst>
          </p:cNvPr>
          <p:cNvSpPr/>
          <p:nvPr/>
        </p:nvSpPr>
        <p:spPr>
          <a:xfrm>
            <a:off x="2886905" y="6033152"/>
            <a:ext cx="1867975" cy="20826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Cluster &amp; Container Infrastructure</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Runs scalable agent &amp; model workloads.</a:t>
            </a:r>
          </a:p>
        </p:txBody>
      </p:sp>
      <p:grpSp>
        <p:nvGrpSpPr>
          <p:cNvPr id="511" name="Group 510">
            <a:extLst>
              <a:ext uri="{FF2B5EF4-FFF2-40B4-BE49-F238E27FC236}">
                <a16:creationId xmlns:a16="http://schemas.microsoft.com/office/drawing/2014/main" id="{3C6DDEF7-72DE-A150-BDE3-47417FD8198D}"/>
              </a:ext>
            </a:extLst>
          </p:cNvPr>
          <p:cNvGrpSpPr/>
          <p:nvPr/>
        </p:nvGrpSpPr>
        <p:grpSpPr>
          <a:xfrm>
            <a:off x="2684416" y="6016861"/>
            <a:ext cx="245832" cy="222453"/>
            <a:chOff x="2733184" y="6016861"/>
            <a:chExt cx="245832" cy="222453"/>
          </a:xfrm>
        </p:grpSpPr>
        <p:sp>
          <p:nvSpPr>
            <p:cNvPr id="171" name="Oval 170">
              <a:extLst>
                <a:ext uri="{FF2B5EF4-FFF2-40B4-BE49-F238E27FC236}">
                  <a16:creationId xmlns:a16="http://schemas.microsoft.com/office/drawing/2014/main" id="{6A7BB141-2BA7-C330-A0DA-ACA93D19DB63}"/>
                </a:ext>
              </a:extLst>
            </p:cNvPr>
            <p:cNvSpPr/>
            <p:nvPr/>
          </p:nvSpPr>
          <p:spPr>
            <a:xfrm>
              <a:off x="2733184" y="6016861"/>
              <a:ext cx="245832" cy="222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172" name="Group 171">
              <a:extLst>
                <a:ext uri="{FF2B5EF4-FFF2-40B4-BE49-F238E27FC236}">
                  <a16:creationId xmlns:a16="http://schemas.microsoft.com/office/drawing/2014/main" id="{791B87FB-0407-D9EC-513E-8FA965420A08}"/>
                </a:ext>
              </a:extLst>
            </p:cNvPr>
            <p:cNvGrpSpPr/>
            <p:nvPr/>
          </p:nvGrpSpPr>
          <p:grpSpPr>
            <a:xfrm>
              <a:off x="2788513" y="6045693"/>
              <a:ext cx="135175" cy="164789"/>
              <a:chOff x="1317913" y="664143"/>
              <a:chExt cx="414195" cy="558006"/>
            </a:xfrm>
          </p:grpSpPr>
          <p:sp>
            <p:nvSpPr>
              <p:cNvPr id="182" name="Freeform: Shape 722">
                <a:extLst>
                  <a:ext uri="{FF2B5EF4-FFF2-40B4-BE49-F238E27FC236}">
                    <a16:creationId xmlns:a16="http://schemas.microsoft.com/office/drawing/2014/main" id="{B8F07507-4DD1-FE4C-52A1-3D5B8EB2012B}"/>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6" name="Freeform: Shape 723">
                <a:extLst>
                  <a:ext uri="{FF2B5EF4-FFF2-40B4-BE49-F238E27FC236}">
                    <a16:creationId xmlns:a16="http://schemas.microsoft.com/office/drawing/2014/main" id="{F7211735-7341-E3DD-F613-2CBEE809EDF0}"/>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7" name="Freeform: Shape 724">
                <a:extLst>
                  <a:ext uri="{FF2B5EF4-FFF2-40B4-BE49-F238E27FC236}">
                    <a16:creationId xmlns:a16="http://schemas.microsoft.com/office/drawing/2014/main" id="{FC75FA07-D330-B076-4249-085C4106A660}"/>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8" name="Freeform: Shape 725">
                <a:extLst>
                  <a:ext uri="{FF2B5EF4-FFF2-40B4-BE49-F238E27FC236}">
                    <a16:creationId xmlns:a16="http://schemas.microsoft.com/office/drawing/2014/main" id="{FDCED1FC-9BEF-4E7C-72D6-4AF9F6BCD6FE}"/>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41" name="Rounded Rectangle 112">
            <a:extLst>
              <a:ext uri="{FF2B5EF4-FFF2-40B4-BE49-F238E27FC236}">
                <a16:creationId xmlns:a16="http://schemas.microsoft.com/office/drawing/2014/main" id="{BB809D88-95F2-7945-472E-EFCCD76936B7}"/>
              </a:ext>
            </a:extLst>
          </p:cNvPr>
          <p:cNvSpPr/>
          <p:nvPr/>
        </p:nvSpPr>
        <p:spPr>
          <a:xfrm>
            <a:off x="5936595" y="2707196"/>
            <a:ext cx="1811983"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72" name="Rectangle 71">
            <a:extLst>
              <a:ext uri="{FF2B5EF4-FFF2-40B4-BE49-F238E27FC236}">
                <a16:creationId xmlns:a16="http://schemas.microsoft.com/office/drawing/2014/main" id="{08E2619A-77DA-D3EF-BEEB-4DF4AA92F1B3}"/>
              </a:ext>
            </a:extLst>
          </p:cNvPr>
          <p:cNvSpPr/>
          <p:nvPr/>
        </p:nvSpPr>
        <p:spPr>
          <a:xfrm>
            <a:off x="6177417" y="2874993"/>
            <a:ext cx="1609906" cy="23525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MCP Gateway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Routes models, context, policies through control points.</a:t>
            </a:r>
          </a:p>
        </p:txBody>
      </p:sp>
      <p:grpSp>
        <p:nvGrpSpPr>
          <p:cNvPr id="73" name="Group 72">
            <a:extLst>
              <a:ext uri="{FF2B5EF4-FFF2-40B4-BE49-F238E27FC236}">
                <a16:creationId xmlns:a16="http://schemas.microsoft.com/office/drawing/2014/main" id="{1D6161CE-C99C-8BE4-75B3-B6B03F072C8A}"/>
              </a:ext>
            </a:extLst>
          </p:cNvPr>
          <p:cNvGrpSpPr/>
          <p:nvPr/>
        </p:nvGrpSpPr>
        <p:grpSpPr>
          <a:xfrm>
            <a:off x="5999892" y="2770986"/>
            <a:ext cx="206910" cy="210312"/>
            <a:chOff x="4952878" y="2354054"/>
            <a:chExt cx="353165" cy="353165"/>
          </a:xfrm>
        </p:grpSpPr>
        <p:sp>
          <p:nvSpPr>
            <p:cNvPr id="74" name="Oval 73">
              <a:extLst>
                <a:ext uri="{FF2B5EF4-FFF2-40B4-BE49-F238E27FC236}">
                  <a16:creationId xmlns:a16="http://schemas.microsoft.com/office/drawing/2014/main" id="{7AA8CC08-F274-F7CE-85AD-53948FCCCCBC}"/>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75" name="Group 147">
              <a:extLst>
                <a:ext uri="{FF2B5EF4-FFF2-40B4-BE49-F238E27FC236}">
                  <a16:creationId xmlns:a16="http://schemas.microsoft.com/office/drawing/2014/main" id="{7BE6992E-1E02-D736-6F24-1B8A357FD396}"/>
                </a:ext>
              </a:extLst>
            </p:cNvPr>
            <p:cNvGrpSpPr>
              <a:grpSpLocks noChangeAspect="1"/>
            </p:cNvGrpSpPr>
            <p:nvPr/>
          </p:nvGrpSpPr>
          <p:grpSpPr bwMode="auto">
            <a:xfrm>
              <a:off x="5026283" y="2444659"/>
              <a:ext cx="206346" cy="171955"/>
              <a:chOff x="6541" y="1755"/>
              <a:chExt cx="426" cy="355"/>
            </a:xfrm>
            <a:solidFill>
              <a:srgbClr val="A100FF"/>
            </a:solidFill>
          </p:grpSpPr>
          <p:sp>
            <p:nvSpPr>
              <p:cNvPr id="76" name="Freeform 148">
                <a:extLst>
                  <a:ext uri="{FF2B5EF4-FFF2-40B4-BE49-F238E27FC236}">
                    <a16:creationId xmlns:a16="http://schemas.microsoft.com/office/drawing/2014/main" id="{4B121D82-1740-FF8A-8337-63E30BFBF0A1}"/>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77" name="Freeform 149">
                <a:extLst>
                  <a:ext uri="{FF2B5EF4-FFF2-40B4-BE49-F238E27FC236}">
                    <a16:creationId xmlns:a16="http://schemas.microsoft.com/office/drawing/2014/main" id="{C4BF465B-8DC4-5F33-380D-14257E13C7F0}"/>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81" name="Freeform 150">
                <a:extLst>
                  <a:ext uri="{FF2B5EF4-FFF2-40B4-BE49-F238E27FC236}">
                    <a16:creationId xmlns:a16="http://schemas.microsoft.com/office/drawing/2014/main" id="{44330932-A6E3-B459-6A12-E4F7598C0AB2}"/>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90" name="Freeform 151">
                <a:extLst>
                  <a:ext uri="{FF2B5EF4-FFF2-40B4-BE49-F238E27FC236}">
                    <a16:creationId xmlns:a16="http://schemas.microsoft.com/office/drawing/2014/main" id="{FDFF6050-9EC2-9588-6E3A-689FCA201F5B}"/>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91" name="Freeform 152">
                <a:extLst>
                  <a:ext uri="{FF2B5EF4-FFF2-40B4-BE49-F238E27FC236}">
                    <a16:creationId xmlns:a16="http://schemas.microsoft.com/office/drawing/2014/main" id="{EE34661D-BD07-D875-BE01-27AEC96A9AD4}"/>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92" name="Freeform 153">
                <a:extLst>
                  <a:ext uri="{FF2B5EF4-FFF2-40B4-BE49-F238E27FC236}">
                    <a16:creationId xmlns:a16="http://schemas.microsoft.com/office/drawing/2014/main" id="{59E80544-4958-C8FA-6F20-FB16A8CFDF9C}"/>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93" name="Freeform 154">
                <a:extLst>
                  <a:ext uri="{FF2B5EF4-FFF2-40B4-BE49-F238E27FC236}">
                    <a16:creationId xmlns:a16="http://schemas.microsoft.com/office/drawing/2014/main" id="{E8882C66-4E8A-D51B-1A06-C1FF9D54243E}"/>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95" name="Rounded Rectangle 112">
            <a:extLst>
              <a:ext uri="{FF2B5EF4-FFF2-40B4-BE49-F238E27FC236}">
                <a16:creationId xmlns:a16="http://schemas.microsoft.com/office/drawing/2014/main" id="{3D8F023C-0194-7C69-8322-971927186F4A}"/>
              </a:ext>
            </a:extLst>
          </p:cNvPr>
          <p:cNvSpPr/>
          <p:nvPr/>
        </p:nvSpPr>
        <p:spPr>
          <a:xfrm>
            <a:off x="7850387" y="2710212"/>
            <a:ext cx="1880328"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120" name="Rectangle 119">
            <a:extLst>
              <a:ext uri="{FF2B5EF4-FFF2-40B4-BE49-F238E27FC236}">
                <a16:creationId xmlns:a16="http://schemas.microsoft.com/office/drawing/2014/main" id="{B8AA109A-8DB7-BA14-4A7D-48EFC79836C1}"/>
              </a:ext>
            </a:extLst>
          </p:cNvPr>
          <p:cNvSpPr/>
          <p:nvPr/>
        </p:nvSpPr>
        <p:spPr>
          <a:xfrm>
            <a:off x="8052464" y="2819323"/>
            <a:ext cx="1718932" cy="23525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Agent Gateway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Executes agent actions securely across enterprise systems.</a:t>
            </a:r>
          </a:p>
        </p:txBody>
      </p:sp>
      <p:grpSp>
        <p:nvGrpSpPr>
          <p:cNvPr id="122" name="Group 121">
            <a:extLst>
              <a:ext uri="{FF2B5EF4-FFF2-40B4-BE49-F238E27FC236}">
                <a16:creationId xmlns:a16="http://schemas.microsoft.com/office/drawing/2014/main" id="{0C121212-7CF1-175B-7601-AF70F970F06D}"/>
              </a:ext>
            </a:extLst>
          </p:cNvPr>
          <p:cNvGrpSpPr/>
          <p:nvPr/>
        </p:nvGrpSpPr>
        <p:grpSpPr>
          <a:xfrm>
            <a:off x="7899559" y="2773134"/>
            <a:ext cx="206910" cy="210312"/>
            <a:chOff x="4952878" y="2354054"/>
            <a:chExt cx="353165" cy="353165"/>
          </a:xfrm>
        </p:grpSpPr>
        <p:sp>
          <p:nvSpPr>
            <p:cNvPr id="126" name="Oval 125">
              <a:extLst>
                <a:ext uri="{FF2B5EF4-FFF2-40B4-BE49-F238E27FC236}">
                  <a16:creationId xmlns:a16="http://schemas.microsoft.com/office/drawing/2014/main" id="{3CFB5358-D2A8-1B17-E1C1-8327673FF70D}"/>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127" name="Group 147">
              <a:extLst>
                <a:ext uri="{FF2B5EF4-FFF2-40B4-BE49-F238E27FC236}">
                  <a16:creationId xmlns:a16="http://schemas.microsoft.com/office/drawing/2014/main" id="{762F3216-31E2-5D94-0737-8E573CEC5FD8}"/>
                </a:ext>
              </a:extLst>
            </p:cNvPr>
            <p:cNvGrpSpPr>
              <a:grpSpLocks noChangeAspect="1"/>
            </p:cNvGrpSpPr>
            <p:nvPr/>
          </p:nvGrpSpPr>
          <p:grpSpPr bwMode="auto">
            <a:xfrm>
              <a:off x="5026283" y="2444659"/>
              <a:ext cx="206346" cy="171955"/>
              <a:chOff x="6541" y="1755"/>
              <a:chExt cx="426" cy="355"/>
            </a:xfrm>
            <a:solidFill>
              <a:srgbClr val="A100FF"/>
            </a:solidFill>
          </p:grpSpPr>
          <p:sp>
            <p:nvSpPr>
              <p:cNvPr id="128" name="Freeform 148">
                <a:extLst>
                  <a:ext uri="{FF2B5EF4-FFF2-40B4-BE49-F238E27FC236}">
                    <a16:creationId xmlns:a16="http://schemas.microsoft.com/office/drawing/2014/main" id="{0D1A09B0-E548-FAF9-B3AC-B19AA7D1EBD3}"/>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29" name="Freeform 149">
                <a:extLst>
                  <a:ext uri="{FF2B5EF4-FFF2-40B4-BE49-F238E27FC236}">
                    <a16:creationId xmlns:a16="http://schemas.microsoft.com/office/drawing/2014/main" id="{4E065180-85A2-3F7B-8728-420022BC8F12}"/>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0" name="Freeform 150">
                <a:extLst>
                  <a:ext uri="{FF2B5EF4-FFF2-40B4-BE49-F238E27FC236}">
                    <a16:creationId xmlns:a16="http://schemas.microsoft.com/office/drawing/2014/main" id="{FDF04CF7-D8E3-9CF0-86B5-6039CA252BCB}"/>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1" name="Freeform 151">
                <a:extLst>
                  <a:ext uri="{FF2B5EF4-FFF2-40B4-BE49-F238E27FC236}">
                    <a16:creationId xmlns:a16="http://schemas.microsoft.com/office/drawing/2014/main" id="{8648B974-65B8-00A6-7B41-53954A377D3B}"/>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2" name="Freeform 152">
                <a:extLst>
                  <a:ext uri="{FF2B5EF4-FFF2-40B4-BE49-F238E27FC236}">
                    <a16:creationId xmlns:a16="http://schemas.microsoft.com/office/drawing/2014/main" id="{EB1EBA43-60A7-4D3C-BF39-C14CBE5DB170}"/>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3" name="Freeform 153">
                <a:extLst>
                  <a:ext uri="{FF2B5EF4-FFF2-40B4-BE49-F238E27FC236}">
                    <a16:creationId xmlns:a16="http://schemas.microsoft.com/office/drawing/2014/main" id="{3E92D920-23A1-389C-7B76-F1313DD70FE7}"/>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4" name="Freeform 154">
                <a:extLst>
                  <a:ext uri="{FF2B5EF4-FFF2-40B4-BE49-F238E27FC236}">
                    <a16:creationId xmlns:a16="http://schemas.microsoft.com/office/drawing/2014/main" id="{8F4F67D9-1C2E-9413-CEA8-DF564493BF4C}"/>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cxnSp>
        <p:nvCxnSpPr>
          <p:cNvPr id="207" name="Connector: Elbow 206">
            <a:extLst>
              <a:ext uri="{FF2B5EF4-FFF2-40B4-BE49-F238E27FC236}">
                <a16:creationId xmlns:a16="http://schemas.microsoft.com/office/drawing/2014/main" id="{3B65CD75-A294-A29E-4D6C-F34780D8CAD2}"/>
              </a:ext>
            </a:extLst>
          </p:cNvPr>
          <p:cNvCxnSpPr>
            <a:cxnSpLocks/>
            <a:stCxn id="21" idx="1"/>
            <a:endCxn id="189" idx="3"/>
          </p:cNvCxnSpPr>
          <p:nvPr/>
        </p:nvCxnSpPr>
        <p:spPr>
          <a:xfrm rot="10800000" flipV="1">
            <a:off x="3806179" y="1928207"/>
            <a:ext cx="767107" cy="505910"/>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39" name="Connector: Elbow 238">
            <a:extLst>
              <a:ext uri="{FF2B5EF4-FFF2-40B4-BE49-F238E27FC236}">
                <a16:creationId xmlns:a16="http://schemas.microsoft.com/office/drawing/2014/main" id="{AC2D8764-4240-EEE8-B498-5E4F78E02AEC}"/>
              </a:ext>
            </a:extLst>
          </p:cNvPr>
          <p:cNvCxnSpPr>
            <a:cxnSpLocks/>
            <a:stCxn id="28" idx="1"/>
            <a:endCxn id="189" idx="3"/>
          </p:cNvCxnSpPr>
          <p:nvPr/>
        </p:nvCxnSpPr>
        <p:spPr>
          <a:xfrm rot="10800000">
            <a:off x="3806179" y="2434117"/>
            <a:ext cx="125033" cy="665028"/>
          </a:xfrm>
          <a:prstGeom prst="bentConnector3">
            <a:avLst>
              <a:gd name="adj1" fmla="val 25209"/>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42" name="Connector: Elbow 241">
            <a:extLst>
              <a:ext uri="{FF2B5EF4-FFF2-40B4-BE49-F238E27FC236}">
                <a16:creationId xmlns:a16="http://schemas.microsoft.com/office/drawing/2014/main" id="{B15029B1-10DA-01F2-3336-2F1E8597D39D}"/>
              </a:ext>
            </a:extLst>
          </p:cNvPr>
          <p:cNvCxnSpPr>
            <a:cxnSpLocks/>
            <a:stCxn id="11" idx="1"/>
            <a:endCxn id="189" idx="1"/>
          </p:cNvCxnSpPr>
          <p:nvPr/>
        </p:nvCxnSpPr>
        <p:spPr>
          <a:xfrm rot="10800000">
            <a:off x="164693" y="2434117"/>
            <a:ext cx="121687" cy="2283802"/>
          </a:xfrm>
          <a:prstGeom prst="bentConnector3">
            <a:avLst>
              <a:gd name="adj1" fmla="val 17960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0" name="Connector: Elbow 249">
            <a:extLst>
              <a:ext uri="{FF2B5EF4-FFF2-40B4-BE49-F238E27FC236}">
                <a16:creationId xmlns:a16="http://schemas.microsoft.com/office/drawing/2014/main" id="{F17440DA-AA05-2D51-9E17-736E85040700}"/>
              </a:ext>
            </a:extLst>
          </p:cNvPr>
          <p:cNvCxnSpPr>
            <a:cxnSpLocks/>
            <a:stCxn id="28" idx="2"/>
          </p:cNvCxnSpPr>
          <p:nvPr/>
        </p:nvCxnSpPr>
        <p:spPr>
          <a:xfrm rot="5400000">
            <a:off x="4476369" y="1270380"/>
            <a:ext cx="95218" cy="4685935"/>
          </a:xfrm>
          <a:prstGeom prst="bentConnector2">
            <a:avLst/>
          </a:prstGeom>
          <a:solidFill>
            <a:schemeClr val="accent5">
              <a:lumMod val="20000"/>
              <a:lumOff val="80000"/>
            </a:schemeClr>
          </a:solidFill>
          <a:ln w="15875" cap="flat" cmpd="sng" algn="ctr">
            <a:solidFill>
              <a:schemeClr val="accent2"/>
            </a:solidFill>
            <a:prstDash val="solid"/>
          </a:ln>
          <a:effectLst>
            <a:outerShdw blurRad="127947" dist="38100" dir="9443624" algn="bl" rotWithShape="0">
              <a:prstClr val="black">
                <a:alpha val="40000"/>
              </a:prstClr>
            </a:outerShdw>
          </a:effectLst>
        </p:spPr>
      </p:cxnSp>
      <p:cxnSp>
        <p:nvCxnSpPr>
          <p:cNvPr id="253" name="Connector: Elbow 252">
            <a:extLst>
              <a:ext uri="{FF2B5EF4-FFF2-40B4-BE49-F238E27FC236}">
                <a16:creationId xmlns:a16="http://schemas.microsoft.com/office/drawing/2014/main" id="{96A2C0EE-4377-BAA0-E101-ABFD554FBFD7}"/>
              </a:ext>
            </a:extLst>
          </p:cNvPr>
          <p:cNvCxnSpPr>
            <a:cxnSpLocks/>
            <a:stCxn id="28" idx="2"/>
            <a:endCxn id="123" idx="0"/>
          </p:cNvCxnSpPr>
          <p:nvPr/>
        </p:nvCxnSpPr>
        <p:spPr>
          <a:xfrm rot="5400000">
            <a:off x="6303984" y="3358167"/>
            <a:ext cx="355391" cy="770532"/>
          </a:xfrm>
          <a:prstGeom prst="bentConnector3">
            <a:avLst>
              <a:gd name="adj1" fmla="val 26015"/>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7" name="Connector: Elbow 256">
            <a:extLst>
              <a:ext uri="{FF2B5EF4-FFF2-40B4-BE49-F238E27FC236}">
                <a16:creationId xmlns:a16="http://schemas.microsoft.com/office/drawing/2014/main" id="{B4FB89B1-96DE-E3EC-71CE-33609B436B45}"/>
              </a:ext>
            </a:extLst>
          </p:cNvPr>
          <p:cNvCxnSpPr>
            <a:cxnSpLocks/>
            <a:stCxn id="28" idx="2"/>
            <a:endCxn id="136" idx="0"/>
          </p:cNvCxnSpPr>
          <p:nvPr/>
        </p:nvCxnSpPr>
        <p:spPr>
          <a:xfrm rot="16200000" flipH="1">
            <a:off x="7754101" y="2678582"/>
            <a:ext cx="351579" cy="2125890"/>
          </a:xfrm>
          <a:prstGeom prst="bentConnector3">
            <a:avLst>
              <a:gd name="adj1" fmla="val 27959"/>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62" name="Connector: Elbow 261">
            <a:extLst>
              <a:ext uri="{FF2B5EF4-FFF2-40B4-BE49-F238E27FC236}">
                <a16:creationId xmlns:a16="http://schemas.microsoft.com/office/drawing/2014/main" id="{27211D1B-282B-37B0-C85D-8B72E5FFDD2E}"/>
              </a:ext>
            </a:extLst>
          </p:cNvPr>
          <p:cNvCxnSpPr>
            <a:cxnSpLocks/>
            <a:stCxn id="28" idx="2"/>
            <a:endCxn id="175" idx="0"/>
          </p:cNvCxnSpPr>
          <p:nvPr/>
        </p:nvCxnSpPr>
        <p:spPr>
          <a:xfrm rot="16200000" flipH="1">
            <a:off x="8873653" y="1559029"/>
            <a:ext cx="340717" cy="4354133"/>
          </a:xfrm>
          <a:prstGeom prst="bentConnector3">
            <a:avLst>
              <a:gd name="adj1" fmla="val 27256"/>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70" name="Connector: Elbow 269">
            <a:extLst>
              <a:ext uri="{FF2B5EF4-FFF2-40B4-BE49-F238E27FC236}">
                <a16:creationId xmlns:a16="http://schemas.microsoft.com/office/drawing/2014/main" id="{36318087-9383-6C4F-818D-518397CC3358}"/>
              </a:ext>
            </a:extLst>
          </p:cNvPr>
          <p:cNvCxnSpPr>
            <a:cxnSpLocks/>
            <a:stCxn id="123" idx="3"/>
            <a:endCxn id="136" idx="1"/>
          </p:cNvCxnSpPr>
          <p:nvPr/>
        </p:nvCxnSpPr>
        <p:spPr>
          <a:xfrm flipV="1">
            <a:off x="7664609" y="4752352"/>
            <a:ext cx="280856" cy="2142"/>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78" name="Connector: Elbow 277">
            <a:extLst>
              <a:ext uri="{FF2B5EF4-FFF2-40B4-BE49-F238E27FC236}">
                <a16:creationId xmlns:a16="http://schemas.microsoft.com/office/drawing/2014/main" id="{223F5075-33BE-B18D-D163-F93E1FA9391C}"/>
              </a:ext>
            </a:extLst>
          </p:cNvPr>
          <p:cNvCxnSpPr>
            <a:cxnSpLocks/>
            <a:endCxn id="175" idx="1"/>
          </p:cNvCxnSpPr>
          <p:nvPr/>
        </p:nvCxnSpPr>
        <p:spPr>
          <a:xfrm flipV="1">
            <a:off x="10029119" y="4741490"/>
            <a:ext cx="355358" cy="2142"/>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FAD8F372-286D-F397-2666-75362752CEE9}"/>
              </a:ext>
            </a:extLst>
          </p:cNvPr>
          <p:cNvSpPr/>
          <p:nvPr/>
        </p:nvSpPr>
        <p:spPr>
          <a:xfrm>
            <a:off x="6790925" y="123025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1</a:t>
            </a:r>
          </a:p>
        </p:txBody>
      </p:sp>
      <p:cxnSp>
        <p:nvCxnSpPr>
          <p:cNvPr id="321" name="Connector: Elbow 320">
            <a:extLst>
              <a:ext uri="{FF2B5EF4-FFF2-40B4-BE49-F238E27FC236}">
                <a16:creationId xmlns:a16="http://schemas.microsoft.com/office/drawing/2014/main" id="{0F2C4586-4E8A-4D33-5B9D-3B13BE54172A}"/>
              </a:ext>
            </a:extLst>
          </p:cNvPr>
          <p:cNvCxnSpPr>
            <a:cxnSpLocks/>
            <a:stCxn id="22" idx="1"/>
            <a:endCxn id="189" idx="3"/>
          </p:cNvCxnSpPr>
          <p:nvPr/>
        </p:nvCxnSpPr>
        <p:spPr>
          <a:xfrm rot="10800000" flipV="1">
            <a:off x="3806179" y="805687"/>
            <a:ext cx="643159" cy="1628429"/>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B3804E7D-E98C-3E90-E651-EA0719F19754}"/>
              </a:ext>
            </a:extLst>
          </p:cNvPr>
          <p:cNvSpPr/>
          <p:nvPr/>
        </p:nvSpPr>
        <p:spPr>
          <a:xfrm>
            <a:off x="6809452" y="244072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2</a:t>
            </a:r>
          </a:p>
        </p:txBody>
      </p:sp>
      <p:sp>
        <p:nvSpPr>
          <p:cNvPr id="360" name="Oval 359">
            <a:extLst>
              <a:ext uri="{FF2B5EF4-FFF2-40B4-BE49-F238E27FC236}">
                <a16:creationId xmlns:a16="http://schemas.microsoft.com/office/drawing/2014/main" id="{C4AF5137-A448-E40E-8B1E-5FCA196DDCC7}"/>
              </a:ext>
            </a:extLst>
          </p:cNvPr>
          <p:cNvSpPr/>
          <p:nvPr/>
        </p:nvSpPr>
        <p:spPr>
          <a:xfrm>
            <a:off x="1933838" y="3584777"/>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3</a:t>
            </a:r>
          </a:p>
        </p:txBody>
      </p:sp>
      <p:sp>
        <p:nvSpPr>
          <p:cNvPr id="361" name="Oval 360">
            <a:extLst>
              <a:ext uri="{FF2B5EF4-FFF2-40B4-BE49-F238E27FC236}">
                <a16:creationId xmlns:a16="http://schemas.microsoft.com/office/drawing/2014/main" id="{B9B527EA-2E18-E31D-1E6C-A752E32C388A}"/>
              </a:ext>
            </a:extLst>
          </p:cNvPr>
          <p:cNvSpPr/>
          <p:nvPr/>
        </p:nvSpPr>
        <p:spPr>
          <a:xfrm>
            <a:off x="6139607" y="3722511"/>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4</a:t>
            </a:r>
          </a:p>
        </p:txBody>
      </p:sp>
      <p:sp>
        <p:nvSpPr>
          <p:cNvPr id="362" name="Oval 361">
            <a:extLst>
              <a:ext uri="{FF2B5EF4-FFF2-40B4-BE49-F238E27FC236}">
                <a16:creationId xmlns:a16="http://schemas.microsoft.com/office/drawing/2014/main" id="{96E083A4-1690-077E-909F-0D38A4C4EC32}"/>
              </a:ext>
            </a:extLst>
          </p:cNvPr>
          <p:cNvSpPr/>
          <p:nvPr/>
        </p:nvSpPr>
        <p:spPr>
          <a:xfrm>
            <a:off x="8718516" y="3722511"/>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5</a:t>
            </a:r>
          </a:p>
        </p:txBody>
      </p:sp>
      <p:sp>
        <p:nvSpPr>
          <p:cNvPr id="363" name="Oval 362">
            <a:extLst>
              <a:ext uri="{FF2B5EF4-FFF2-40B4-BE49-F238E27FC236}">
                <a16:creationId xmlns:a16="http://schemas.microsoft.com/office/drawing/2014/main" id="{F766B739-CF42-EE0A-07B0-A2E1112E025D}"/>
              </a:ext>
            </a:extLst>
          </p:cNvPr>
          <p:cNvSpPr/>
          <p:nvPr/>
        </p:nvSpPr>
        <p:spPr>
          <a:xfrm>
            <a:off x="11279954" y="3669571"/>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6</a:t>
            </a:r>
          </a:p>
        </p:txBody>
      </p:sp>
      <p:cxnSp>
        <p:nvCxnSpPr>
          <p:cNvPr id="364" name="Connector: Elbow 363">
            <a:extLst>
              <a:ext uri="{FF2B5EF4-FFF2-40B4-BE49-F238E27FC236}">
                <a16:creationId xmlns:a16="http://schemas.microsoft.com/office/drawing/2014/main" id="{16D953D4-1940-699E-FC81-ABC2C3C9BBDB}"/>
              </a:ext>
            </a:extLst>
          </p:cNvPr>
          <p:cNvCxnSpPr>
            <a:cxnSpLocks/>
          </p:cNvCxnSpPr>
          <p:nvPr/>
        </p:nvCxnSpPr>
        <p:spPr>
          <a:xfrm rot="16200000" flipH="1">
            <a:off x="3781720" y="3967718"/>
            <a:ext cx="370034" cy="3486368"/>
          </a:xfrm>
          <a:prstGeom prst="bentConnector3">
            <a:avLst>
              <a:gd name="adj1" fmla="val 59884"/>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67" name="Connector: Elbow 366">
            <a:extLst>
              <a:ext uri="{FF2B5EF4-FFF2-40B4-BE49-F238E27FC236}">
                <a16:creationId xmlns:a16="http://schemas.microsoft.com/office/drawing/2014/main" id="{4A28500F-7B3E-63F4-6B65-FC86ECF4EA0D}"/>
              </a:ext>
            </a:extLst>
          </p:cNvPr>
          <p:cNvCxnSpPr>
            <a:cxnSpLocks/>
            <a:stCxn id="123" idx="2"/>
            <a:endCxn id="137" idx="0"/>
          </p:cNvCxnSpPr>
          <p:nvPr/>
        </p:nvCxnSpPr>
        <p:spPr>
          <a:xfrm rot="5400000">
            <a:off x="5756558" y="5543871"/>
            <a:ext cx="295869" cy="383842"/>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71" name="Connector: Elbow 370">
            <a:extLst>
              <a:ext uri="{FF2B5EF4-FFF2-40B4-BE49-F238E27FC236}">
                <a16:creationId xmlns:a16="http://schemas.microsoft.com/office/drawing/2014/main" id="{17C33782-3F06-23CA-FC96-9BD43D61E691}"/>
              </a:ext>
            </a:extLst>
          </p:cNvPr>
          <p:cNvCxnSpPr>
            <a:cxnSpLocks/>
            <a:stCxn id="136" idx="2"/>
            <a:endCxn id="137" idx="0"/>
          </p:cNvCxnSpPr>
          <p:nvPr/>
        </p:nvCxnSpPr>
        <p:spPr>
          <a:xfrm rot="5400000">
            <a:off x="7204533" y="4095424"/>
            <a:ext cx="296341" cy="3280264"/>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E84F69-C7E3-6D9B-EFCB-AA9D4988BDB6}"/>
              </a:ext>
            </a:extLst>
          </p:cNvPr>
          <p:cNvSpPr txBox="1"/>
          <p:nvPr/>
        </p:nvSpPr>
        <p:spPr>
          <a:xfrm>
            <a:off x="9697193" y="323784"/>
            <a:ext cx="1765641" cy="279086"/>
          </a:xfrm>
          <a:prstGeom prst="rect">
            <a:avLst/>
          </a:prstGeom>
          <a:noFill/>
        </p:spPr>
        <p:txBody>
          <a:bodyPr wrap="square" rtlCol="0">
            <a:noAutofit/>
          </a:bodyPr>
          <a:lstStyle/>
          <a:p>
            <a:r>
              <a:rPr lang="en-US" sz="800"/>
              <a:t>The brain interaction with external world applications happens through agentic orchestration supported by specialized agents</a:t>
            </a:r>
          </a:p>
        </p:txBody>
      </p:sp>
      <p:sp>
        <p:nvSpPr>
          <p:cNvPr id="4" name="Oval 3">
            <a:extLst>
              <a:ext uri="{FF2B5EF4-FFF2-40B4-BE49-F238E27FC236}">
                <a16:creationId xmlns:a16="http://schemas.microsoft.com/office/drawing/2014/main" id="{1328D8A3-FCCF-ADC6-4BCF-7360884F691E}"/>
              </a:ext>
            </a:extLst>
          </p:cNvPr>
          <p:cNvSpPr/>
          <p:nvPr/>
        </p:nvSpPr>
        <p:spPr>
          <a:xfrm>
            <a:off x="9527761" y="378189"/>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1</a:t>
            </a:r>
          </a:p>
        </p:txBody>
      </p:sp>
      <p:sp>
        <p:nvSpPr>
          <p:cNvPr id="5" name="TextBox 4">
            <a:extLst>
              <a:ext uri="{FF2B5EF4-FFF2-40B4-BE49-F238E27FC236}">
                <a16:creationId xmlns:a16="http://schemas.microsoft.com/office/drawing/2014/main" id="{2F96ADAF-37B5-193C-0328-7A521B9DBFC2}"/>
              </a:ext>
            </a:extLst>
          </p:cNvPr>
          <p:cNvSpPr txBox="1"/>
          <p:nvPr/>
        </p:nvSpPr>
        <p:spPr>
          <a:xfrm>
            <a:off x="9697193" y="947540"/>
            <a:ext cx="2269156" cy="279086"/>
          </a:xfrm>
          <a:prstGeom prst="rect">
            <a:avLst/>
          </a:prstGeom>
          <a:noFill/>
        </p:spPr>
        <p:txBody>
          <a:bodyPr wrap="square" rtlCol="0">
            <a:noAutofit/>
          </a:bodyPr>
          <a:lstStyle/>
          <a:p>
            <a:r>
              <a:rPr lang="en-US" sz="800"/>
              <a:t>Agents have access to models, tools and knowledge through a set of AI gateways that act as control points</a:t>
            </a:r>
          </a:p>
        </p:txBody>
      </p:sp>
      <p:sp>
        <p:nvSpPr>
          <p:cNvPr id="9" name="Oval 8">
            <a:extLst>
              <a:ext uri="{FF2B5EF4-FFF2-40B4-BE49-F238E27FC236}">
                <a16:creationId xmlns:a16="http://schemas.microsoft.com/office/drawing/2014/main" id="{A9217E0E-BF27-124B-BBAA-D31CB616B452}"/>
              </a:ext>
            </a:extLst>
          </p:cNvPr>
          <p:cNvSpPr/>
          <p:nvPr/>
        </p:nvSpPr>
        <p:spPr>
          <a:xfrm>
            <a:off x="9527761" y="100194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2</a:t>
            </a:r>
          </a:p>
        </p:txBody>
      </p:sp>
      <p:sp>
        <p:nvSpPr>
          <p:cNvPr id="32" name="Rectangle 2">
            <a:extLst>
              <a:ext uri="{FF2B5EF4-FFF2-40B4-BE49-F238E27FC236}">
                <a16:creationId xmlns:a16="http://schemas.microsoft.com/office/drawing/2014/main" id="{9C27E4AD-1A4B-3362-5829-47C1D2EA7EEB}"/>
              </a:ext>
            </a:extLst>
          </p:cNvPr>
          <p:cNvSpPr>
            <a:spLocks noChangeArrowheads="1"/>
          </p:cNvSpPr>
          <p:nvPr/>
        </p:nvSpPr>
        <p:spPr bwMode="auto">
          <a:xfrm>
            <a:off x="52686" y="236441"/>
            <a:ext cx="35485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a:gradFill flip="none">
                  <a:gsLst>
                    <a:gs pos="1557">
                      <a:srgbClr val="F343AE"/>
                    </a:gs>
                    <a:gs pos="54000">
                      <a:srgbClr val="A100FF"/>
                    </a:gs>
                    <a:gs pos="85000">
                      <a:srgbClr val="7500C0"/>
                    </a:gs>
                  </a:gsLst>
                  <a:lin ang="0" scaled="0"/>
                </a:gradFill>
                <a:latin typeface="Graphik Medium"/>
              </a:rPr>
              <a:t>Intelligent Digital Brain on Azure —Agentic Execution Flow (L2) </a:t>
            </a:r>
          </a:p>
        </p:txBody>
      </p:sp>
      <p:sp>
        <p:nvSpPr>
          <p:cNvPr id="26" name="Rounded Rectangle 53">
            <a:extLst>
              <a:ext uri="{FF2B5EF4-FFF2-40B4-BE49-F238E27FC236}">
                <a16:creationId xmlns:a16="http://schemas.microsoft.com/office/drawing/2014/main" id="{1DABE141-295F-9DE5-3008-B47F13BE1651}"/>
              </a:ext>
            </a:extLst>
          </p:cNvPr>
          <p:cNvSpPr/>
          <p:nvPr/>
        </p:nvSpPr>
        <p:spPr>
          <a:xfrm>
            <a:off x="4663838" y="1487822"/>
            <a:ext cx="1982636" cy="866978"/>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4" name="Rectangle 33">
            <a:extLst>
              <a:ext uri="{FF2B5EF4-FFF2-40B4-BE49-F238E27FC236}">
                <a16:creationId xmlns:a16="http://schemas.microsoft.com/office/drawing/2014/main" id="{C793D3AC-37E3-E207-FA9E-ED081CEB68D9}"/>
              </a:ext>
            </a:extLst>
          </p:cNvPr>
          <p:cNvSpPr/>
          <p:nvPr/>
        </p:nvSpPr>
        <p:spPr>
          <a:xfrm>
            <a:off x="4969838" y="1553324"/>
            <a:ext cx="1766944" cy="34637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Agent Orchestration</a:t>
            </a:r>
          </a:p>
          <a:p>
            <a:pPr lvl="0">
              <a:lnSpc>
                <a:spcPct val="90000"/>
              </a:lnSpc>
              <a:defRPr/>
            </a:pPr>
            <a:r>
              <a:rPr lang="en-US" sz="800" i="1">
                <a:solidFill>
                  <a:schemeClr val="tx1"/>
                </a:solidFill>
                <a:latin typeface="Graphik Regular" panose="020B0503030202060203" pitchFamily="34" charset="77"/>
              </a:rPr>
              <a:t>Plans, coordinates, executes multi-agent workflows.</a:t>
            </a:r>
            <a:endParaRPr kumimoji="0" lang="en-US" sz="800" i="1" u="none" strike="noStrike" kern="1200" cap="none" spc="0" normalizeH="0" baseline="0" noProof="0">
              <a:ln>
                <a:noFill/>
              </a:ln>
              <a:solidFill>
                <a:schemeClr val="tx1"/>
              </a:solidFill>
              <a:effectLst/>
              <a:uLnTx/>
              <a:uFillTx/>
              <a:latin typeface="Graphik Regular" panose="020B0503030202060203" pitchFamily="34" charset="77"/>
            </a:endParaRPr>
          </a:p>
        </p:txBody>
      </p:sp>
      <p:grpSp>
        <p:nvGrpSpPr>
          <p:cNvPr id="82" name="Group 81">
            <a:extLst>
              <a:ext uri="{FF2B5EF4-FFF2-40B4-BE49-F238E27FC236}">
                <a16:creationId xmlns:a16="http://schemas.microsoft.com/office/drawing/2014/main" id="{D7219829-14B8-1BB5-B69D-1444C3D34BFE}"/>
              </a:ext>
            </a:extLst>
          </p:cNvPr>
          <p:cNvGrpSpPr/>
          <p:nvPr/>
        </p:nvGrpSpPr>
        <p:grpSpPr>
          <a:xfrm>
            <a:off x="4730541" y="1544061"/>
            <a:ext cx="245832" cy="245832"/>
            <a:chOff x="3062530" y="2514637"/>
            <a:chExt cx="523995" cy="523995"/>
          </a:xfrm>
        </p:grpSpPr>
        <p:sp>
          <p:nvSpPr>
            <p:cNvPr id="83" name="Oval 82">
              <a:extLst>
                <a:ext uri="{FF2B5EF4-FFF2-40B4-BE49-F238E27FC236}">
                  <a16:creationId xmlns:a16="http://schemas.microsoft.com/office/drawing/2014/main" id="{7E8817BE-5972-F0AB-7FC7-60D21535A790}"/>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84" name="Group 83">
              <a:extLst>
                <a:ext uri="{FF2B5EF4-FFF2-40B4-BE49-F238E27FC236}">
                  <a16:creationId xmlns:a16="http://schemas.microsoft.com/office/drawing/2014/main" id="{21F5FE20-A5D3-0BD1-E100-6A0EA00C252A}"/>
                </a:ext>
              </a:extLst>
            </p:cNvPr>
            <p:cNvGrpSpPr/>
            <p:nvPr/>
          </p:nvGrpSpPr>
          <p:grpSpPr>
            <a:xfrm>
              <a:off x="3180464" y="2582551"/>
              <a:ext cx="288127" cy="388166"/>
              <a:chOff x="1317913" y="664143"/>
              <a:chExt cx="414195" cy="558006"/>
            </a:xfrm>
          </p:grpSpPr>
          <p:sp>
            <p:nvSpPr>
              <p:cNvPr id="85" name="Freeform: Shape 722">
                <a:extLst>
                  <a:ext uri="{FF2B5EF4-FFF2-40B4-BE49-F238E27FC236}">
                    <a16:creationId xmlns:a16="http://schemas.microsoft.com/office/drawing/2014/main" id="{9CACF453-C802-1D7B-9713-F1E2EA15E027}"/>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86" name="Freeform: Shape 723">
                <a:extLst>
                  <a:ext uri="{FF2B5EF4-FFF2-40B4-BE49-F238E27FC236}">
                    <a16:creationId xmlns:a16="http://schemas.microsoft.com/office/drawing/2014/main" id="{3FC5318C-E90F-F906-7EFF-2E58331F8919}"/>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87" name="Freeform: Shape 724">
                <a:extLst>
                  <a:ext uri="{FF2B5EF4-FFF2-40B4-BE49-F238E27FC236}">
                    <a16:creationId xmlns:a16="http://schemas.microsoft.com/office/drawing/2014/main" id="{7B385332-BEDC-D2D8-8F50-BE2574B6F952}"/>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88" name="Freeform: Shape 725">
                <a:extLst>
                  <a:ext uri="{FF2B5EF4-FFF2-40B4-BE49-F238E27FC236}">
                    <a16:creationId xmlns:a16="http://schemas.microsoft.com/office/drawing/2014/main" id="{02A5061F-5E75-7448-8D3E-9CC1473F3793}"/>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33" name="TextBox 20">
            <a:extLst>
              <a:ext uri="{FF2B5EF4-FFF2-40B4-BE49-F238E27FC236}">
                <a16:creationId xmlns:a16="http://schemas.microsoft.com/office/drawing/2014/main" id="{F0672BB8-7F8C-8195-21CF-6682ADF6DC11}"/>
              </a:ext>
            </a:extLst>
          </p:cNvPr>
          <p:cNvSpPr txBox="1">
            <a:spLocks noChangeArrowheads="1"/>
          </p:cNvSpPr>
          <p:nvPr/>
        </p:nvSpPr>
        <p:spPr bwMode="auto">
          <a:xfrm>
            <a:off x="5971469" y="2135735"/>
            <a:ext cx="73574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Event Grid</a:t>
            </a:r>
          </a:p>
        </p:txBody>
      </p:sp>
      <p:grpSp>
        <p:nvGrpSpPr>
          <p:cNvPr id="357" name="Group 356">
            <a:extLst>
              <a:ext uri="{FF2B5EF4-FFF2-40B4-BE49-F238E27FC236}">
                <a16:creationId xmlns:a16="http://schemas.microsoft.com/office/drawing/2014/main" id="{4E836611-6141-77D9-7465-9BDA5929FC7B}"/>
              </a:ext>
            </a:extLst>
          </p:cNvPr>
          <p:cNvGrpSpPr/>
          <p:nvPr/>
        </p:nvGrpSpPr>
        <p:grpSpPr>
          <a:xfrm>
            <a:off x="6642536" y="5046682"/>
            <a:ext cx="692696" cy="388221"/>
            <a:chOff x="-26873" y="679983"/>
            <a:chExt cx="1012634" cy="567530"/>
          </a:xfrm>
        </p:grpSpPr>
        <p:pic>
          <p:nvPicPr>
            <p:cNvPr id="358" name="Graphic 357" descr="Office worker female outline">
              <a:extLst>
                <a:ext uri="{FF2B5EF4-FFF2-40B4-BE49-F238E27FC236}">
                  <a16:creationId xmlns:a16="http://schemas.microsoft.com/office/drawing/2014/main" id="{EEADF25A-FCE8-848D-41EE-22426AC94ADE}"/>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50844" y="679983"/>
              <a:ext cx="457200" cy="457200"/>
            </a:xfrm>
            <a:prstGeom prst="rect">
              <a:avLst/>
            </a:prstGeom>
          </p:spPr>
        </p:pic>
        <p:sp>
          <p:nvSpPr>
            <p:cNvPr id="359" name="Rectangle 358">
              <a:extLst>
                <a:ext uri="{FF2B5EF4-FFF2-40B4-BE49-F238E27FC236}">
                  <a16:creationId xmlns:a16="http://schemas.microsoft.com/office/drawing/2014/main" id="{5AA08C06-70F6-D142-92B8-11C54DCC080E}"/>
                </a:ext>
              </a:extLst>
            </p:cNvPr>
            <p:cNvSpPr/>
            <p:nvPr/>
          </p:nvSpPr>
          <p:spPr>
            <a:xfrm>
              <a:off x="-26873" y="1148126"/>
              <a:ext cx="1012634" cy="99387"/>
            </a:xfrm>
            <a:prstGeom prst="rect">
              <a:avLst/>
            </a:prstGeom>
            <a:no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R="0" lvl="0" indent="0" algn="ctr" fontAlgn="auto">
                <a:lnSpc>
                  <a:spcPct val="100000"/>
                </a:lnSpc>
                <a:spcBef>
                  <a:spcPts val="0"/>
                </a:spcBef>
                <a:spcAft>
                  <a:spcPts val="0"/>
                </a:spcAft>
                <a:buClrTx/>
                <a:buSzTx/>
                <a:buFontTx/>
                <a:buNone/>
                <a:tabLst/>
                <a:defRPr/>
              </a:pPr>
              <a:r>
                <a:rPr lang="en-US" sz="700">
                  <a:solidFill>
                    <a:schemeClr val="tx1"/>
                  </a:solidFill>
                  <a:cs typeface="Arial" panose="020B0604020202020204" pitchFamily="34" charset="0"/>
                </a:rPr>
                <a:t>Human Expertise</a:t>
              </a:r>
            </a:p>
          </p:txBody>
        </p:sp>
      </p:grpSp>
      <p:grpSp>
        <p:nvGrpSpPr>
          <p:cNvPr id="393" name="Group 392">
            <a:extLst>
              <a:ext uri="{FF2B5EF4-FFF2-40B4-BE49-F238E27FC236}">
                <a16:creationId xmlns:a16="http://schemas.microsoft.com/office/drawing/2014/main" id="{7C116DF8-AA3E-5452-61CA-DAA0799F1230}"/>
              </a:ext>
            </a:extLst>
          </p:cNvPr>
          <p:cNvGrpSpPr>
            <a:grpSpLocks noChangeAspect="1"/>
          </p:cNvGrpSpPr>
          <p:nvPr/>
        </p:nvGrpSpPr>
        <p:grpSpPr>
          <a:xfrm>
            <a:off x="10703239" y="4568179"/>
            <a:ext cx="548641" cy="398739"/>
            <a:chOff x="10439432" y="5076086"/>
            <a:chExt cx="508983" cy="369919"/>
          </a:xfrm>
        </p:grpSpPr>
        <p:grpSp>
          <p:nvGrpSpPr>
            <p:cNvPr id="387" name="Group 226">
              <a:extLst>
                <a:ext uri="{FF2B5EF4-FFF2-40B4-BE49-F238E27FC236}">
                  <a16:creationId xmlns:a16="http://schemas.microsoft.com/office/drawing/2014/main" id="{D0FD0DCE-A140-1A0D-38F9-67D24906A398}"/>
                </a:ext>
              </a:extLst>
            </p:cNvPr>
            <p:cNvGrpSpPr>
              <a:grpSpLocks noChangeAspect="1"/>
            </p:cNvGrpSpPr>
            <p:nvPr/>
          </p:nvGrpSpPr>
          <p:grpSpPr bwMode="auto">
            <a:xfrm>
              <a:off x="10610328" y="5076086"/>
              <a:ext cx="166937" cy="182881"/>
              <a:chOff x="2437" y="456"/>
              <a:chExt cx="356" cy="390"/>
            </a:xfrm>
            <a:solidFill>
              <a:schemeClr val="tx1"/>
            </a:solidFill>
          </p:grpSpPr>
          <p:sp>
            <p:nvSpPr>
              <p:cNvPr id="388" name="Freeform 227">
                <a:extLst>
                  <a:ext uri="{FF2B5EF4-FFF2-40B4-BE49-F238E27FC236}">
                    <a16:creationId xmlns:a16="http://schemas.microsoft.com/office/drawing/2014/main" id="{014D768D-8E5C-3BE9-57A3-AE2C667F061C}"/>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89" name="Freeform 228">
                <a:extLst>
                  <a:ext uri="{FF2B5EF4-FFF2-40B4-BE49-F238E27FC236}">
                    <a16:creationId xmlns:a16="http://schemas.microsoft.com/office/drawing/2014/main" id="{5D93787C-6337-A8A0-8026-6FBB065858E4}"/>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0" name="Freeform 229">
                <a:extLst>
                  <a:ext uri="{FF2B5EF4-FFF2-40B4-BE49-F238E27FC236}">
                    <a16:creationId xmlns:a16="http://schemas.microsoft.com/office/drawing/2014/main" id="{C490765F-EFE2-041D-34CB-E800E24E5C97}"/>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1" name="Freeform 230">
                <a:extLst>
                  <a:ext uri="{FF2B5EF4-FFF2-40B4-BE49-F238E27FC236}">
                    <a16:creationId xmlns:a16="http://schemas.microsoft.com/office/drawing/2014/main" id="{EE93BF6D-0F47-B2DB-FC80-4619FCA016F2}"/>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2" name="TextBox 17">
              <a:extLst>
                <a:ext uri="{FF2B5EF4-FFF2-40B4-BE49-F238E27FC236}">
                  <a16:creationId xmlns:a16="http://schemas.microsoft.com/office/drawing/2014/main" id="{E8943485-88AC-2895-8305-80652B132F12}"/>
                </a:ext>
              </a:extLst>
            </p:cNvPr>
            <p:cNvSpPr txBox="1">
              <a:spLocks noChangeArrowheads="1"/>
            </p:cNvSpPr>
            <p:nvPr/>
          </p:nvSpPr>
          <p:spPr bwMode="auto">
            <a:xfrm>
              <a:off x="10439432" y="5245950"/>
              <a:ext cx="508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ERP</a:t>
              </a:r>
            </a:p>
          </p:txBody>
        </p:sp>
      </p:grpSp>
      <p:grpSp>
        <p:nvGrpSpPr>
          <p:cNvPr id="394" name="Group 393">
            <a:extLst>
              <a:ext uri="{FF2B5EF4-FFF2-40B4-BE49-F238E27FC236}">
                <a16:creationId xmlns:a16="http://schemas.microsoft.com/office/drawing/2014/main" id="{7F4963E8-193D-EFD5-1C11-C14651BBE989}"/>
              </a:ext>
            </a:extLst>
          </p:cNvPr>
          <p:cNvGrpSpPr>
            <a:grpSpLocks noChangeAspect="1"/>
          </p:cNvGrpSpPr>
          <p:nvPr/>
        </p:nvGrpSpPr>
        <p:grpSpPr>
          <a:xfrm>
            <a:off x="11221096" y="4571506"/>
            <a:ext cx="548641" cy="398739"/>
            <a:chOff x="10439432" y="5076086"/>
            <a:chExt cx="508983" cy="369919"/>
          </a:xfrm>
        </p:grpSpPr>
        <p:grpSp>
          <p:nvGrpSpPr>
            <p:cNvPr id="395" name="Group 226">
              <a:extLst>
                <a:ext uri="{FF2B5EF4-FFF2-40B4-BE49-F238E27FC236}">
                  <a16:creationId xmlns:a16="http://schemas.microsoft.com/office/drawing/2014/main" id="{340C7115-C943-227C-49EE-7985BF670AFE}"/>
                </a:ext>
              </a:extLst>
            </p:cNvPr>
            <p:cNvGrpSpPr>
              <a:grpSpLocks noChangeAspect="1"/>
            </p:cNvGrpSpPr>
            <p:nvPr/>
          </p:nvGrpSpPr>
          <p:grpSpPr bwMode="auto">
            <a:xfrm>
              <a:off x="10610328" y="5076086"/>
              <a:ext cx="166937" cy="182881"/>
              <a:chOff x="2437" y="456"/>
              <a:chExt cx="356" cy="390"/>
            </a:xfrm>
            <a:solidFill>
              <a:schemeClr val="tx1"/>
            </a:solidFill>
          </p:grpSpPr>
          <p:sp>
            <p:nvSpPr>
              <p:cNvPr id="397" name="Freeform 227">
                <a:extLst>
                  <a:ext uri="{FF2B5EF4-FFF2-40B4-BE49-F238E27FC236}">
                    <a16:creationId xmlns:a16="http://schemas.microsoft.com/office/drawing/2014/main" id="{38A68FDD-3D10-78FC-DED0-51638F96A68F}"/>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8" name="Freeform 228">
                <a:extLst>
                  <a:ext uri="{FF2B5EF4-FFF2-40B4-BE49-F238E27FC236}">
                    <a16:creationId xmlns:a16="http://schemas.microsoft.com/office/drawing/2014/main" id="{C1F63EEA-49FF-C97B-5FFE-C9C24E7D4C9C}"/>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9" name="Freeform 229">
                <a:extLst>
                  <a:ext uri="{FF2B5EF4-FFF2-40B4-BE49-F238E27FC236}">
                    <a16:creationId xmlns:a16="http://schemas.microsoft.com/office/drawing/2014/main" id="{B4EF776E-FDB2-0AC4-CEB1-5D9D2F992EDE}"/>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00" name="Freeform 230">
                <a:extLst>
                  <a:ext uri="{FF2B5EF4-FFF2-40B4-BE49-F238E27FC236}">
                    <a16:creationId xmlns:a16="http://schemas.microsoft.com/office/drawing/2014/main" id="{70AF1831-1DC7-95EB-AAFA-417AB8908D07}"/>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6" name="TextBox 17">
              <a:extLst>
                <a:ext uri="{FF2B5EF4-FFF2-40B4-BE49-F238E27FC236}">
                  <a16:creationId xmlns:a16="http://schemas.microsoft.com/office/drawing/2014/main" id="{12087CA7-20C8-746E-C9A7-85E99C667109}"/>
                </a:ext>
              </a:extLst>
            </p:cNvPr>
            <p:cNvSpPr txBox="1">
              <a:spLocks noChangeArrowheads="1"/>
            </p:cNvSpPr>
            <p:nvPr/>
          </p:nvSpPr>
          <p:spPr bwMode="auto">
            <a:xfrm>
              <a:off x="10439432" y="5245950"/>
              <a:ext cx="508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SAP</a:t>
              </a:r>
            </a:p>
          </p:txBody>
        </p:sp>
      </p:grpSp>
      <p:grpSp>
        <p:nvGrpSpPr>
          <p:cNvPr id="416" name="Group 415">
            <a:extLst>
              <a:ext uri="{FF2B5EF4-FFF2-40B4-BE49-F238E27FC236}">
                <a16:creationId xmlns:a16="http://schemas.microsoft.com/office/drawing/2014/main" id="{833790E2-071F-37C4-629B-A838D39F72C0}"/>
              </a:ext>
            </a:extLst>
          </p:cNvPr>
          <p:cNvGrpSpPr>
            <a:grpSpLocks noChangeAspect="1"/>
          </p:cNvGrpSpPr>
          <p:nvPr/>
        </p:nvGrpSpPr>
        <p:grpSpPr>
          <a:xfrm>
            <a:off x="10678836" y="5005721"/>
            <a:ext cx="622571" cy="399285"/>
            <a:chOff x="10415048" y="5076086"/>
            <a:chExt cx="576733" cy="369887"/>
          </a:xfrm>
        </p:grpSpPr>
        <p:grpSp>
          <p:nvGrpSpPr>
            <p:cNvPr id="417" name="Group 226">
              <a:extLst>
                <a:ext uri="{FF2B5EF4-FFF2-40B4-BE49-F238E27FC236}">
                  <a16:creationId xmlns:a16="http://schemas.microsoft.com/office/drawing/2014/main" id="{D30C6921-92CC-C45D-DF14-8FFAFD3449E9}"/>
                </a:ext>
              </a:extLst>
            </p:cNvPr>
            <p:cNvGrpSpPr>
              <a:grpSpLocks noChangeAspect="1"/>
            </p:cNvGrpSpPr>
            <p:nvPr/>
          </p:nvGrpSpPr>
          <p:grpSpPr bwMode="auto">
            <a:xfrm>
              <a:off x="10610328" y="5076086"/>
              <a:ext cx="166937" cy="182881"/>
              <a:chOff x="2437" y="456"/>
              <a:chExt cx="356" cy="390"/>
            </a:xfrm>
            <a:solidFill>
              <a:schemeClr val="tx1"/>
            </a:solidFill>
          </p:grpSpPr>
          <p:sp>
            <p:nvSpPr>
              <p:cNvPr id="419" name="Freeform 227">
                <a:extLst>
                  <a:ext uri="{FF2B5EF4-FFF2-40B4-BE49-F238E27FC236}">
                    <a16:creationId xmlns:a16="http://schemas.microsoft.com/office/drawing/2014/main" id="{2157E4D7-885D-D6E5-E500-AACF8D18FCB5}"/>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0" name="Freeform 228">
                <a:extLst>
                  <a:ext uri="{FF2B5EF4-FFF2-40B4-BE49-F238E27FC236}">
                    <a16:creationId xmlns:a16="http://schemas.microsoft.com/office/drawing/2014/main" id="{AEE4486A-B28A-9513-C96E-ACD3A539B411}"/>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1" name="Freeform 229">
                <a:extLst>
                  <a:ext uri="{FF2B5EF4-FFF2-40B4-BE49-F238E27FC236}">
                    <a16:creationId xmlns:a16="http://schemas.microsoft.com/office/drawing/2014/main" id="{21E7A4EA-1ABB-F409-A8AE-0DB68FCCD16A}"/>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2" name="Freeform 230">
                <a:extLst>
                  <a:ext uri="{FF2B5EF4-FFF2-40B4-BE49-F238E27FC236}">
                    <a16:creationId xmlns:a16="http://schemas.microsoft.com/office/drawing/2014/main" id="{4D1BB400-D01C-9985-6FCB-41C5EB8ADFBA}"/>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18" name="TextBox 17">
              <a:extLst>
                <a:ext uri="{FF2B5EF4-FFF2-40B4-BE49-F238E27FC236}">
                  <a16:creationId xmlns:a16="http://schemas.microsoft.com/office/drawing/2014/main" id="{230EA6F4-E536-9CCE-362A-3EA03CF5A14C}"/>
                </a:ext>
              </a:extLst>
            </p:cNvPr>
            <p:cNvSpPr txBox="1">
              <a:spLocks noChangeArrowheads="1"/>
            </p:cNvSpPr>
            <p:nvPr/>
          </p:nvSpPr>
          <p:spPr bwMode="auto">
            <a:xfrm>
              <a:off x="10415048" y="5245918"/>
              <a:ext cx="5767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Salesforce</a:t>
              </a:r>
            </a:p>
          </p:txBody>
        </p:sp>
      </p:grpSp>
      <p:grpSp>
        <p:nvGrpSpPr>
          <p:cNvPr id="423" name="Group 422">
            <a:extLst>
              <a:ext uri="{FF2B5EF4-FFF2-40B4-BE49-F238E27FC236}">
                <a16:creationId xmlns:a16="http://schemas.microsoft.com/office/drawing/2014/main" id="{60410319-B9C4-6803-BF20-60358A104A5A}"/>
              </a:ext>
            </a:extLst>
          </p:cNvPr>
          <p:cNvGrpSpPr>
            <a:grpSpLocks noChangeAspect="1"/>
          </p:cNvGrpSpPr>
          <p:nvPr/>
        </p:nvGrpSpPr>
        <p:grpSpPr>
          <a:xfrm>
            <a:off x="11160117" y="5009048"/>
            <a:ext cx="677471" cy="399285"/>
            <a:chOff x="10378472" y="5076086"/>
            <a:chExt cx="627591" cy="369887"/>
          </a:xfrm>
        </p:grpSpPr>
        <p:grpSp>
          <p:nvGrpSpPr>
            <p:cNvPr id="424" name="Group 226">
              <a:extLst>
                <a:ext uri="{FF2B5EF4-FFF2-40B4-BE49-F238E27FC236}">
                  <a16:creationId xmlns:a16="http://schemas.microsoft.com/office/drawing/2014/main" id="{072E5A37-555D-9E6C-FB25-D26257F99009}"/>
                </a:ext>
              </a:extLst>
            </p:cNvPr>
            <p:cNvGrpSpPr>
              <a:grpSpLocks noChangeAspect="1"/>
            </p:cNvGrpSpPr>
            <p:nvPr/>
          </p:nvGrpSpPr>
          <p:grpSpPr bwMode="auto">
            <a:xfrm>
              <a:off x="10610328" y="5076086"/>
              <a:ext cx="166937" cy="182881"/>
              <a:chOff x="2437" y="456"/>
              <a:chExt cx="356" cy="390"/>
            </a:xfrm>
            <a:solidFill>
              <a:schemeClr val="tx1"/>
            </a:solidFill>
          </p:grpSpPr>
          <p:sp>
            <p:nvSpPr>
              <p:cNvPr id="426" name="Freeform 227">
                <a:extLst>
                  <a:ext uri="{FF2B5EF4-FFF2-40B4-BE49-F238E27FC236}">
                    <a16:creationId xmlns:a16="http://schemas.microsoft.com/office/drawing/2014/main" id="{B8BAEDDC-5743-507A-400F-BFF15FE033D8}"/>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7" name="Freeform 228">
                <a:extLst>
                  <a:ext uri="{FF2B5EF4-FFF2-40B4-BE49-F238E27FC236}">
                    <a16:creationId xmlns:a16="http://schemas.microsoft.com/office/drawing/2014/main" id="{4E51D7C4-EA2E-F389-948C-E1FED9E262F5}"/>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8" name="Freeform 229">
                <a:extLst>
                  <a:ext uri="{FF2B5EF4-FFF2-40B4-BE49-F238E27FC236}">
                    <a16:creationId xmlns:a16="http://schemas.microsoft.com/office/drawing/2014/main" id="{EAEB65DC-C91E-4061-198E-6D50D00AB722}"/>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9" name="Freeform 230">
                <a:extLst>
                  <a:ext uri="{FF2B5EF4-FFF2-40B4-BE49-F238E27FC236}">
                    <a16:creationId xmlns:a16="http://schemas.microsoft.com/office/drawing/2014/main" id="{B2D14B3D-3160-FC35-FF4C-AA3E595C028E}"/>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25" name="TextBox 17">
              <a:extLst>
                <a:ext uri="{FF2B5EF4-FFF2-40B4-BE49-F238E27FC236}">
                  <a16:creationId xmlns:a16="http://schemas.microsoft.com/office/drawing/2014/main" id="{CF266D02-D42E-01F1-72D4-478F89B886AE}"/>
                </a:ext>
              </a:extLst>
            </p:cNvPr>
            <p:cNvSpPr txBox="1">
              <a:spLocks noChangeArrowheads="1"/>
            </p:cNvSpPr>
            <p:nvPr/>
          </p:nvSpPr>
          <p:spPr bwMode="auto">
            <a:xfrm>
              <a:off x="10378472" y="5245918"/>
              <a:ext cx="6275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ServiceNow</a:t>
              </a:r>
            </a:p>
          </p:txBody>
        </p:sp>
      </p:grpSp>
      <p:sp>
        <p:nvSpPr>
          <p:cNvPr id="431" name="TextBox 12">
            <a:extLst>
              <a:ext uri="{FF2B5EF4-FFF2-40B4-BE49-F238E27FC236}">
                <a16:creationId xmlns:a16="http://schemas.microsoft.com/office/drawing/2014/main" id="{48AE072D-86D3-25B8-EBD9-D3E81A40CE0D}"/>
              </a:ext>
            </a:extLst>
          </p:cNvPr>
          <p:cNvSpPr txBox="1">
            <a:spLocks noChangeArrowheads="1"/>
          </p:cNvSpPr>
          <p:nvPr/>
        </p:nvSpPr>
        <p:spPr bwMode="auto">
          <a:xfrm>
            <a:off x="486558" y="2224373"/>
            <a:ext cx="65644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Azure Open AI Service</a:t>
            </a:r>
          </a:p>
        </p:txBody>
      </p:sp>
      <p:sp>
        <p:nvSpPr>
          <p:cNvPr id="435" name="TextBox 12">
            <a:extLst>
              <a:ext uri="{FF2B5EF4-FFF2-40B4-BE49-F238E27FC236}">
                <a16:creationId xmlns:a16="http://schemas.microsoft.com/office/drawing/2014/main" id="{9F0D75E3-41FD-F11F-EE8B-79E83EA0C664}"/>
              </a:ext>
            </a:extLst>
          </p:cNvPr>
          <p:cNvSpPr txBox="1">
            <a:spLocks noChangeArrowheads="1"/>
          </p:cNvSpPr>
          <p:nvPr/>
        </p:nvSpPr>
        <p:spPr bwMode="auto">
          <a:xfrm>
            <a:off x="870773" y="2224373"/>
            <a:ext cx="49972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        IAM</a:t>
            </a:r>
          </a:p>
        </p:txBody>
      </p:sp>
      <p:sp>
        <p:nvSpPr>
          <p:cNvPr id="14" name="TextBox 13">
            <a:extLst>
              <a:ext uri="{FF2B5EF4-FFF2-40B4-BE49-F238E27FC236}">
                <a16:creationId xmlns:a16="http://schemas.microsoft.com/office/drawing/2014/main" id="{F14040C2-4935-C01B-3E78-C685E8A96C4C}"/>
              </a:ext>
            </a:extLst>
          </p:cNvPr>
          <p:cNvSpPr txBox="1"/>
          <p:nvPr/>
        </p:nvSpPr>
        <p:spPr>
          <a:xfrm>
            <a:off x="9697193" y="1458713"/>
            <a:ext cx="2269156" cy="279086"/>
          </a:xfrm>
          <a:prstGeom prst="rect">
            <a:avLst/>
          </a:prstGeom>
          <a:noFill/>
        </p:spPr>
        <p:txBody>
          <a:bodyPr wrap="square" rtlCol="0">
            <a:noAutofit/>
          </a:bodyPr>
          <a:lstStyle/>
          <a:p>
            <a:r>
              <a:rPr lang="en-US" sz="800"/>
              <a:t>An ensemble of models that continue to learn are accessed for planning, reasoning and decisioning purposes</a:t>
            </a:r>
          </a:p>
        </p:txBody>
      </p:sp>
      <p:sp>
        <p:nvSpPr>
          <p:cNvPr id="30" name="Oval 29">
            <a:extLst>
              <a:ext uri="{FF2B5EF4-FFF2-40B4-BE49-F238E27FC236}">
                <a16:creationId xmlns:a16="http://schemas.microsoft.com/office/drawing/2014/main" id="{D5FD5BC3-539D-92BB-941C-77830F1D5BE7}"/>
              </a:ext>
            </a:extLst>
          </p:cNvPr>
          <p:cNvSpPr/>
          <p:nvPr/>
        </p:nvSpPr>
        <p:spPr>
          <a:xfrm>
            <a:off x="9527761" y="149180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Graphik Bold"/>
              </a:rPr>
              <a:t>3</a:t>
            </a:r>
            <a:endParaRPr kumimoji="0" lang="en-US" sz="800" b="1" i="0" u="none" strike="noStrike" kern="1200" cap="none" spc="0" normalizeH="0" baseline="0" noProof="0">
              <a:ln>
                <a:noFill/>
              </a:ln>
              <a:solidFill>
                <a:schemeClr val="bg1"/>
              </a:solidFill>
              <a:effectLst/>
              <a:uLnTx/>
              <a:uFillTx/>
              <a:latin typeface="Graphik Bold"/>
              <a:ea typeface="+mn-ea"/>
              <a:cs typeface="+mn-cs"/>
            </a:endParaRPr>
          </a:p>
        </p:txBody>
      </p:sp>
      <p:sp>
        <p:nvSpPr>
          <p:cNvPr id="31" name="TextBox 30">
            <a:extLst>
              <a:ext uri="{FF2B5EF4-FFF2-40B4-BE49-F238E27FC236}">
                <a16:creationId xmlns:a16="http://schemas.microsoft.com/office/drawing/2014/main" id="{41DC7D06-6BE7-1EB4-185C-4D79700B9B56}"/>
              </a:ext>
            </a:extLst>
          </p:cNvPr>
          <p:cNvSpPr txBox="1"/>
          <p:nvPr/>
        </p:nvSpPr>
        <p:spPr>
          <a:xfrm>
            <a:off x="9697193" y="1963234"/>
            <a:ext cx="2269156" cy="279086"/>
          </a:xfrm>
          <a:prstGeom prst="rect">
            <a:avLst/>
          </a:prstGeom>
          <a:noFill/>
        </p:spPr>
        <p:txBody>
          <a:bodyPr wrap="square" rtlCol="0">
            <a:noAutofit/>
          </a:bodyPr>
          <a:lstStyle/>
          <a:p>
            <a:r>
              <a:rPr lang="en-US" sz="800"/>
              <a:t>Specialized knowledge is engineered and access through semantic layer for agent consumption. Built from the underlying data products</a:t>
            </a:r>
          </a:p>
        </p:txBody>
      </p:sp>
      <p:sp>
        <p:nvSpPr>
          <p:cNvPr id="37" name="Oval 36">
            <a:extLst>
              <a:ext uri="{FF2B5EF4-FFF2-40B4-BE49-F238E27FC236}">
                <a16:creationId xmlns:a16="http://schemas.microsoft.com/office/drawing/2014/main" id="{7E4E7B09-0D59-8EC3-277B-8404B4DD8C76}"/>
              </a:ext>
            </a:extLst>
          </p:cNvPr>
          <p:cNvSpPr/>
          <p:nvPr/>
        </p:nvSpPr>
        <p:spPr>
          <a:xfrm>
            <a:off x="9527761" y="199632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Graphik Bold"/>
              </a:rPr>
              <a:t>4</a:t>
            </a:r>
            <a:endParaRPr kumimoji="0" lang="en-US" sz="800" b="1" i="0" u="none" strike="noStrike" kern="1200" cap="none" spc="0" normalizeH="0" baseline="0" noProof="0">
              <a:ln>
                <a:noFill/>
              </a:ln>
              <a:solidFill>
                <a:schemeClr val="bg1"/>
              </a:solidFill>
              <a:effectLst/>
              <a:uLnTx/>
              <a:uFillTx/>
              <a:latin typeface="Graphik Bold"/>
              <a:ea typeface="+mn-ea"/>
              <a:cs typeface="+mn-cs"/>
            </a:endParaRPr>
          </a:p>
        </p:txBody>
      </p:sp>
      <p:sp>
        <p:nvSpPr>
          <p:cNvPr id="39" name="TextBox 38">
            <a:extLst>
              <a:ext uri="{FF2B5EF4-FFF2-40B4-BE49-F238E27FC236}">
                <a16:creationId xmlns:a16="http://schemas.microsoft.com/office/drawing/2014/main" id="{42C882E8-F98D-6467-E3B9-7059D9C4E0A0}"/>
              </a:ext>
            </a:extLst>
          </p:cNvPr>
          <p:cNvSpPr txBox="1"/>
          <p:nvPr/>
        </p:nvSpPr>
        <p:spPr>
          <a:xfrm>
            <a:off x="10086500" y="2690515"/>
            <a:ext cx="2105500" cy="272506"/>
          </a:xfrm>
          <a:prstGeom prst="rect">
            <a:avLst/>
          </a:prstGeom>
          <a:noFill/>
        </p:spPr>
        <p:txBody>
          <a:bodyPr wrap="square" rtlCol="0">
            <a:noAutofit/>
          </a:bodyPr>
          <a:lstStyle/>
          <a:p>
            <a:r>
              <a:rPr lang="en-US" sz="800"/>
              <a:t>Agent actions update data products as where relevant to maintain updated information</a:t>
            </a:r>
          </a:p>
        </p:txBody>
      </p:sp>
      <p:sp>
        <p:nvSpPr>
          <p:cNvPr id="40" name="Oval 39">
            <a:extLst>
              <a:ext uri="{FF2B5EF4-FFF2-40B4-BE49-F238E27FC236}">
                <a16:creationId xmlns:a16="http://schemas.microsoft.com/office/drawing/2014/main" id="{20B9EDA0-8C96-CADD-A61A-D59264C6252B}"/>
              </a:ext>
            </a:extLst>
          </p:cNvPr>
          <p:cNvSpPr/>
          <p:nvPr/>
        </p:nvSpPr>
        <p:spPr>
          <a:xfrm>
            <a:off x="9917068" y="2746854"/>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5</a:t>
            </a:r>
          </a:p>
        </p:txBody>
      </p:sp>
      <p:sp>
        <p:nvSpPr>
          <p:cNvPr id="469" name="TextBox 468">
            <a:extLst>
              <a:ext uri="{FF2B5EF4-FFF2-40B4-BE49-F238E27FC236}">
                <a16:creationId xmlns:a16="http://schemas.microsoft.com/office/drawing/2014/main" id="{0E91DB32-0168-34F3-BC54-847DC4DE5E14}"/>
              </a:ext>
            </a:extLst>
          </p:cNvPr>
          <p:cNvSpPr txBox="1"/>
          <p:nvPr/>
        </p:nvSpPr>
        <p:spPr>
          <a:xfrm>
            <a:off x="10086500" y="3143373"/>
            <a:ext cx="2105500" cy="272506"/>
          </a:xfrm>
          <a:prstGeom prst="rect">
            <a:avLst/>
          </a:prstGeom>
          <a:noFill/>
        </p:spPr>
        <p:txBody>
          <a:bodyPr wrap="square" rtlCol="0">
            <a:noAutofit/>
          </a:bodyPr>
          <a:lstStyle/>
          <a:p>
            <a:r>
              <a:rPr lang="en-US" sz="800"/>
              <a:t>Orchestrate with enterprise systems providing data products and embedded agents</a:t>
            </a:r>
          </a:p>
        </p:txBody>
      </p:sp>
      <p:sp>
        <p:nvSpPr>
          <p:cNvPr id="470" name="Oval 469">
            <a:extLst>
              <a:ext uri="{FF2B5EF4-FFF2-40B4-BE49-F238E27FC236}">
                <a16:creationId xmlns:a16="http://schemas.microsoft.com/office/drawing/2014/main" id="{965C9E75-6F94-5B3D-C149-B5B86CA2E214}"/>
              </a:ext>
            </a:extLst>
          </p:cNvPr>
          <p:cNvSpPr/>
          <p:nvPr/>
        </p:nvSpPr>
        <p:spPr>
          <a:xfrm>
            <a:off x="9917068" y="3207461"/>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6</a:t>
            </a:r>
          </a:p>
        </p:txBody>
      </p:sp>
      <p:sp>
        <p:nvSpPr>
          <p:cNvPr id="471" name="Oval 470">
            <a:extLst>
              <a:ext uri="{FF2B5EF4-FFF2-40B4-BE49-F238E27FC236}">
                <a16:creationId xmlns:a16="http://schemas.microsoft.com/office/drawing/2014/main" id="{1C4ED913-0845-38C5-0F68-631E562C5168}"/>
              </a:ext>
            </a:extLst>
          </p:cNvPr>
          <p:cNvSpPr/>
          <p:nvPr/>
        </p:nvSpPr>
        <p:spPr>
          <a:xfrm>
            <a:off x="3905547" y="217201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7</a:t>
            </a:r>
          </a:p>
        </p:txBody>
      </p:sp>
      <p:sp>
        <p:nvSpPr>
          <p:cNvPr id="472" name="TextBox 471">
            <a:extLst>
              <a:ext uri="{FF2B5EF4-FFF2-40B4-BE49-F238E27FC236}">
                <a16:creationId xmlns:a16="http://schemas.microsoft.com/office/drawing/2014/main" id="{8C93427B-1F3E-1D35-D7E9-CCC51EF556B2}"/>
              </a:ext>
            </a:extLst>
          </p:cNvPr>
          <p:cNvSpPr txBox="1"/>
          <p:nvPr/>
        </p:nvSpPr>
        <p:spPr>
          <a:xfrm>
            <a:off x="9841962" y="5816282"/>
            <a:ext cx="2105500" cy="272506"/>
          </a:xfrm>
          <a:prstGeom prst="rect">
            <a:avLst/>
          </a:prstGeom>
          <a:noFill/>
        </p:spPr>
        <p:txBody>
          <a:bodyPr wrap="square" rtlCol="0">
            <a:noAutofit/>
          </a:bodyPr>
          <a:lstStyle/>
          <a:p>
            <a:r>
              <a:rPr lang="en-US" sz="800"/>
              <a:t>At every stage of agentic orchestration,  relevant governance controls kick in. Visibility logs are captured to track the brain interactions</a:t>
            </a:r>
          </a:p>
        </p:txBody>
      </p:sp>
      <p:sp>
        <p:nvSpPr>
          <p:cNvPr id="473" name="Oval 472">
            <a:extLst>
              <a:ext uri="{FF2B5EF4-FFF2-40B4-BE49-F238E27FC236}">
                <a16:creationId xmlns:a16="http://schemas.microsoft.com/office/drawing/2014/main" id="{FB02F3D7-5637-ECFA-12AC-61FF20653620}"/>
              </a:ext>
            </a:extLst>
          </p:cNvPr>
          <p:cNvSpPr/>
          <p:nvPr/>
        </p:nvSpPr>
        <p:spPr>
          <a:xfrm>
            <a:off x="9672530" y="5849374"/>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7</a:t>
            </a:r>
          </a:p>
        </p:txBody>
      </p:sp>
      <p:cxnSp>
        <p:nvCxnSpPr>
          <p:cNvPr id="383" name="Straight Arrow Connector 382">
            <a:extLst>
              <a:ext uri="{FF2B5EF4-FFF2-40B4-BE49-F238E27FC236}">
                <a16:creationId xmlns:a16="http://schemas.microsoft.com/office/drawing/2014/main" id="{3B1B0099-B6DF-F637-62EB-388B7D1B6474}"/>
              </a:ext>
            </a:extLst>
          </p:cNvPr>
          <p:cNvCxnSpPr/>
          <p:nvPr/>
        </p:nvCxnSpPr>
        <p:spPr>
          <a:xfrm>
            <a:off x="6715162" y="1236723"/>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7B1BAC1D-28BB-0823-4A52-D9FC3EC341DE}"/>
              </a:ext>
            </a:extLst>
          </p:cNvPr>
          <p:cNvCxnSpPr/>
          <p:nvPr/>
        </p:nvCxnSpPr>
        <p:spPr>
          <a:xfrm>
            <a:off x="6723225" y="2434116"/>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12EF1BB1-DA1C-DA11-C093-8F42311CB8B8}"/>
              </a:ext>
            </a:extLst>
          </p:cNvPr>
          <p:cNvCxnSpPr>
            <a:cxnSpLocks/>
          </p:cNvCxnSpPr>
          <p:nvPr/>
        </p:nvCxnSpPr>
        <p:spPr>
          <a:xfrm>
            <a:off x="2177079" y="3652770"/>
            <a:ext cx="0" cy="12569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69DC2F8-F517-E8D5-6BB1-4073A08A3A1B}"/>
              </a:ext>
            </a:extLst>
          </p:cNvPr>
          <p:cNvPicPr>
            <a:picLocks noChangeAspect="1"/>
          </p:cNvPicPr>
          <p:nvPr/>
        </p:nvPicPr>
        <p:blipFill>
          <a:blip r:embed="rId5"/>
          <a:stretch>
            <a:fillRect/>
          </a:stretch>
        </p:blipFill>
        <p:spPr>
          <a:xfrm>
            <a:off x="666483" y="2037555"/>
            <a:ext cx="190116" cy="190116"/>
          </a:xfrm>
          <a:prstGeom prst="rect">
            <a:avLst/>
          </a:prstGeom>
        </p:spPr>
      </p:pic>
      <p:pic>
        <p:nvPicPr>
          <p:cNvPr id="17" name="Picture 16">
            <a:extLst>
              <a:ext uri="{FF2B5EF4-FFF2-40B4-BE49-F238E27FC236}">
                <a16:creationId xmlns:a16="http://schemas.microsoft.com/office/drawing/2014/main" id="{6A480AED-8342-176D-69D4-FE326B0500FF}"/>
              </a:ext>
            </a:extLst>
          </p:cNvPr>
          <p:cNvPicPr>
            <a:picLocks noChangeAspect="1"/>
          </p:cNvPicPr>
          <p:nvPr/>
        </p:nvPicPr>
        <p:blipFill>
          <a:blip r:embed="rId6"/>
          <a:stretch>
            <a:fillRect/>
          </a:stretch>
        </p:blipFill>
        <p:spPr>
          <a:xfrm>
            <a:off x="1096865" y="2042690"/>
            <a:ext cx="193166" cy="193166"/>
          </a:xfrm>
          <a:prstGeom prst="rect">
            <a:avLst/>
          </a:prstGeom>
        </p:spPr>
      </p:pic>
      <p:pic>
        <p:nvPicPr>
          <p:cNvPr id="20" name="Picture 19">
            <a:extLst>
              <a:ext uri="{FF2B5EF4-FFF2-40B4-BE49-F238E27FC236}">
                <a16:creationId xmlns:a16="http://schemas.microsoft.com/office/drawing/2014/main" id="{DB3CEC16-6E48-4C39-63D4-9FB275B5CE80}"/>
              </a:ext>
            </a:extLst>
          </p:cNvPr>
          <p:cNvPicPr>
            <a:picLocks noChangeAspect="1"/>
          </p:cNvPicPr>
          <p:nvPr/>
        </p:nvPicPr>
        <p:blipFill>
          <a:blip r:embed="rId7"/>
          <a:stretch>
            <a:fillRect/>
          </a:stretch>
        </p:blipFill>
        <p:spPr>
          <a:xfrm>
            <a:off x="1479263" y="2042012"/>
            <a:ext cx="210074" cy="183708"/>
          </a:xfrm>
          <a:prstGeom prst="rect">
            <a:avLst/>
          </a:prstGeom>
        </p:spPr>
      </p:pic>
      <p:sp>
        <p:nvSpPr>
          <p:cNvPr id="38" name="TextBox 12">
            <a:extLst>
              <a:ext uri="{FF2B5EF4-FFF2-40B4-BE49-F238E27FC236}">
                <a16:creationId xmlns:a16="http://schemas.microsoft.com/office/drawing/2014/main" id="{5BBB5E66-176A-8DBC-1695-9CCEBFDC901C}"/>
              </a:ext>
            </a:extLst>
          </p:cNvPr>
          <p:cNvSpPr txBox="1">
            <a:spLocks noChangeArrowheads="1"/>
          </p:cNvSpPr>
          <p:nvPr/>
        </p:nvSpPr>
        <p:spPr bwMode="auto">
          <a:xfrm>
            <a:off x="1297284" y="2222233"/>
            <a:ext cx="65644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err="1">
                <a:latin typeface="+mn-lt"/>
                <a:ea typeface="Amazon Ember" panose="020B0603020204020204" pitchFamily="34" charset="0"/>
                <a:cs typeface="Arial" panose="020B0604020202020204" pitchFamily="34" charset="0"/>
              </a:rPr>
              <a:t>AzureKey</a:t>
            </a:r>
            <a:r>
              <a:rPr lang="en-US" altLang="en-US" sz="700">
                <a:latin typeface="+mn-lt"/>
                <a:ea typeface="Amazon Ember" panose="020B0603020204020204" pitchFamily="34" charset="0"/>
                <a:cs typeface="Arial" panose="020B0604020202020204" pitchFamily="34" charset="0"/>
              </a:rPr>
              <a:t> Vault</a:t>
            </a:r>
          </a:p>
        </p:txBody>
      </p:sp>
      <p:pic>
        <p:nvPicPr>
          <p:cNvPr id="44" name="Picture 43">
            <a:extLst>
              <a:ext uri="{FF2B5EF4-FFF2-40B4-BE49-F238E27FC236}">
                <a16:creationId xmlns:a16="http://schemas.microsoft.com/office/drawing/2014/main" id="{9C2E71CB-2B66-D0AE-BE02-E260A8A44BCD}"/>
              </a:ext>
            </a:extLst>
          </p:cNvPr>
          <p:cNvPicPr>
            <a:picLocks noChangeAspect="1"/>
          </p:cNvPicPr>
          <p:nvPr/>
        </p:nvPicPr>
        <p:blipFill>
          <a:blip r:embed="rId8"/>
          <a:stretch>
            <a:fillRect/>
          </a:stretch>
        </p:blipFill>
        <p:spPr>
          <a:xfrm>
            <a:off x="597260" y="2969005"/>
            <a:ext cx="262532" cy="262532"/>
          </a:xfrm>
          <a:prstGeom prst="rect">
            <a:avLst/>
          </a:prstGeom>
          <a:gradFill>
            <a:gsLst>
              <a:gs pos="0">
                <a:srgbClr val="E6E5DC"/>
              </a:gs>
              <a:gs pos="100000">
                <a:srgbClr val="E7DEFF"/>
              </a:gs>
            </a:gsLst>
            <a:lin ang="6000000" scaled="0"/>
          </a:gradFill>
          <a:ln>
            <a:solidFill>
              <a:schemeClr val="accent1">
                <a:alpha val="41546"/>
              </a:schemeClr>
            </a:solidFill>
          </a:ln>
        </p:spPr>
      </p:pic>
      <p:sp>
        <p:nvSpPr>
          <p:cNvPr id="47" name="TextBox 46">
            <a:extLst>
              <a:ext uri="{FF2B5EF4-FFF2-40B4-BE49-F238E27FC236}">
                <a16:creationId xmlns:a16="http://schemas.microsoft.com/office/drawing/2014/main" id="{BA4B80DD-82EF-4B17-FB24-3B8D74ABD26F}"/>
              </a:ext>
            </a:extLst>
          </p:cNvPr>
          <p:cNvSpPr txBox="1"/>
          <p:nvPr/>
        </p:nvSpPr>
        <p:spPr>
          <a:xfrm>
            <a:off x="395447" y="3228824"/>
            <a:ext cx="712785" cy="266868"/>
          </a:xfrm>
          <a:prstGeom prst="rect">
            <a:avLst/>
          </a:prstGeom>
          <a:noFill/>
        </p:spPr>
        <p:txBody>
          <a:bodyPr wrap="square" rtlCol="0">
            <a:spAutoFit/>
          </a:bodyPr>
          <a:lstStyle>
            <a:defPPr>
              <a:defRPr lang="en-US"/>
            </a:defPPr>
            <a:lvl1pPr algn="ctr">
              <a:lnSpc>
                <a:spcPct val="80000"/>
              </a:lnSpc>
              <a:defRPr sz="700">
                <a:cs typeface="Arial" panose="020B0604020202020204" pitchFamily="34" charset="0"/>
              </a:defRPr>
            </a:lvl1pPr>
          </a:lstStyle>
          <a:p>
            <a:r>
              <a:rPr lang="en-US"/>
              <a:t>Azure </a:t>
            </a:r>
          </a:p>
          <a:p>
            <a:r>
              <a:rPr lang="en-US"/>
              <a:t>Monitor</a:t>
            </a:r>
          </a:p>
        </p:txBody>
      </p:sp>
      <p:pic>
        <p:nvPicPr>
          <p:cNvPr id="1032" name="Picture 8" descr="Azure Application Insights ...">
            <a:extLst>
              <a:ext uri="{FF2B5EF4-FFF2-40B4-BE49-F238E27FC236}">
                <a16:creationId xmlns:a16="http://schemas.microsoft.com/office/drawing/2014/main" id="{64C254B5-696F-A757-227A-70B1658F82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4261" y="2950452"/>
            <a:ext cx="279283" cy="279283"/>
          </a:xfrm>
          <a:prstGeom prst="rect">
            <a:avLst/>
          </a:prstGeom>
          <a:noFill/>
          <a:extLst>
            <a:ext uri="{909E8E84-426E-40DD-AFC4-6F175D3DCCD1}">
              <a14:hiddenFill xmlns:a14="http://schemas.microsoft.com/office/drawing/2010/main">
                <a:solidFill>
                  <a:srgbClr val="FFFFFF"/>
                </a:solidFill>
              </a14:hiddenFill>
            </a:ext>
          </a:extLst>
        </p:spPr>
      </p:pic>
      <p:sp>
        <p:nvSpPr>
          <p:cNvPr id="474" name="TextBox 473">
            <a:extLst>
              <a:ext uri="{FF2B5EF4-FFF2-40B4-BE49-F238E27FC236}">
                <a16:creationId xmlns:a16="http://schemas.microsoft.com/office/drawing/2014/main" id="{AF378E2D-F41A-7742-8903-4C5D5189031C}"/>
              </a:ext>
            </a:extLst>
          </p:cNvPr>
          <p:cNvSpPr txBox="1"/>
          <p:nvPr/>
        </p:nvSpPr>
        <p:spPr>
          <a:xfrm>
            <a:off x="1003299" y="3216574"/>
            <a:ext cx="991929" cy="266868"/>
          </a:xfrm>
          <a:prstGeom prst="rect">
            <a:avLst/>
          </a:prstGeom>
          <a:noFill/>
        </p:spPr>
        <p:txBody>
          <a:bodyPr wrap="square" rtlCol="0">
            <a:spAutoFit/>
          </a:bodyPr>
          <a:lstStyle/>
          <a:p>
            <a:pPr algn="ctr">
              <a:lnSpc>
                <a:spcPct val="80000"/>
              </a:lnSpc>
            </a:pPr>
            <a:r>
              <a:rPr lang="en-US" sz="700">
                <a:cs typeface="Arial" panose="020B0604020202020204" pitchFamily="34" charset="0"/>
              </a:rPr>
              <a:t>Azure Application Insights</a:t>
            </a:r>
          </a:p>
        </p:txBody>
      </p:sp>
      <p:pic>
        <p:nvPicPr>
          <p:cNvPr id="475" name="Picture 474">
            <a:extLst>
              <a:ext uri="{FF2B5EF4-FFF2-40B4-BE49-F238E27FC236}">
                <a16:creationId xmlns:a16="http://schemas.microsoft.com/office/drawing/2014/main" id="{38C1B161-40F1-70A1-B0C8-B72026F29A8F}"/>
              </a:ext>
            </a:extLst>
          </p:cNvPr>
          <p:cNvPicPr>
            <a:picLocks noChangeAspect="1"/>
          </p:cNvPicPr>
          <p:nvPr/>
        </p:nvPicPr>
        <p:blipFill>
          <a:blip r:embed="rId10"/>
          <a:stretch>
            <a:fillRect/>
          </a:stretch>
        </p:blipFill>
        <p:spPr>
          <a:xfrm>
            <a:off x="2460984" y="2008071"/>
            <a:ext cx="209678" cy="209678"/>
          </a:xfrm>
          <a:prstGeom prst="rect">
            <a:avLst/>
          </a:prstGeom>
        </p:spPr>
      </p:pic>
      <p:sp>
        <p:nvSpPr>
          <p:cNvPr id="476" name="TextBox 9">
            <a:extLst>
              <a:ext uri="{FF2B5EF4-FFF2-40B4-BE49-F238E27FC236}">
                <a16:creationId xmlns:a16="http://schemas.microsoft.com/office/drawing/2014/main" id="{C12B88E5-886E-4349-71A0-6AB95286D519}"/>
              </a:ext>
            </a:extLst>
          </p:cNvPr>
          <p:cNvSpPr txBox="1">
            <a:spLocks noChangeArrowheads="1"/>
          </p:cNvSpPr>
          <p:nvPr/>
        </p:nvSpPr>
        <p:spPr bwMode="auto">
          <a:xfrm>
            <a:off x="2192577" y="2199967"/>
            <a:ext cx="83475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Azure </a:t>
            </a:r>
          </a:p>
          <a:p>
            <a:pPr marL="0" marR="0" lvl="0" indent="0" algn="just"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DevOps Pipeline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034" name="Picture 10" descr="Azure Pipelines · GitHub Marketplace ...">
            <a:extLst>
              <a:ext uri="{FF2B5EF4-FFF2-40B4-BE49-F238E27FC236}">
                <a16:creationId xmlns:a16="http://schemas.microsoft.com/office/drawing/2014/main" id="{9AB5154F-2C35-7AF8-F1D3-497C36B769D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14394" y="2039935"/>
            <a:ext cx="184739" cy="184739"/>
          </a:xfrm>
          <a:prstGeom prst="rect">
            <a:avLst/>
          </a:prstGeom>
          <a:noFill/>
          <a:extLst>
            <a:ext uri="{909E8E84-426E-40DD-AFC4-6F175D3DCCD1}">
              <a14:hiddenFill xmlns:a14="http://schemas.microsoft.com/office/drawing/2010/main">
                <a:solidFill>
                  <a:srgbClr val="FFFFFF"/>
                </a:solidFill>
              </a14:hiddenFill>
            </a:ext>
          </a:extLst>
        </p:spPr>
      </p:pic>
      <p:sp>
        <p:nvSpPr>
          <p:cNvPr id="477" name="TextBox 9">
            <a:extLst>
              <a:ext uri="{FF2B5EF4-FFF2-40B4-BE49-F238E27FC236}">
                <a16:creationId xmlns:a16="http://schemas.microsoft.com/office/drawing/2014/main" id="{DA7F2170-18B6-4BC0-DF84-4F549547ED43}"/>
              </a:ext>
            </a:extLst>
          </p:cNvPr>
          <p:cNvSpPr txBox="1">
            <a:spLocks noChangeArrowheads="1"/>
          </p:cNvSpPr>
          <p:nvPr/>
        </p:nvSpPr>
        <p:spPr bwMode="auto">
          <a:xfrm>
            <a:off x="2866928" y="2253426"/>
            <a:ext cx="83475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Azure Pipeline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478" name="TextBox 12">
            <a:extLst>
              <a:ext uri="{FF2B5EF4-FFF2-40B4-BE49-F238E27FC236}">
                <a16:creationId xmlns:a16="http://schemas.microsoft.com/office/drawing/2014/main" id="{24D76CD6-0820-DB5C-AF05-24017F9F1BBC}"/>
              </a:ext>
            </a:extLst>
          </p:cNvPr>
          <p:cNvSpPr txBox="1">
            <a:spLocks noChangeArrowheads="1"/>
          </p:cNvSpPr>
          <p:nvPr/>
        </p:nvSpPr>
        <p:spPr bwMode="auto">
          <a:xfrm>
            <a:off x="4883859" y="2130726"/>
            <a:ext cx="65644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Azure Open AI Service</a:t>
            </a:r>
          </a:p>
        </p:txBody>
      </p:sp>
      <p:pic>
        <p:nvPicPr>
          <p:cNvPr id="479" name="Picture 478">
            <a:extLst>
              <a:ext uri="{FF2B5EF4-FFF2-40B4-BE49-F238E27FC236}">
                <a16:creationId xmlns:a16="http://schemas.microsoft.com/office/drawing/2014/main" id="{CC8516D9-0A2C-6CC6-E5B3-D93BC9C1E504}"/>
              </a:ext>
            </a:extLst>
          </p:cNvPr>
          <p:cNvPicPr>
            <a:picLocks noChangeAspect="1"/>
          </p:cNvPicPr>
          <p:nvPr/>
        </p:nvPicPr>
        <p:blipFill>
          <a:blip r:embed="rId5"/>
          <a:stretch>
            <a:fillRect/>
          </a:stretch>
        </p:blipFill>
        <p:spPr>
          <a:xfrm>
            <a:off x="5063784" y="1943908"/>
            <a:ext cx="190116" cy="190116"/>
          </a:xfrm>
          <a:prstGeom prst="rect">
            <a:avLst/>
          </a:prstGeom>
        </p:spPr>
      </p:pic>
      <p:sp>
        <p:nvSpPr>
          <p:cNvPr id="480" name="TextBox 12">
            <a:extLst>
              <a:ext uri="{FF2B5EF4-FFF2-40B4-BE49-F238E27FC236}">
                <a16:creationId xmlns:a16="http://schemas.microsoft.com/office/drawing/2014/main" id="{1064F62B-E020-4F8B-ED9E-177447F70576}"/>
              </a:ext>
            </a:extLst>
          </p:cNvPr>
          <p:cNvSpPr txBox="1">
            <a:spLocks noChangeArrowheads="1"/>
          </p:cNvSpPr>
          <p:nvPr/>
        </p:nvSpPr>
        <p:spPr bwMode="auto">
          <a:xfrm>
            <a:off x="2705331" y="3137053"/>
            <a:ext cx="65644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Azure Open AI Service</a:t>
            </a:r>
          </a:p>
        </p:txBody>
      </p:sp>
      <p:pic>
        <p:nvPicPr>
          <p:cNvPr id="481" name="Picture 480">
            <a:extLst>
              <a:ext uri="{FF2B5EF4-FFF2-40B4-BE49-F238E27FC236}">
                <a16:creationId xmlns:a16="http://schemas.microsoft.com/office/drawing/2014/main" id="{5C0C03D8-E5A5-9851-0232-19628037A8B6}"/>
              </a:ext>
            </a:extLst>
          </p:cNvPr>
          <p:cNvPicPr>
            <a:picLocks noChangeAspect="1"/>
          </p:cNvPicPr>
          <p:nvPr/>
        </p:nvPicPr>
        <p:blipFill>
          <a:blip r:embed="rId5"/>
          <a:stretch>
            <a:fillRect/>
          </a:stretch>
        </p:blipFill>
        <p:spPr>
          <a:xfrm>
            <a:off x="2885256" y="2950235"/>
            <a:ext cx="190116" cy="190116"/>
          </a:xfrm>
          <a:prstGeom prst="rect">
            <a:avLst/>
          </a:prstGeom>
        </p:spPr>
      </p:pic>
      <p:pic>
        <p:nvPicPr>
          <p:cNvPr id="482" name="Picture 481">
            <a:extLst>
              <a:ext uri="{FF2B5EF4-FFF2-40B4-BE49-F238E27FC236}">
                <a16:creationId xmlns:a16="http://schemas.microsoft.com/office/drawing/2014/main" id="{D46703FB-397B-6EFE-7A87-A6A10C5A4A5C}"/>
              </a:ext>
            </a:extLst>
          </p:cNvPr>
          <p:cNvPicPr>
            <a:picLocks noChangeAspect="1"/>
          </p:cNvPicPr>
          <p:nvPr/>
        </p:nvPicPr>
        <p:blipFill>
          <a:blip r:embed="rId12"/>
          <a:stretch>
            <a:fillRect/>
          </a:stretch>
        </p:blipFill>
        <p:spPr>
          <a:xfrm>
            <a:off x="3417837" y="2907890"/>
            <a:ext cx="262532" cy="262532"/>
          </a:xfrm>
          <a:prstGeom prst="rect">
            <a:avLst/>
          </a:prstGeom>
        </p:spPr>
      </p:pic>
      <p:sp>
        <p:nvSpPr>
          <p:cNvPr id="483" name="TextBox 482">
            <a:extLst>
              <a:ext uri="{FF2B5EF4-FFF2-40B4-BE49-F238E27FC236}">
                <a16:creationId xmlns:a16="http://schemas.microsoft.com/office/drawing/2014/main" id="{08F8AFE1-2C6D-FA23-D2BA-16C53C30F3E1}"/>
              </a:ext>
            </a:extLst>
          </p:cNvPr>
          <p:cNvSpPr txBox="1"/>
          <p:nvPr/>
        </p:nvSpPr>
        <p:spPr>
          <a:xfrm>
            <a:off x="3233211" y="3142527"/>
            <a:ext cx="831196" cy="307777"/>
          </a:xfrm>
          <a:prstGeom prst="rect">
            <a:avLst/>
          </a:prstGeom>
          <a:noFill/>
        </p:spPr>
        <p:txBody>
          <a:bodyPr wrap="square" rtlCol="0">
            <a:spAutoFit/>
          </a:bodyPr>
          <a:lstStyle/>
          <a:p>
            <a:r>
              <a:rPr lang="en-US" sz="700">
                <a:cs typeface="Arial" panose="020B0604020202020204" pitchFamily="34" charset="0"/>
              </a:rPr>
              <a:t>Azure Machine</a:t>
            </a:r>
            <a:br>
              <a:rPr lang="en-US" sz="700">
                <a:cs typeface="Arial" panose="020B0604020202020204" pitchFamily="34" charset="0"/>
              </a:rPr>
            </a:br>
            <a:r>
              <a:rPr lang="en-US" sz="700">
                <a:cs typeface="Arial" panose="020B0604020202020204" pitchFamily="34" charset="0"/>
              </a:rPr>
              <a:t>Learning</a:t>
            </a:r>
          </a:p>
        </p:txBody>
      </p:sp>
      <p:sp>
        <p:nvSpPr>
          <p:cNvPr id="484" name="TextBox 12">
            <a:extLst>
              <a:ext uri="{FF2B5EF4-FFF2-40B4-BE49-F238E27FC236}">
                <a16:creationId xmlns:a16="http://schemas.microsoft.com/office/drawing/2014/main" id="{B2A6E11E-0C4B-47EF-1A8A-D4C9DC867F07}"/>
              </a:ext>
            </a:extLst>
          </p:cNvPr>
          <p:cNvSpPr txBox="1">
            <a:spLocks noChangeArrowheads="1"/>
          </p:cNvSpPr>
          <p:nvPr/>
        </p:nvSpPr>
        <p:spPr bwMode="auto">
          <a:xfrm>
            <a:off x="473085" y="4498678"/>
            <a:ext cx="65644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Azure Open AI Service</a:t>
            </a:r>
          </a:p>
        </p:txBody>
      </p:sp>
      <p:pic>
        <p:nvPicPr>
          <p:cNvPr id="485" name="Picture 484">
            <a:extLst>
              <a:ext uri="{FF2B5EF4-FFF2-40B4-BE49-F238E27FC236}">
                <a16:creationId xmlns:a16="http://schemas.microsoft.com/office/drawing/2014/main" id="{1BE45E22-8150-D9D1-DE9A-D351306E02DE}"/>
              </a:ext>
            </a:extLst>
          </p:cNvPr>
          <p:cNvPicPr>
            <a:picLocks noChangeAspect="1"/>
          </p:cNvPicPr>
          <p:nvPr/>
        </p:nvPicPr>
        <p:blipFill>
          <a:blip r:embed="rId5"/>
          <a:stretch>
            <a:fillRect/>
          </a:stretch>
        </p:blipFill>
        <p:spPr>
          <a:xfrm>
            <a:off x="653010" y="4311860"/>
            <a:ext cx="190116" cy="190116"/>
          </a:xfrm>
          <a:prstGeom prst="rect">
            <a:avLst/>
          </a:prstGeom>
        </p:spPr>
      </p:pic>
      <p:sp>
        <p:nvSpPr>
          <p:cNvPr id="486" name="TextBox 12">
            <a:extLst>
              <a:ext uri="{FF2B5EF4-FFF2-40B4-BE49-F238E27FC236}">
                <a16:creationId xmlns:a16="http://schemas.microsoft.com/office/drawing/2014/main" id="{B2E2CA0D-670C-4388-A883-5A8C47EDCA3C}"/>
              </a:ext>
            </a:extLst>
          </p:cNvPr>
          <p:cNvSpPr txBox="1">
            <a:spLocks noChangeArrowheads="1"/>
          </p:cNvSpPr>
          <p:nvPr/>
        </p:nvSpPr>
        <p:spPr bwMode="auto">
          <a:xfrm>
            <a:off x="2380396" y="4434607"/>
            <a:ext cx="65644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Azure Open AI Service</a:t>
            </a:r>
          </a:p>
        </p:txBody>
      </p:sp>
      <p:pic>
        <p:nvPicPr>
          <p:cNvPr id="487" name="Picture 486">
            <a:extLst>
              <a:ext uri="{FF2B5EF4-FFF2-40B4-BE49-F238E27FC236}">
                <a16:creationId xmlns:a16="http://schemas.microsoft.com/office/drawing/2014/main" id="{90AD4851-FC9A-2848-C6EC-FFA8A45919EB}"/>
              </a:ext>
            </a:extLst>
          </p:cNvPr>
          <p:cNvPicPr>
            <a:picLocks noChangeAspect="1"/>
          </p:cNvPicPr>
          <p:nvPr/>
        </p:nvPicPr>
        <p:blipFill>
          <a:blip r:embed="rId5"/>
          <a:stretch>
            <a:fillRect/>
          </a:stretch>
        </p:blipFill>
        <p:spPr>
          <a:xfrm>
            <a:off x="2560321" y="4247789"/>
            <a:ext cx="190116" cy="190116"/>
          </a:xfrm>
          <a:prstGeom prst="rect">
            <a:avLst/>
          </a:prstGeom>
        </p:spPr>
      </p:pic>
      <p:pic>
        <p:nvPicPr>
          <p:cNvPr id="488" name="Picture 487">
            <a:extLst>
              <a:ext uri="{FF2B5EF4-FFF2-40B4-BE49-F238E27FC236}">
                <a16:creationId xmlns:a16="http://schemas.microsoft.com/office/drawing/2014/main" id="{A60B1274-139C-A426-451A-852C35C97DC0}"/>
              </a:ext>
            </a:extLst>
          </p:cNvPr>
          <p:cNvPicPr>
            <a:picLocks noChangeAspect="1"/>
          </p:cNvPicPr>
          <p:nvPr/>
        </p:nvPicPr>
        <p:blipFill>
          <a:blip r:embed="rId12"/>
          <a:stretch>
            <a:fillRect/>
          </a:stretch>
        </p:blipFill>
        <p:spPr>
          <a:xfrm>
            <a:off x="3132301" y="4237856"/>
            <a:ext cx="227751" cy="227751"/>
          </a:xfrm>
          <a:prstGeom prst="rect">
            <a:avLst/>
          </a:prstGeom>
        </p:spPr>
      </p:pic>
      <p:sp>
        <p:nvSpPr>
          <p:cNvPr id="489" name="TextBox 488">
            <a:extLst>
              <a:ext uri="{FF2B5EF4-FFF2-40B4-BE49-F238E27FC236}">
                <a16:creationId xmlns:a16="http://schemas.microsoft.com/office/drawing/2014/main" id="{81ACE95F-9D33-BCD2-AEB0-02117B938864}"/>
              </a:ext>
            </a:extLst>
          </p:cNvPr>
          <p:cNvSpPr txBox="1"/>
          <p:nvPr/>
        </p:nvSpPr>
        <p:spPr>
          <a:xfrm>
            <a:off x="2912895" y="4437713"/>
            <a:ext cx="805704" cy="307777"/>
          </a:xfrm>
          <a:prstGeom prst="rect">
            <a:avLst/>
          </a:prstGeom>
          <a:noFill/>
        </p:spPr>
        <p:txBody>
          <a:bodyPr wrap="square" rtlCol="0">
            <a:spAutoFit/>
          </a:bodyPr>
          <a:lstStyle/>
          <a:p>
            <a:pPr algn="ctr">
              <a:defRPr/>
            </a:pPr>
            <a:r>
              <a:rPr lang="en-US" sz="700">
                <a:solidFill>
                  <a:srgbClr val="000000"/>
                </a:solidFill>
                <a:latin typeface="Graphik Light"/>
                <a:cs typeface="Arial" panose="020B0604020202020204" pitchFamily="34" charset="0"/>
              </a:rPr>
              <a:t>Azure Machine</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Learning</a:t>
            </a:r>
          </a:p>
        </p:txBody>
      </p:sp>
      <p:pic>
        <p:nvPicPr>
          <p:cNvPr id="490" name="Picture 489">
            <a:extLst>
              <a:ext uri="{FF2B5EF4-FFF2-40B4-BE49-F238E27FC236}">
                <a16:creationId xmlns:a16="http://schemas.microsoft.com/office/drawing/2014/main" id="{A17D5DC0-47F4-CD13-9F6F-054EBF63125E}"/>
              </a:ext>
            </a:extLst>
          </p:cNvPr>
          <p:cNvPicPr>
            <a:picLocks noChangeAspect="1"/>
          </p:cNvPicPr>
          <p:nvPr/>
        </p:nvPicPr>
        <p:blipFill>
          <a:blip r:embed="rId12"/>
          <a:stretch>
            <a:fillRect/>
          </a:stretch>
        </p:blipFill>
        <p:spPr>
          <a:xfrm>
            <a:off x="3800164" y="5195522"/>
            <a:ext cx="227751" cy="227751"/>
          </a:xfrm>
          <a:prstGeom prst="rect">
            <a:avLst/>
          </a:prstGeom>
        </p:spPr>
      </p:pic>
      <p:sp>
        <p:nvSpPr>
          <p:cNvPr id="491" name="TextBox 490">
            <a:extLst>
              <a:ext uri="{FF2B5EF4-FFF2-40B4-BE49-F238E27FC236}">
                <a16:creationId xmlns:a16="http://schemas.microsoft.com/office/drawing/2014/main" id="{A0B163BD-C452-A74D-3588-880745B23FEE}"/>
              </a:ext>
            </a:extLst>
          </p:cNvPr>
          <p:cNvSpPr txBox="1"/>
          <p:nvPr/>
        </p:nvSpPr>
        <p:spPr>
          <a:xfrm>
            <a:off x="3620486" y="5415110"/>
            <a:ext cx="805704" cy="307777"/>
          </a:xfrm>
          <a:prstGeom prst="rect">
            <a:avLst/>
          </a:prstGeom>
          <a:noFill/>
        </p:spPr>
        <p:txBody>
          <a:bodyPr wrap="square" rtlCol="0">
            <a:spAutoFit/>
          </a:bodyPr>
          <a:lstStyle/>
          <a:p>
            <a:r>
              <a:rPr lang="en-US" sz="700">
                <a:cs typeface="Arial" panose="020B0604020202020204" pitchFamily="34" charset="0"/>
              </a:rPr>
              <a:t>Azure Machine</a:t>
            </a:r>
            <a:br>
              <a:rPr lang="en-US" sz="700">
                <a:cs typeface="Arial" panose="020B0604020202020204" pitchFamily="34" charset="0"/>
              </a:rPr>
            </a:br>
            <a:r>
              <a:rPr lang="en-US" sz="700">
                <a:cs typeface="Arial" panose="020B0604020202020204" pitchFamily="34" charset="0"/>
              </a:rPr>
              <a:t>Learning</a:t>
            </a:r>
          </a:p>
        </p:txBody>
      </p:sp>
      <p:pic>
        <p:nvPicPr>
          <p:cNvPr id="492" name="Picture 491">
            <a:extLst>
              <a:ext uri="{FF2B5EF4-FFF2-40B4-BE49-F238E27FC236}">
                <a16:creationId xmlns:a16="http://schemas.microsoft.com/office/drawing/2014/main" id="{BDE2B901-97B2-67F4-AC4B-470F40ED2E0B}"/>
              </a:ext>
            </a:extLst>
          </p:cNvPr>
          <p:cNvPicPr>
            <a:picLocks noChangeAspect="1"/>
          </p:cNvPicPr>
          <p:nvPr/>
        </p:nvPicPr>
        <p:blipFill>
          <a:blip r:embed="rId12"/>
          <a:stretch>
            <a:fillRect/>
          </a:stretch>
        </p:blipFill>
        <p:spPr>
          <a:xfrm>
            <a:off x="1208242" y="4302111"/>
            <a:ext cx="227751" cy="227751"/>
          </a:xfrm>
          <a:prstGeom prst="rect">
            <a:avLst/>
          </a:prstGeom>
        </p:spPr>
      </p:pic>
      <p:sp>
        <p:nvSpPr>
          <p:cNvPr id="493" name="TextBox 492">
            <a:extLst>
              <a:ext uri="{FF2B5EF4-FFF2-40B4-BE49-F238E27FC236}">
                <a16:creationId xmlns:a16="http://schemas.microsoft.com/office/drawing/2014/main" id="{8DF03F2A-96D7-BA70-073E-E433D45C4336}"/>
              </a:ext>
            </a:extLst>
          </p:cNvPr>
          <p:cNvSpPr txBox="1"/>
          <p:nvPr/>
        </p:nvSpPr>
        <p:spPr>
          <a:xfrm>
            <a:off x="988836" y="4501968"/>
            <a:ext cx="805704" cy="307777"/>
          </a:xfrm>
          <a:prstGeom prst="rect">
            <a:avLst/>
          </a:prstGeom>
          <a:noFill/>
        </p:spPr>
        <p:txBody>
          <a:bodyPr wrap="square" rtlCol="0">
            <a:spAutoFit/>
          </a:bodyPr>
          <a:lstStyle/>
          <a:p>
            <a:r>
              <a:rPr lang="en-US" sz="700">
                <a:cs typeface="Arial" panose="020B0604020202020204" pitchFamily="34" charset="0"/>
              </a:rPr>
              <a:t>Azure Machine</a:t>
            </a:r>
            <a:br>
              <a:rPr lang="en-US" sz="700">
                <a:cs typeface="Arial" panose="020B0604020202020204" pitchFamily="34" charset="0"/>
              </a:rPr>
            </a:br>
            <a:r>
              <a:rPr lang="en-US" sz="700">
                <a:cs typeface="Arial" panose="020B0604020202020204" pitchFamily="34" charset="0"/>
              </a:rPr>
              <a:t>Learning</a:t>
            </a:r>
          </a:p>
        </p:txBody>
      </p:sp>
      <p:pic>
        <p:nvPicPr>
          <p:cNvPr id="494" name="Picture 493">
            <a:extLst>
              <a:ext uri="{FF2B5EF4-FFF2-40B4-BE49-F238E27FC236}">
                <a16:creationId xmlns:a16="http://schemas.microsoft.com/office/drawing/2014/main" id="{A805A67C-A33F-7B9D-95A7-243216DDAE61}"/>
              </a:ext>
            </a:extLst>
          </p:cNvPr>
          <p:cNvPicPr>
            <a:picLocks noChangeAspect="1"/>
          </p:cNvPicPr>
          <p:nvPr/>
        </p:nvPicPr>
        <p:blipFill>
          <a:blip r:embed="rId12"/>
          <a:stretch>
            <a:fillRect/>
          </a:stretch>
        </p:blipFill>
        <p:spPr>
          <a:xfrm>
            <a:off x="1817194" y="5314379"/>
            <a:ext cx="227751" cy="227751"/>
          </a:xfrm>
          <a:prstGeom prst="rect">
            <a:avLst/>
          </a:prstGeom>
        </p:spPr>
      </p:pic>
      <p:sp>
        <p:nvSpPr>
          <p:cNvPr id="495" name="TextBox 494">
            <a:extLst>
              <a:ext uri="{FF2B5EF4-FFF2-40B4-BE49-F238E27FC236}">
                <a16:creationId xmlns:a16="http://schemas.microsoft.com/office/drawing/2014/main" id="{BC5E91C9-DE8A-28BD-069F-17D257AE93EC}"/>
              </a:ext>
            </a:extLst>
          </p:cNvPr>
          <p:cNvSpPr txBox="1"/>
          <p:nvPr/>
        </p:nvSpPr>
        <p:spPr>
          <a:xfrm>
            <a:off x="1718601" y="5531456"/>
            <a:ext cx="579346" cy="415498"/>
          </a:xfrm>
          <a:prstGeom prst="rect">
            <a:avLst/>
          </a:prstGeom>
          <a:noFill/>
        </p:spPr>
        <p:txBody>
          <a:bodyPr wrap="square" rtlCol="0">
            <a:spAutoFit/>
          </a:bodyPr>
          <a:lstStyle/>
          <a:p>
            <a:r>
              <a:rPr lang="en-US" sz="700">
                <a:cs typeface="Arial" panose="020B0604020202020204" pitchFamily="34" charset="0"/>
              </a:rPr>
              <a:t>Azure </a:t>
            </a:r>
          </a:p>
          <a:p>
            <a:r>
              <a:rPr lang="en-US" sz="700">
                <a:cs typeface="Arial" panose="020B0604020202020204" pitchFamily="34" charset="0"/>
              </a:rPr>
              <a:t>Machine</a:t>
            </a:r>
            <a:br>
              <a:rPr lang="en-US" sz="700">
                <a:cs typeface="Arial" panose="020B0604020202020204" pitchFamily="34" charset="0"/>
              </a:rPr>
            </a:br>
            <a:r>
              <a:rPr lang="en-US" sz="700">
                <a:cs typeface="Arial" panose="020B0604020202020204" pitchFamily="34" charset="0"/>
              </a:rPr>
              <a:t>Learning</a:t>
            </a:r>
          </a:p>
        </p:txBody>
      </p:sp>
      <p:pic>
        <p:nvPicPr>
          <p:cNvPr id="1036" name="Picture 12" descr="azure blob storage icon from vecta.io">
            <a:extLst>
              <a:ext uri="{FF2B5EF4-FFF2-40B4-BE49-F238E27FC236}">
                <a16:creationId xmlns:a16="http://schemas.microsoft.com/office/drawing/2014/main" id="{4E713C11-98E4-FF78-30A8-7CC93539A7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82829" y="5247004"/>
            <a:ext cx="208152" cy="185527"/>
          </a:xfrm>
          <a:prstGeom prst="rect">
            <a:avLst/>
          </a:prstGeom>
          <a:noFill/>
          <a:extLst>
            <a:ext uri="{909E8E84-426E-40DD-AFC4-6F175D3DCCD1}">
              <a14:hiddenFill xmlns:a14="http://schemas.microsoft.com/office/drawing/2010/main">
                <a:solidFill>
                  <a:srgbClr val="FFFFFF"/>
                </a:solidFill>
              </a14:hiddenFill>
            </a:ext>
          </a:extLst>
        </p:spPr>
      </p:pic>
      <p:sp>
        <p:nvSpPr>
          <p:cNvPr id="497" name="TextBox 496">
            <a:extLst>
              <a:ext uri="{FF2B5EF4-FFF2-40B4-BE49-F238E27FC236}">
                <a16:creationId xmlns:a16="http://schemas.microsoft.com/office/drawing/2014/main" id="{AC3AA2BC-CE93-3BF2-D8A5-6B9D2D732396}"/>
              </a:ext>
            </a:extLst>
          </p:cNvPr>
          <p:cNvSpPr txBox="1"/>
          <p:nvPr/>
        </p:nvSpPr>
        <p:spPr>
          <a:xfrm>
            <a:off x="2643352" y="5432804"/>
            <a:ext cx="487106" cy="350865"/>
          </a:xfrm>
          <a:prstGeom prst="rect">
            <a:avLst/>
          </a:prstGeom>
          <a:noFill/>
        </p:spPr>
        <p:txBody>
          <a:bodyPr wrap="square" rtlCol="0">
            <a:spAutoFit/>
          </a:bodyPr>
          <a:lstStyle/>
          <a:p>
            <a:pPr algn="just">
              <a:lnSpc>
                <a:spcPct val="80000"/>
              </a:lnSpc>
              <a:defRPr/>
            </a:pPr>
            <a:r>
              <a:rPr lang="en-US" sz="700">
                <a:solidFill>
                  <a:srgbClr val="000000"/>
                </a:solidFill>
                <a:latin typeface="Graphik Light"/>
                <a:cs typeface="Arial" panose="020B0604020202020204" pitchFamily="34" charset="0"/>
              </a:rPr>
              <a:t>Azure</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pic>
        <p:nvPicPr>
          <p:cNvPr id="498" name="Picture 12" descr="azure blob storage icon from vecta.io">
            <a:extLst>
              <a:ext uri="{FF2B5EF4-FFF2-40B4-BE49-F238E27FC236}">
                <a16:creationId xmlns:a16="http://schemas.microsoft.com/office/drawing/2014/main" id="{B7ECF8D6-E26B-A5C3-409E-F801BF6B6D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2469" y="5105520"/>
            <a:ext cx="208152" cy="185527"/>
          </a:xfrm>
          <a:prstGeom prst="rect">
            <a:avLst/>
          </a:prstGeom>
          <a:noFill/>
          <a:extLst>
            <a:ext uri="{909E8E84-426E-40DD-AFC4-6F175D3DCCD1}">
              <a14:hiddenFill xmlns:a14="http://schemas.microsoft.com/office/drawing/2010/main">
                <a:solidFill>
                  <a:srgbClr val="FFFFFF"/>
                </a:solidFill>
              </a14:hiddenFill>
            </a:ext>
          </a:extLst>
        </p:spPr>
      </p:pic>
      <p:sp>
        <p:nvSpPr>
          <p:cNvPr id="499" name="TextBox 498">
            <a:extLst>
              <a:ext uri="{FF2B5EF4-FFF2-40B4-BE49-F238E27FC236}">
                <a16:creationId xmlns:a16="http://schemas.microsoft.com/office/drawing/2014/main" id="{88E1D587-5B75-6CCA-8BAF-AE65BCBF6658}"/>
              </a:ext>
            </a:extLst>
          </p:cNvPr>
          <p:cNvSpPr txBox="1"/>
          <p:nvPr/>
        </p:nvSpPr>
        <p:spPr>
          <a:xfrm>
            <a:off x="5375696" y="5284233"/>
            <a:ext cx="805704"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Azure Blob</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pic>
        <p:nvPicPr>
          <p:cNvPr id="500" name="Picture 12" descr="azure blob storage icon from vecta.io">
            <a:extLst>
              <a:ext uri="{FF2B5EF4-FFF2-40B4-BE49-F238E27FC236}">
                <a16:creationId xmlns:a16="http://schemas.microsoft.com/office/drawing/2014/main" id="{5732AB44-FB05-2645-DAF2-0E342C1C56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10252" y="5158899"/>
            <a:ext cx="208152" cy="185527"/>
          </a:xfrm>
          <a:prstGeom prst="rect">
            <a:avLst/>
          </a:prstGeom>
          <a:noFill/>
          <a:extLst>
            <a:ext uri="{909E8E84-426E-40DD-AFC4-6F175D3DCCD1}">
              <a14:hiddenFill xmlns:a14="http://schemas.microsoft.com/office/drawing/2010/main">
                <a:solidFill>
                  <a:srgbClr val="FFFFFF"/>
                </a:solidFill>
              </a14:hiddenFill>
            </a:ext>
          </a:extLst>
        </p:spPr>
      </p:pic>
      <p:sp>
        <p:nvSpPr>
          <p:cNvPr id="501" name="TextBox 500">
            <a:extLst>
              <a:ext uri="{FF2B5EF4-FFF2-40B4-BE49-F238E27FC236}">
                <a16:creationId xmlns:a16="http://schemas.microsoft.com/office/drawing/2014/main" id="{B03493C7-442C-F820-6519-03CE5F3F0B6B}"/>
              </a:ext>
            </a:extLst>
          </p:cNvPr>
          <p:cNvSpPr txBox="1"/>
          <p:nvPr/>
        </p:nvSpPr>
        <p:spPr>
          <a:xfrm>
            <a:off x="8215552" y="5339220"/>
            <a:ext cx="805704" cy="338554"/>
          </a:xfrm>
          <a:prstGeom prst="rect">
            <a:avLst/>
          </a:prstGeom>
          <a:noFill/>
        </p:spPr>
        <p:txBody>
          <a:bodyPr wrap="square" rtlCol="0">
            <a:spAutoFit/>
          </a:bodyPr>
          <a:lstStyle/>
          <a:p>
            <a:r>
              <a:rPr lang="en-US" sz="800"/>
              <a:t>Azure Blob</a:t>
            </a:r>
            <a:br>
              <a:rPr lang="en-US" sz="800"/>
            </a:br>
            <a:r>
              <a:rPr lang="en-US" sz="800"/>
              <a:t>Storage</a:t>
            </a:r>
          </a:p>
        </p:txBody>
      </p:sp>
      <p:pic>
        <p:nvPicPr>
          <p:cNvPr id="502" name="Picture 12" descr="azure blob storage icon from vecta.io">
            <a:extLst>
              <a:ext uri="{FF2B5EF4-FFF2-40B4-BE49-F238E27FC236}">
                <a16:creationId xmlns:a16="http://schemas.microsoft.com/office/drawing/2014/main" id="{3078309A-2F48-2C2F-6B26-FD1D487108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2799" y="4352386"/>
            <a:ext cx="208152" cy="185527"/>
          </a:xfrm>
          <a:prstGeom prst="rect">
            <a:avLst/>
          </a:prstGeom>
          <a:noFill/>
          <a:extLst>
            <a:ext uri="{909E8E84-426E-40DD-AFC4-6F175D3DCCD1}">
              <a14:hiddenFill xmlns:a14="http://schemas.microsoft.com/office/drawing/2010/main">
                <a:solidFill>
                  <a:srgbClr val="FFFFFF"/>
                </a:solidFill>
              </a14:hiddenFill>
            </a:ext>
          </a:extLst>
        </p:spPr>
      </p:pic>
      <p:sp>
        <p:nvSpPr>
          <p:cNvPr id="503" name="TextBox 502">
            <a:extLst>
              <a:ext uri="{FF2B5EF4-FFF2-40B4-BE49-F238E27FC236}">
                <a16:creationId xmlns:a16="http://schemas.microsoft.com/office/drawing/2014/main" id="{128055B8-C21E-0A54-565E-052BCA91FB72}"/>
              </a:ext>
            </a:extLst>
          </p:cNvPr>
          <p:cNvSpPr txBox="1"/>
          <p:nvPr/>
        </p:nvSpPr>
        <p:spPr>
          <a:xfrm>
            <a:off x="8408099" y="4514211"/>
            <a:ext cx="648151"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Azure Blob</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pic>
        <p:nvPicPr>
          <p:cNvPr id="1038" name="Picture 14" descr="API Gateway in Azure Microservices ...">
            <a:extLst>
              <a:ext uri="{FF2B5EF4-FFF2-40B4-BE49-F238E27FC236}">
                <a16:creationId xmlns:a16="http://schemas.microsoft.com/office/drawing/2014/main" id="{F6DCD453-0A11-5B65-C9EF-8A93640161B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59775" y="3186765"/>
            <a:ext cx="189532" cy="189532"/>
          </a:xfrm>
          <a:prstGeom prst="rect">
            <a:avLst/>
          </a:prstGeom>
          <a:noFill/>
          <a:extLst>
            <a:ext uri="{909E8E84-426E-40DD-AFC4-6F175D3DCCD1}">
              <a14:hiddenFill xmlns:a14="http://schemas.microsoft.com/office/drawing/2010/main">
                <a:solidFill>
                  <a:srgbClr val="FFFFFF"/>
                </a:solidFill>
              </a14:hiddenFill>
            </a:ext>
          </a:extLst>
        </p:spPr>
      </p:pic>
      <p:sp>
        <p:nvSpPr>
          <p:cNvPr id="504" name="TextBox 20">
            <a:extLst>
              <a:ext uri="{FF2B5EF4-FFF2-40B4-BE49-F238E27FC236}">
                <a16:creationId xmlns:a16="http://schemas.microsoft.com/office/drawing/2014/main" id="{381B2838-F9A4-00CE-95B4-D96453E396F3}"/>
              </a:ext>
            </a:extLst>
          </p:cNvPr>
          <p:cNvSpPr txBox="1">
            <a:spLocks noChangeArrowheads="1"/>
          </p:cNvSpPr>
          <p:nvPr/>
        </p:nvSpPr>
        <p:spPr bwMode="auto">
          <a:xfrm>
            <a:off x="6306106" y="3347713"/>
            <a:ext cx="87030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API Gateway</a:t>
            </a:r>
          </a:p>
        </p:txBody>
      </p:sp>
      <p:sp>
        <p:nvSpPr>
          <p:cNvPr id="505" name="TextBox 12">
            <a:extLst>
              <a:ext uri="{FF2B5EF4-FFF2-40B4-BE49-F238E27FC236}">
                <a16:creationId xmlns:a16="http://schemas.microsoft.com/office/drawing/2014/main" id="{42B4FDA3-5F72-3579-967C-44F4013C6A9C}"/>
              </a:ext>
            </a:extLst>
          </p:cNvPr>
          <p:cNvSpPr txBox="1">
            <a:spLocks noChangeArrowheads="1"/>
          </p:cNvSpPr>
          <p:nvPr/>
        </p:nvSpPr>
        <p:spPr bwMode="auto">
          <a:xfrm>
            <a:off x="4574955" y="3281871"/>
            <a:ext cx="65644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Azure Open AI Service</a:t>
            </a:r>
          </a:p>
        </p:txBody>
      </p:sp>
      <p:pic>
        <p:nvPicPr>
          <p:cNvPr id="506" name="Picture 505">
            <a:extLst>
              <a:ext uri="{FF2B5EF4-FFF2-40B4-BE49-F238E27FC236}">
                <a16:creationId xmlns:a16="http://schemas.microsoft.com/office/drawing/2014/main" id="{68466BAA-8658-24A5-0859-F6FF6C392C67}"/>
              </a:ext>
            </a:extLst>
          </p:cNvPr>
          <p:cNvPicPr>
            <a:picLocks noChangeAspect="1"/>
          </p:cNvPicPr>
          <p:nvPr/>
        </p:nvPicPr>
        <p:blipFill>
          <a:blip r:embed="rId5"/>
          <a:stretch>
            <a:fillRect/>
          </a:stretch>
        </p:blipFill>
        <p:spPr>
          <a:xfrm>
            <a:off x="4754880" y="3095053"/>
            <a:ext cx="190116" cy="190116"/>
          </a:xfrm>
          <a:prstGeom prst="rect">
            <a:avLst/>
          </a:prstGeom>
        </p:spPr>
      </p:pic>
      <p:pic>
        <p:nvPicPr>
          <p:cNvPr id="507" name="Picture 14" descr="API Gateway in Azure Microservices ...">
            <a:extLst>
              <a:ext uri="{FF2B5EF4-FFF2-40B4-BE49-F238E27FC236}">
                <a16:creationId xmlns:a16="http://schemas.microsoft.com/office/drawing/2014/main" id="{6193A9F8-5CD3-23F7-E0DF-65198A3545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9651" y="4291060"/>
            <a:ext cx="189532" cy="189532"/>
          </a:xfrm>
          <a:prstGeom prst="rect">
            <a:avLst/>
          </a:prstGeom>
          <a:noFill/>
          <a:extLst>
            <a:ext uri="{909E8E84-426E-40DD-AFC4-6F175D3DCCD1}">
              <a14:hiddenFill xmlns:a14="http://schemas.microsoft.com/office/drawing/2010/main">
                <a:solidFill>
                  <a:srgbClr val="FFFFFF"/>
                </a:solidFill>
              </a14:hiddenFill>
            </a:ext>
          </a:extLst>
        </p:spPr>
      </p:pic>
      <p:sp>
        <p:nvSpPr>
          <p:cNvPr id="508" name="TextBox 20">
            <a:extLst>
              <a:ext uri="{FF2B5EF4-FFF2-40B4-BE49-F238E27FC236}">
                <a16:creationId xmlns:a16="http://schemas.microsoft.com/office/drawing/2014/main" id="{F34D85CA-EBE2-6CF3-B98E-AE49CBED70A2}"/>
              </a:ext>
            </a:extLst>
          </p:cNvPr>
          <p:cNvSpPr txBox="1">
            <a:spLocks noChangeArrowheads="1"/>
          </p:cNvSpPr>
          <p:nvPr/>
        </p:nvSpPr>
        <p:spPr bwMode="auto">
          <a:xfrm>
            <a:off x="3596604" y="4514281"/>
            <a:ext cx="87030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API Gateway</a:t>
            </a:r>
          </a:p>
        </p:txBody>
      </p:sp>
      <p:pic>
        <p:nvPicPr>
          <p:cNvPr id="1040" name="Picture 16" descr="Azure Cosmos DB latest icon in SVG ...">
            <a:extLst>
              <a:ext uri="{FF2B5EF4-FFF2-40B4-BE49-F238E27FC236}">
                <a16:creationId xmlns:a16="http://schemas.microsoft.com/office/drawing/2014/main" id="{5E03B4C0-A1F1-D429-22B4-FD6E34B438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85836" y="4371266"/>
            <a:ext cx="240739" cy="240739"/>
          </a:xfrm>
          <a:prstGeom prst="rect">
            <a:avLst/>
          </a:prstGeom>
          <a:noFill/>
          <a:extLst>
            <a:ext uri="{909E8E84-426E-40DD-AFC4-6F175D3DCCD1}">
              <a14:hiddenFill xmlns:a14="http://schemas.microsoft.com/office/drawing/2010/main">
                <a:solidFill>
                  <a:srgbClr val="FFFFFF"/>
                </a:solidFill>
              </a14:hiddenFill>
            </a:ext>
          </a:extLst>
        </p:spPr>
      </p:pic>
      <p:sp>
        <p:nvSpPr>
          <p:cNvPr id="509" name="TextBox 20">
            <a:extLst>
              <a:ext uri="{FF2B5EF4-FFF2-40B4-BE49-F238E27FC236}">
                <a16:creationId xmlns:a16="http://schemas.microsoft.com/office/drawing/2014/main" id="{28DB95F8-9EBE-BB06-0B84-6DE485758167}"/>
              </a:ext>
            </a:extLst>
          </p:cNvPr>
          <p:cNvSpPr txBox="1">
            <a:spLocks noChangeArrowheads="1"/>
          </p:cNvSpPr>
          <p:nvPr/>
        </p:nvSpPr>
        <p:spPr bwMode="auto">
          <a:xfrm>
            <a:off x="6942587" y="4602797"/>
            <a:ext cx="83074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Cosmos </a:t>
            </a: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db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510" name="Picture 14" descr="API Gateway in Azure Microservices ...">
            <a:extLst>
              <a:ext uri="{FF2B5EF4-FFF2-40B4-BE49-F238E27FC236}">
                <a16:creationId xmlns:a16="http://schemas.microsoft.com/office/drawing/2014/main" id="{B4762239-5E13-589D-E2C2-3269AB151E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33727" y="3161992"/>
            <a:ext cx="189532" cy="189532"/>
          </a:xfrm>
          <a:prstGeom prst="rect">
            <a:avLst/>
          </a:prstGeom>
          <a:noFill/>
          <a:extLst>
            <a:ext uri="{909E8E84-426E-40DD-AFC4-6F175D3DCCD1}">
              <a14:hiddenFill xmlns:a14="http://schemas.microsoft.com/office/drawing/2010/main">
                <a:solidFill>
                  <a:srgbClr val="FFFFFF"/>
                </a:solidFill>
              </a14:hiddenFill>
            </a:ext>
          </a:extLst>
        </p:spPr>
      </p:pic>
      <p:sp>
        <p:nvSpPr>
          <p:cNvPr id="135" name="TextBox 20">
            <a:extLst>
              <a:ext uri="{FF2B5EF4-FFF2-40B4-BE49-F238E27FC236}">
                <a16:creationId xmlns:a16="http://schemas.microsoft.com/office/drawing/2014/main" id="{15AF06D1-8E39-D3A8-3F51-065FAD5EAF1E}"/>
              </a:ext>
            </a:extLst>
          </p:cNvPr>
          <p:cNvSpPr txBox="1">
            <a:spLocks noChangeArrowheads="1"/>
          </p:cNvSpPr>
          <p:nvPr/>
        </p:nvSpPr>
        <p:spPr bwMode="auto">
          <a:xfrm>
            <a:off x="7980058" y="3322940"/>
            <a:ext cx="87030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API Gateway</a:t>
            </a:r>
          </a:p>
        </p:txBody>
      </p:sp>
      <p:pic>
        <p:nvPicPr>
          <p:cNvPr id="1042" name="Picture 18" descr="Logic Apps | Microsoft Azure Color">
            <a:extLst>
              <a:ext uri="{FF2B5EF4-FFF2-40B4-BE49-F238E27FC236}">
                <a16:creationId xmlns:a16="http://schemas.microsoft.com/office/drawing/2014/main" id="{0B7A5D88-C4E0-284D-A95C-41D7D02E491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00326" y="1969604"/>
            <a:ext cx="259793" cy="19635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gic Apps | Microsoft Azure Color">
            <a:extLst>
              <a:ext uri="{FF2B5EF4-FFF2-40B4-BE49-F238E27FC236}">
                <a16:creationId xmlns:a16="http://schemas.microsoft.com/office/drawing/2014/main" id="{29F52754-673A-0169-6DF4-728B70F177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3726" y="5127183"/>
            <a:ext cx="227168" cy="171697"/>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0">
            <a:extLst>
              <a:ext uri="{FF2B5EF4-FFF2-40B4-BE49-F238E27FC236}">
                <a16:creationId xmlns:a16="http://schemas.microsoft.com/office/drawing/2014/main" id="{44275456-52CD-32D8-E1F3-CCE8662C58A1}"/>
              </a:ext>
            </a:extLst>
          </p:cNvPr>
          <p:cNvSpPr txBox="1">
            <a:spLocks noChangeArrowheads="1"/>
          </p:cNvSpPr>
          <p:nvPr/>
        </p:nvSpPr>
        <p:spPr bwMode="auto">
          <a:xfrm>
            <a:off x="5974500" y="5288366"/>
            <a:ext cx="740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Logic Apps</a:t>
            </a:r>
          </a:p>
        </p:txBody>
      </p:sp>
      <p:sp>
        <p:nvSpPr>
          <p:cNvPr id="141" name="TextBox 10">
            <a:extLst>
              <a:ext uri="{FF2B5EF4-FFF2-40B4-BE49-F238E27FC236}">
                <a16:creationId xmlns:a16="http://schemas.microsoft.com/office/drawing/2014/main" id="{AE869FA5-985E-328B-D030-29A30DEB3436}"/>
              </a:ext>
            </a:extLst>
          </p:cNvPr>
          <p:cNvSpPr txBox="1">
            <a:spLocks noChangeArrowheads="1"/>
          </p:cNvSpPr>
          <p:nvPr/>
        </p:nvSpPr>
        <p:spPr bwMode="auto">
          <a:xfrm>
            <a:off x="5367642" y="2139247"/>
            <a:ext cx="740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Logic Apps</a:t>
            </a:r>
          </a:p>
        </p:txBody>
      </p:sp>
      <p:pic>
        <p:nvPicPr>
          <p:cNvPr id="1046" name="Picture 22" descr="Azure Data Lake Storage Gen2 ...">
            <a:extLst>
              <a:ext uri="{FF2B5EF4-FFF2-40B4-BE49-F238E27FC236}">
                <a16:creationId xmlns:a16="http://schemas.microsoft.com/office/drawing/2014/main" id="{18D7C12A-D9AC-FE1A-B8C6-1DEF6F092A5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H="1">
            <a:off x="4757154" y="4428402"/>
            <a:ext cx="253410" cy="19523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79987406-5EE4-B466-8A63-37FA714B277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27077" y="4401290"/>
            <a:ext cx="249463" cy="249463"/>
          </a:xfrm>
          <a:prstGeom prst="rect">
            <a:avLst/>
          </a:prstGeom>
          <a:noFill/>
          <a:extLst>
            <a:ext uri="{909E8E84-426E-40DD-AFC4-6F175D3DCCD1}">
              <a14:hiddenFill xmlns:a14="http://schemas.microsoft.com/office/drawing/2010/main">
                <a:solidFill>
                  <a:srgbClr val="FFFFFF"/>
                </a:solidFill>
              </a14:hiddenFill>
            </a:ext>
          </a:extLst>
        </p:spPr>
      </p:pic>
      <p:sp>
        <p:nvSpPr>
          <p:cNvPr id="145" name="TextBox 10">
            <a:extLst>
              <a:ext uri="{FF2B5EF4-FFF2-40B4-BE49-F238E27FC236}">
                <a16:creationId xmlns:a16="http://schemas.microsoft.com/office/drawing/2014/main" id="{4A027DF6-6AD1-EBD6-F09B-BF31E7CBFD53}"/>
              </a:ext>
            </a:extLst>
          </p:cNvPr>
          <p:cNvSpPr txBox="1">
            <a:spLocks noChangeArrowheads="1"/>
          </p:cNvSpPr>
          <p:nvPr/>
        </p:nvSpPr>
        <p:spPr bwMode="auto">
          <a:xfrm>
            <a:off x="4514072" y="4568815"/>
            <a:ext cx="1136690"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a:lnSpc>
                <a:spcPct val="80000"/>
              </a:lnSpc>
              <a:defRPr sz="700">
                <a:solidFill>
                  <a:srgbClr val="000000"/>
                </a:solidFill>
                <a:latin typeface="Graphik Light"/>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Data Lake Storage Gen2 + Lake formation</a:t>
            </a:r>
          </a:p>
        </p:txBody>
      </p:sp>
      <p:pic>
        <p:nvPicPr>
          <p:cNvPr id="146" name="Picture 12" descr="azure blob storage icon from vecta.io">
            <a:extLst>
              <a:ext uri="{FF2B5EF4-FFF2-40B4-BE49-F238E27FC236}">
                <a16:creationId xmlns:a16="http://schemas.microsoft.com/office/drawing/2014/main" id="{C370D9D0-B400-9639-4605-75CD1133FE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12140" y="1911661"/>
            <a:ext cx="208152" cy="185527"/>
          </a:xfrm>
          <a:prstGeom prst="rect">
            <a:avLst/>
          </a:prstGeom>
          <a:noFill/>
          <a:extLst>
            <a:ext uri="{909E8E84-426E-40DD-AFC4-6F175D3DCCD1}">
              <a14:hiddenFill xmlns:a14="http://schemas.microsoft.com/office/drawing/2010/main">
                <a:solidFill>
                  <a:srgbClr val="FFFFFF"/>
                </a:solidFill>
              </a14:hiddenFill>
            </a:ext>
          </a:extLst>
        </p:spPr>
      </p:pic>
      <p:sp>
        <p:nvSpPr>
          <p:cNvPr id="147" name="TextBox 146">
            <a:extLst>
              <a:ext uri="{FF2B5EF4-FFF2-40B4-BE49-F238E27FC236}">
                <a16:creationId xmlns:a16="http://schemas.microsoft.com/office/drawing/2014/main" id="{6A3B6742-E25C-3079-39F8-128648A5142E}"/>
              </a:ext>
            </a:extLst>
          </p:cNvPr>
          <p:cNvSpPr txBox="1"/>
          <p:nvPr/>
        </p:nvSpPr>
        <p:spPr>
          <a:xfrm>
            <a:off x="8117440" y="2091982"/>
            <a:ext cx="805704" cy="307777"/>
          </a:xfrm>
          <a:prstGeom prst="rect">
            <a:avLst/>
          </a:prstGeom>
          <a:noFill/>
        </p:spPr>
        <p:txBody>
          <a:bodyPr wrap="square" rtlCol="0">
            <a:spAutoFit/>
          </a:bodyPr>
          <a:lstStyle/>
          <a:p>
            <a:r>
              <a:rPr lang="en-US" sz="700">
                <a:solidFill>
                  <a:srgbClr val="000000"/>
                </a:solidFill>
                <a:latin typeface="Graphik Light"/>
                <a:cs typeface="Arial" panose="020B0604020202020204" pitchFamily="34" charset="0"/>
              </a:rPr>
              <a:t>Azure Blob</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pic>
        <p:nvPicPr>
          <p:cNvPr id="1050" name="Picture 26" descr="Event grid Azure subscription filtering">
            <a:extLst>
              <a:ext uri="{FF2B5EF4-FFF2-40B4-BE49-F238E27FC236}">
                <a16:creationId xmlns:a16="http://schemas.microsoft.com/office/drawing/2014/main" id="{906F1061-EDD5-AF56-96A4-52B7C91859E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17447" y="1984381"/>
            <a:ext cx="185477" cy="149188"/>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16" descr="Azure Cosmos DB latest icon in SVG ...">
            <a:extLst>
              <a:ext uri="{FF2B5EF4-FFF2-40B4-BE49-F238E27FC236}">
                <a16:creationId xmlns:a16="http://schemas.microsoft.com/office/drawing/2014/main" id="{7CCB1CA5-9F53-76E7-BAC3-09317DD2E66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4495" y="1928967"/>
            <a:ext cx="240739" cy="240739"/>
          </a:xfrm>
          <a:prstGeom prst="rect">
            <a:avLst/>
          </a:prstGeom>
          <a:noFill/>
          <a:extLst>
            <a:ext uri="{909E8E84-426E-40DD-AFC4-6F175D3DCCD1}">
              <a14:hiddenFill xmlns:a14="http://schemas.microsoft.com/office/drawing/2010/main">
                <a:solidFill>
                  <a:srgbClr val="FFFFFF"/>
                </a:solidFill>
              </a14:hiddenFill>
            </a:ext>
          </a:extLst>
        </p:spPr>
      </p:pic>
      <p:sp>
        <p:nvSpPr>
          <p:cNvPr id="166" name="TextBox 20">
            <a:extLst>
              <a:ext uri="{FF2B5EF4-FFF2-40B4-BE49-F238E27FC236}">
                <a16:creationId xmlns:a16="http://schemas.microsoft.com/office/drawing/2014/main" id="{56FA4269-B1AA-6650-4FEE-B9A936B999BE}"/>
              </a:ext>
            </a:extLst>
          </p:cNvPr>
          <p:cNvSpPr txBox="1">
            <a:spLocks noChangeArrowheads="1"/>
          </p:cNvSpPr>
          <p:nvPr/>
        </p:nvSpPr>
        <p:spPr bwMode="auto">
          <a:xfrm>
            <a:off x="6731246" y="2160498"/>
            <a:ext cx="83074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Cosmos </a:t>
            </a: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db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052" name="Picture 28" descr="Redis Microsoft Azure Cache NoSQL ...">
            <a:extLst>
              <a:ext uri="{FF2B5EF4-FFF2-40B4-BE49-F238E27FC236}">
                <a16:creationId xmlns:a16="http://schemas.microsoft.com/office/drawing/2014/main" id="{2C15048D-0B8C-B6B4-99B1-54853963A95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42012" y="1936130"/>
            <a:ext cx="364036" cy="206450"/>
          </a:xfrm>
          <a:prstGeom prst="rect">
            <a:avLst/>
          </a:prstGeom>
          <a:noFill/>
          <a:extLst>
            <a:ext uri="{909E8E84-426E-40DD-AFC4-6F175D3DCCD1}">
              <a14:hiddenFill xmlns:a14="http://schemas.microsoft.com/office/drawing/2010/main">
                <a:solidFill>
                  <a:srgbClr val="FFFFFF"/>
                </a:solidFill>
              </a14:hiddenFill>
            </a:ext>
          </a:extLst>
        </p:spPr>
      </p:pic>
      <p:sp>
        <p:nvSpPr>
          <p:cNvPr id="173" name="TextBox 20">
            <a:extLst>
              <a:ext uri="{FF2B5EF4-FFF2-40B4-BE49-F238E27FC236}">
                <a16:creationId xmlns:a16="http://schemas.microsoft.com/office/drawing/2014/main" id="{AA7D4BE6-69E6-ED87-7818-F6943EDD27AC}"/>
              </a:ext>
            </a:extLst>
          </p:cNvPr>
          <p:cNvSpPr txBox="1">
            <a:spLocks noChangeArrowheads="1"/>
          </p:cNvSpPr>
          <p:nvPr/>
        </p:nvSpPr>
        <p:spPr bwMode="auto">
          <a:xfrm>
            <a:off x="7435016" y="2157274"/>
            <a:ext cx="83074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Cache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With Redis</a:t>
            </a:r>
          </a:p>
        </p:txBody>
      </p:sp>
      <p:pic>
        <p:nvPicPr>
          <p:cNvPr id="1054" name="Picture 30" descr="Functions | Microsoft Azure Color">
            <a:extLst>
              <a:ext uri="{FF2B5EF4-FFF2-40B4-BE49-F238E27FC236}">
                <a16:creationId xmlns:a16="http://schemas.microsoft.com/office/drawing/2014/main" id="{DCF45EAE-80DA-A17F-A009-8F08CA26A94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5122" y="3214468"/>
            <a:ext cx="201546" cy="179528"/>
          </a:xfrm>
          <a:prstGeom prst="rect">
            <a:avLst/>
          </a:prstGeom>
          <a:noFill/>
          <a:extLst>
            <a:ext uri="{909E8E84-426E-40DD-AFC4-6F175D3DCCD1}">
              <a14:hiddenFill xmlns:a14="http://schemas.microsoft.com/office/drawing/2010/main">
                <a:solidFill>
                  <a:srgbClr val="FFFFFF"/>
                </a:solidFill>
              </a14:hiddenFill>
            </a:ext>
          </a:extLst>
        </p:spPr>
      </p:pic>
      <p:sp>
        <p:nvSpPr>
          <p:cNvPr id="174" name="TextBox 20">
            <a:extLst>
              <a:ext uri="{FF2B5EF4-FFF2-40B4-BE49-F238E27FC236}">
                <a16:creationId xmlns:a16="http://schemas.microsoft.com/office/drawing/2014/main" id="{52401ED3-F209-3665-4EBC-83A02194E396}"/>
              </a:ext>
            </a:extLst>
          </p:cNvPr>
          <p:cNvSpPr txBox="1">
            <a:spLocks noChangeArrowheads="1"/>
          </p:cNvSpPr>
          <p:nvPr/>
        </p:nvSpPr>
        <p:spPr bwMode="auto">
          <a:xfrm>
            <a:off x="6984827" y="3383338"/>
            <a:ext cx="87030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t>
            </a:r>
            <a:b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b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Functions</a:t>
            </a:r>
          </a:p>
        </p:txBody>
      </p:sp>
      <p:pic>
        <p:nvPicPr>
          <p:cNvPr id="1056" name="Picture 32" descr="Virtual Network | Microsoft Azure Color">
            <a:extLst>
              <a:ext uri="{FF2B5EF4-FFF2-40B4-BE49-F238E27FC236}">
                <a16:creationId xmlns:a16="http://schemas.microsoft.com/office/drawing/2014/main" id="{9CAA2B68-9897-061D-BF65-C6313FA1953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V="1">
            <a:off x="9089620" y="3156614"/>
            <a:ext cx="209828" cy="209828"/>
          </a:xfrm>
          <a:prstGeom prst="rect">
            <a:avLst/>
          </a:prstGeom>
          <a:noFill/>
          <a:extLst>
            <a:ext uri="{909E8E84-426E-40DD-AFC4-6F175D3DCCD1}">
              <a14:hiddenFill xmlns:a14="http://schemas.microsoft.com/office/drawing/2010/main">
                <a:solidFill>
                  <a:srgbClr val="FFFFFF"/>
                </a:solidFill>
              </a14:hiddenFill>
            </a:ext>
          </a:extLst>
        </p:spPr>
      </p:pic>
      <p:sp>
        <p:nvSpPr>
          <p:cNvPr id="176" name="TextBox 20">
            <a:extLst>
              <a:ext uri="{FF2B5EF4-FFF2-40B4-BE49-F238E27FC236}">
                <a16:creationId xmlns:a16="http://schemas.microsoft.com/office/drawing/2014/main" id="{BCDC69A1-59E1-F10D-82B2-53D0578A9A1C}"/>
              </a:ext>
            </a:extLst>
          </p:cNvPr>
          <p:cNvSpPr txBox="1">
            <a:spLocks noChangeArrowheads="1"/>
          </p:cNvSpPr>
          <p:nvPr/>
        </p:nvSpPr>
        <p:spPr bwMode="auto">
          <a:xfrm>
            <a:off x="8778406" y="3338764"/>
            <a:ext cx="87030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t>
            </a: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VNet</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78" name="Picture 30" descr="Functions | Microsoft Azure Color">
            <a:extLst>
              <a:ext uri="{FF2B5EF4-FFF2-40B4-BE49-F238E27FC236}">
                <a16:creationId xmlns:a16="http://schemas.microsoft.com/office/drawing/2014/main" id="{DA13A917-78DC-DB2E-0327-F6EA25A32A5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894454" y="6294066"/>
            <a:ext cx="201546" cy="179528"/>
          </a:xfrm>
          <a:prstGeom prst="rect">
            <a:avLst/>
          </a:prstGeom>
          <a:noFill/>
          <a:extLst>
            <a:ext uri="{909E8E84-426E-40DD-AFC4-6F175D3DCCD1}">
              <a14:hiddenFill xmlns:a14="http://schemas.microsoft.com/office/drawing/2010/main">
                <a:solidFill>
                  <a:srgbClr val="FFFFFF"/>
                </a:solidFill>
              </a14:hiddenFill>
            </a:ext>
          </a:extLst>
        </p:spPr>
      </p:pic>
      <p:sp>
        <p:nvSpPr>
          <p:cNvPr id="179" name="TextBox 20">
            <a:extLst>
              <a:ext uri="{FF2B5EF4-FFF2-40B4-BE49-F238E27FC236}">
                <a16:creationId xmlns:a16="http://schemas.microsoft.com/office/drawing/2014/main" id="{A2C1765B-826F-D2CC-3ECC-78E6BAF89099}"/>
              </a:ext>
            </a:extLst>
          </p:cNvPr>
          <p:cNvSpPr txBox="1">
            <a:spLocks noChangeArrowheads="1"/>
          </p:cNvSpPr>
          <p:nvPr/>
        </p:nvSpPr>
        <p:spPr bwMode="auto">
          <a:xfrm>
            <a:off x="5544159" y="6462936"/>
            <a:ext cx="87030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t>
            </a:r>
            <a:b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b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Functions</a:t>
            </a:r>
          </a:p>
        </p:txBody>
      </p:sp>
      <p:pic>
        <p:nvPicPr>
          <p:cNvPr id="1058" name="Picture 34" descr="Data Factory | Microsoft Azure Color">
            <a:extLst>
              <a:ext uri="{FF2B5EF4-FFF2-40B4-BE49-F238E27FC236}">
                <a16:creationId xmlns:a16="http://schemas.microsoft.com/office/drawing/2014/main" id="{EF7F4DBC-89D6-AE55-462C-8239C2ABE9D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671441" y="4422411"/>
            <a:ext cx="191734" cy="191734"/>
          </a:xfrm>
          <a:prstGeom prst="rect">
            <a:avLst/>
          </a:prstGeom>
          <a:noFill/>
          <a:extLst>
            <a:ext uri="{909E8E84-426E-40DD-AFC4-6F175D3DCCD1}">
              <a14:hiddenFill xmlns:a14="http://schemas.microsoft.com/office/drawing/2010/main">
                <a:solidFill>
                  <a:srgbClr val="FFFFFF"/>
                </a:solidFill>
              </a14:hiddenFill>
            </a:ext>
          </a:extLst>
        </p:spPr>
      </p:pic>
      <p:sp>
        <p:nvSpPr>
          <p:cNvPr id="180" name="TextBox 20">
            <a:extLst>
              <a:ext uri="{FF2B5EF4-FFF2-40B4-BE49-F238E27FC236}">
                <a16:creationId xmlns:a16="http://schemas.microsoft.com/office/drawing/2014/main" id="{60F50452-C9C7-814E-A4FC-7BED49C2472B}"/>
              </a:ext>
            </a:extLst>
          </p:cNvPr>
          <p:cNvSpPr txBox="1">
            <a:spLocks noChangeArrowheads="1"/>
          </p:cNvSpPr>
          <p:nvPr/>
        </p:nvSpPr>
        <p:spPr bwMode="auto">
          <a:xfrm>
            <a:off x="5562797" y="4586639"/>
            <a:ext cx="83074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Azure Data factory</a:t>
            </a:r>
          </a:p>
        </p:txBody>
      </p:sp>
      <p:pic>
        <p:nvPicPr>
          <p:cNvPr id="181" name="Picture 34" descr="Data Factory | Microsoft Azure Color">
            <a:extLst>
              <a:ext uri="{FF2B5EF4-FFF2-40B4-BE49-F238E27FC236}">
                <a16:creationId xmlns:a16="http://schemas.microsoft.com/office/drawing/2014/main" id="{3B3CDDD4-FAD5-B3B8-1101-E47A02CEB49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85589" y="5241070"/>
            <a:ext cx="191734" cy="191734"/>
          </a:xfrm>
          <a:prstGeom prst="rect">
            <a:avLst/>
          </a:prstGeom>
          <a:noFill/>
          <a:extLst>
            <a:ext uri="{909E8E84-426E-40DD-AFC4-6F175D3DCCD1}">
              <a14:hiddenFill xmlns:a14="http://schemas.microsoft.com/office/drawing/2010/main">
                <a:solidFill>
                  <a:srgbClr val="FFFFFF"/>
                </a:solidFill>
              </a14:hiddenFill>
            </a:ext>
          </a:extLst>
        </p:spPr>
      </p:pic>
      <p:sp>
        <p:nvSpPr>
          <p:cNvPr id="183" name="TextBox 20">
            <a:extLst>
              <a:ext uri="{FF2B5EF4-FFF2-40B4-BE49-F238E27FC236}">
                <a16:creationId xmlns:a16="http://schemas.microsoft.com/office/drawing/2014/main" id="{21E46B7E-B010-0610-7D9D-155E07CE8A6A}"/>
              </a:ext>
            </a:extLst>
          </p:cNvPr>
          <p:cNvSpPr txBox="1">
            <a:spLocks noChangeArrowheads="1"/>
          </p:cNvSpPr>
          <p:nvPr/>
        </p:nvSpPr>
        <p:spPr bwMode="auto">
          <a:xfrm>
            <a:off x="3057796" y="5443795"/>
            <a:ext cx="83074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Azure factory</a:t>
            </a:r>
          </a:p>
        </p:txBody>
      </p:sp>
      <p:pic>
        <p:nvPicPr>
          <p:cNvPr id="184" name="Picture 34" descr="Data Factory | Microsoft Azure Color">
            <a:extLst>
              <a:ext uri="{FF2B5EF4-FFF2-40B4-BE49-F238E27FC236}">
                <a16:creationId xmlns:a16="http://schemas.microsoft.com/office/drawing/2014/main" id="{378E9EBA-8479-7D64-4A58-8B46D01E44F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896268" y="5140832"/>
            <a:ext cx="191734" cy="191734"/>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Download the Azure Synapse Analytics ...">
            <a:extLst>
              <a:ext uri="{FF2B5EF4-FFF2-40B4-BE49-F238E27FC236}">
                <a16:creationId xmlns:a16="http://schemas.microsoft.com/office/drawing/2014/main" id="{08D5A56B-11B9-6FAD-7C53-7DB67184CD3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350998" y="4319685"/>
            <a:ext cx="225106" cy="225106"/>
          </a:xfrm>
          <a:prstGeom prst="rect">
            <a:avLst/>
          </a:prstGeom>
          <a:noFill/>
          <a:extLst>
            <a:ext uri="{909E8E84-426E-40DD-AFC4-6F175D3DCCD1}">
              <a14:hiddenFill xmlns:a14="http://schemas.microsoft.com/office/drawing/2010/main">
                <a:solidFill>
                  <a:srgbClr val="FFFFFF"/>
                </a:solidFill>
              </a14:hiddenFill>
            </a:ext>
          </a:extLst>
        </p:spPr>
      </p:pic>
      <p:sp>
        <p:nvSpPr>
          <p:cNvPr id="1024" name="TextBox 1023">
            <a:extLst>
              <a:ext uri="{FF2B5EF4-FFF2-40B4-BE49-F238E27FC236}">
                <a16:creationId xmlns:a16="http://schemas.microsoft.com/office/drawing/2014/main" id="{1EC878DA-C8EE-C8C6-7F03-E33679FCA126}"/>
              </a:ext>
            </a:extLst>
          </p:cNvPr>
          <p:cNvSpPr txBox="1"/>
          <p:nvPr/>
        </p:nvSpPr>
        <p:spPr>
          <a:xfrm>
            <a:off x="9074262" y="4533453"/>
            <a:ext cx="831196"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Azure Synapse</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Analytics</a:t>
            </a:r>
          </a:p>
        </p:txBody>
      </p:sp>
      <p:pic>
        <p:nvPicPr>
          <p:cNvPr id="1062" name="Picture 38" descr="Azure DevOps Series - Azure Repos - DEV ...">
            <a:extLst>
              <a:ext uri="{FF2B5EF4-FFF2-40B4-BE49-F238E27FC236}">
                <a16:creationId xmlns:a16="http://schemas.microsoft.com/office/drawing/2014/main" id="{489E7F9F-61E8-DA32-0635-46497A38688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10033" y="5097448"/>
            <a:ext cx="220615" cy="225584"/>
          </a:xfrm>
          <a:prstGeom prst="rect">
            <a:avLst/>
          </a:prstGeom>
          <a:noFill/>
          <a:extLst>
            <a:ext uri="{909E8E84-426E-40DD-AFC4-6F175D3DCCD1}">
              <a14:hiddenFill xmlns:a14="http://schemas.microsoft.com/office/drawing/2010/main">
                <a:solidFill>
                  <a:srgbClr val="FFFFFF"/>
                </a:solidFill>
              </a14:hiddenFill>
            </a:ext>
          </a:extLst>
        </p:spPr>
      </p:pic>
      <p:sp>
        <p:nvSpPr>
          <p:cNvPr id="1025" name="TextBox 1024">
            <a:extLst>
              <a:ext uri="{FF2B5EF4-FFF2-40B4-BE49-F238E27FC236}">
                <a16:creationId xmlns:a16="http://schemas.microsoft.com/office/drawing/2014/main" id="{878AF0D0-CF4D-91D2-50AF-7FA63711669B}"/>
              </a:ext>
            </a:extLst>
          </p:cNvPr>
          <p:cNvSpPr txBox="1"/>
          <p:nvPr/>
        </p:nvSpPr>
        <p:spPr>
          <a:xfrm>
            <a:off x="4754156" y="5316440"/>
            <a:ext cx="805704" cy="180690"/>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Azure Repos</a:t>
            </a:r>
          </a:p>
        </p:txBody>
      </p:sp>
      <p:pic>
        <p:nvPicPr>
          <p:cNvPr id="1064" name="Picture 40" descr="Synapse Serverless SQL: Quick intro | by M.S.Prasad | Medium">
            <a:extLst>
              <a:ext uri="{FF2B5EF4-FFF2-40B4-BE49-F238E27FC236}">
                <a16:creationId xmlns:a16="http://schemas.microsoft.com/office/drawing/2014/main" id="{29CA8D5C-258C-0527-11E9-6881BCF20A4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358811" y="5114101"/>
            <a:ext cx="231128" cy="239279"/>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20">
            <a:extLst>
              <a:ext uri="{FF2B5EF4-FFF2-40B4-BE49-F238E27FC236}">
                <a16:creationId xmlns:a16="http://schemas.microsoft.com/office/drawing/2014/main" id="{1F46A58D-5E26-9AC0-E224-BB2F43ED85F4}"/>
              </a:ext>
            </a:extLst>
          </p:cNvPr>
          <p:cNvSpPr txBox="1">
            <a:spLocks noChangeArrowheads="1"/>
          </p:cNvSpPr>
          <p:nvPr/>
        </p:nvSpPr>
        <p:spPr bwMode="auto">
          <a:xfrm>
            <a:off x="8804795" y="5324798"/>
            <a:ext cx="44893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Azure factory</a:t>
            </a:r>
          </a:p>
        </p:txBody>
      </p:sp>
      <p:sp>
        <p:nvSpPr>
          <p:cNvPr id="1029" name="TextBox 20">
            <a:extLst>
              <a:ext uri="{FF2B5EF4-FFF2-40B4-BE49-F238E27FC236}">
                <a16:creationId xmlns:a16="http://schemas.microsoft.com/office/drawing/2014/main" id="{6FA2FC40-5B01-6FB2-1FA5-F0C1B7A760AF}"/>
              </a:ext>
            </a:extLst>
          </p:cNvPr>
          <p:cNvSpPr txBox="1">
            <a:spLocks noChangeArrowheads="1"/>
          </p:cNvSpPr>
          <p:nvPr/>
        </p:nvSpPr>
        <p:spPr bwMode="auto">
          <a:xfrm>
            <a:off x="9267155" y="5348853"/>
            <a:ext cx="53552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Serverless pool</a:t>
            </a:r>
          </a:p>
        </p:txBody>
      </p:sp>
      <p:pic>
        <p:nvPicPr>
          <p:cNvPr id="1031" name="Picture 12" descr="azure blob storage icon from vecta.io">
            <a:extLst>
              <a:ext uri="{FF2B5EF4-FFF2-40B4-BE49-F238E27FC236}">
                <a16:creationId xmlns:a16="http://schemas.microsoft.com/office/drawing/2014/main" id="{05D857FA-9919-B567-C66B-F6CCE4B53C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4325" y="4313916"/>
            <a:ext cx="208152" cy="185527"/>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Box 1032">
            <a:extLst>
              <a:ext uri="{FF2B5EF4-FFF2-40B4-BE49-F238E27FC236}">
                <a16:creationId xmlns:a16="http://schemas.microsoft.com/office/drawing/2014/main" id="{F6E2D49F-5328-DEC2-814C-6ACE02201E25}"/>
              </a:ext>
            </a:extLst>
          </p:cNvPr>
          <p:cNvSpPr txBox="1"/>
          <p:nvPr/>
        </p:nvSpPr>
        <p:spPr>
          <a:xfrm>
            <a:off x="1649625" y="4494237"/>
            <a:ext cx="805704" cy="307777"/>
          </a:xfrm>
          <a:prstGeom prst="rect">
            <a:avLst/>
          </a:prstGeom>
          <a:noFill/>
        </p:spPr>
        <p:txBody>
          <a:bodyPr wrap="square" rtlCol="0">
            <a:spAutoFit/>
          </a:bodyPr>
          <a:lstStyle/>
          <a:p>
            <a:r>
              <a:rPr lang="en-US" sz="700">
                <a:solidFill>
                  <a:srgbClr val="000000"/>
                </a:solidFill>
                <a:latin typeface="Graphik Light"/>
                <a:cs typeface="Arial" panose="020B0604020202020204" pitchFamily="34" charset="0"/>
              </a:rPr>
              <a:t>Azure Blob</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pic>
        <p:nvPicPr>
          <p:cNvPr id="1066" name="Picture 42" descr="Pricing - Azure Kubernetes Service (AKS ...">
            <a:extLst>
              <a:ext uri="{FF2B5EF4-FFF2-40B4-BE49-F238E27FC236}">
                <a16:creationId xmlns:a16="http://schemas.microsoft.com/office/drawing/2014/main" id="{8658FD20-EE2D-AF65-1FF6-774BAC9E0E48}"/>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252152" y="6329955"/>
            <a:ext cx="347088" cy="182501"/>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Box 9">
            <a:extLst>
              <a:ext uri="{FF2B5EF4-FFF2-40B4-BE49-F238E27FC236}">
                <a16:creationId xmlns:a16="http://schemas.microsoft.com/office/drawing/2014/main" id="{2D761ADF-8784-8963-E0B2-07D68E87EC18}"/>
              </a:ext>
            </a:extLst>
          </p:cNvPr>
          <p:cNvSpPr txBox="1">
            <a:spLocks noChangeArrowheads="1"/>
          </p:cNvSpPr>
          <p:nvPr/>
        </p:nvSpPr>
        <p:spPr bwMode="auto">
          <a:xfrm>
            <a:off x="3178778" y="6512456"/>
            <a:ext cx="5229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AKS</a:t>
            </a:r>
          </a:p>
        </p:txBody>
      </p:sp>
      <p:pic>
        <p:nvPicPr>
          <p:cNvPr id="1068" name="Picture 44" descr="Exploring Azure Container Instances ...">
            <a:extLst>
              <a:ext uri="{FF2B5EF4-FFF2-40B4-BE49-F238E27FC236}">
                <a16:creationId xmlns:a16="http://schemas.microsoft.com/office/drawing/2014/main" id="{66D1D972-3428-2764-9897-B05EF3CE7A04}"/>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91677" y="6323720"/>
            <a:ext cx="375098" cy="188736"/>
          </a:xfrm>
          <a:prstGeom prst="rect">
            <a:avLst/>
          </a:prstGeom>
          <a:noFill/>
          <a:extLst>
            <a:ext uri="{909E8E84-426E-40DD-AFC4-6F175D3DCCD1}">
              <a14:hiddenFill xmlns:a14="http://schemas.microsoft.com/office/drawing/2010/main">
                <a:solidFill>
                  <a:srgbClr val="FFFFFF"/>
                </a:solidFill>
              </a14:hiddenFill>
            </a:ext>
          </a:extLst>
        </p:spPr>
      </p:pic>
      <p:sp>
        <p:nvSpPr>
          <p:cNvPr id="1037" name="TextBox 9">
            <a:extLst>
              <a:ext uri="{FF2B5EF4-FFF2-40B4-BE49-F238E27FC236}">
                <a16:creationId xmlns:a16="http://schemas.microsoft.com/office/drawing/2014/main" id="{6F01F99E-6C4B-D0B3-2C50-6A29054E42E4}"/>
              </a:ext>
            </a:extLst>
          </p:cNvPr>
          <p:cNvSpPr txBox="1">
            <a:spLocks noChangeArrowheads="1"/>
          </p:cNvSpPr>
          <p:nvPr/>
        </p:nvSpPr>
        <p:spPr bwMode="auto">
          <a:xfrm>
            <a:off x="3696548" y="6512456"/>
            <a:ext cx="5229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ACI</a:t>
            </a:r>
          </a:p>
        </p:txBody>
      </p:sp>
      <p:pic>
        <p:nvPicPr>
          <p:cNvPr id="1039" name="Picture 16" descr="Azure Cosmos DB latest icon in SVG ...">
            <a:extLst>
              <a:ext uri="{FF2B5EF4-FFF2-40B4-BE49-F238E27FC236}">
                <a16:creationId xmlns:a16="http://schemas.microsoft.com/office/drawing/2014/main" id="{1ABDF23C-2CDB-A6F7-FDA3-877EDC1ABF7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14630" y="5254692"/>
            <a:ext cx="209053" cy="209053"/>
          </a:xfrm>
          <a:prstGeom prst="rect">
            <a:avLst/>
          </a:prstGeom>
          <a:noFill/>
          <a:extLst>
            <a:ext uri="{909E8E84-426E-40DD-AFC4-6F175D3DCCD1}">
              <a14:hiddenFill xmlns:a14="http://schemas.microsoft.com/office/drawing/2010/main">
                <a:solidFill>
                  <a:srgbClr val="FFFFFF"/>
                </a:solidFill>
              </a14:hiddenFill>
            </a:ext>
          </a:extLst>
        </p:spPr>
      </p:pic>
      <p:sp>
        <p:nvSpPr>
          <p:cNvPr id="1041" name="TextBox 20">
            <a:extLst>
              <a:ext uri="{FF2B5EF4-FFF2-40B4-BE49-F238E27FC236}">
                <a16:creationId xmlns:a16="http://schemas.microsoft.com/office/drawing/2014/main" id="{B1BCC8DE-93FD-F249-4332-40DABD0EB1B1}"/>
              </a:ext>
            </a:extLst>
          </p:cNvPr>
          <p:cNvSpPr txBox="1">
            <a:spLocks noChangeArrowheads="1"/>
          </p:cNvSpPr>
          <p:nvPr/>
        </p:nvSpPr>
        <p:spPr bwMode="auto">
          <a:xfrm>
            <a:off x="2027324" y="5445828"/>
            <a:ext cx="83074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Cosmos </a:t>
            </a: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db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043" name="Picture 1042">
            <a:extLst>
              <a:ext uri="{FF2B5EF4-FFF2-40B4-BE49-F238E27FC236}">
                <a16:creationId xmlns:a16="http://schemas.microsoft.com/office/drawing/2014/main" id="{6B99728D-B52F-934B-478D-90E3D617A803}"/>
              </a:ext>
            </a:extLst>
          </p:cNvPr>
          <p:cNvPicPr>
            <a:picLocks noChangeAspect="1"/>
          </p:cNvPicPr>
          <p:nvPr/>
        </p:nvPicPr>
        <p:blipFill>
          <a:blip r:embed="rId8"/>
          <a:stretch>
            <a:fillRect/>
          </a:stretch>
        </p:blipFill>
        <p:spPr>
          <a:xfrm>
            <a:off x="458296" y="5346581"/>
            <a:ext cx="205433" cy="205433"/>
          </a:xfrm>
          <a:prstGeom prst="rect">
            <a:avLst/>
          </a:prstGeom>
          <a:gradFill>
            <a:gsLst>
              <a:gs pos="0">
                <a:srgbClr val="E6E5DC"/>
              </a:gs>
              <a:gs pos="100000">
                <a:srgbClr val="E7DEFF"/>
              </a:gs>
            </a:gsLst>
            <a:lin ang="6000000" scaled="0"/>
          </a:gradFill>
          <a:ln>
            <a:solidFill>
              <a:schemeClr val="accent1">
                <a:alpha val="41546"/>
              </a:schemeClr>
            </a:solidFill>
          </a:ln>
        </p:spPr>
      </p:pic>
      <p:sp>
        <p:nvSpPr>
          <p:cNvPr id="1045" name="TextBox 1044">
            <a:extLst>
              <a:ext uri="{FF2B5EF4-FFF2-40B4-BE49-F238E27FC236}">
                <a16:creationId xmlns:a16="http://schemas.microsoft.com/office/drawing/2014/main" id="{84DD7E50-0EF9-9ED1-B968-F50800192CFF}"/>
              </a:ext>
            </a:extLst>
          </p:cNvPr>
          <p:cNvSpPr txBox="1"/>
          <p:nvPr/>
        </p:nvSpPr>
        <p:spPr>
          <a:xfrm>
            <a:off x="208797" y="5548577"/>
            <a:ext cx="712785" cy="266868"/>
          </a:xfrm>
          <a:prstGeom prst="rect">
            <a:avLst/>
          </a:prstGeom>
          <a:noFill/>
        </p:spPr>
        <p:txBody>
          <a:bodyPr wrap="square" rtlCol="0">
            <a:spAutoFit/>
          </a:bodyPr>
          <a:lstStyle>
            <a:defPPr>
              <a:defRPr lang="en-US"/>
            </a:defPPr>
            <a:lvl1pPr algn="ctr">
              <a:lnSpc>
                <a:spcPct val="80000"/>
              </a:lnSpc>
              <a:defRPr sz="700">
                <a:cs typeface="Arial" panose="020B0604020202020204" pitchFamily="34" charset="0"/>
              </a:defRPr>
            </a:lvl1pPr>
          </a:lstStyle>
          <a:p>
            <a:r>
              <a:rPr lang="en-US"/>
              <a:t>Azure </a:t>
            </a:r>
          </a:p>
          <a:p>
            <a:r>
              <a:rPr lang="en-US"/>
              <a:t>Monitor</a:t>
            </a:r>
          </a:p>
        </p:txBody>
      </p:sp>
      <p:pic>
        <p:nvPicPr>
          <p:cNvPr id="1047" name="Picture 8" descr="Azure Application Insights ...">
            <a:extLst>
              <a:ext uri="{FF2B5EF4-FFF2-40B4-BE49-F238E27FC236}">
                <a16:creationId xmlns:a16="http://schemas.microsoft.com/office/drawing/2014/main" id="{F14E29D1-1E55-E456-C0BE-6F365790E3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670" y="5327540"/>
            <a:ext cx="248984" cy="248984"/>
          </a:xfrm>
          <a:prstGeom prst="rect">
            <a:avLst/>
          </a:prstGeom>
          <a:noFill/>
          <a:extLst>
            <a:ext uri="{909E8E84-426E-40DD-AFC4-6F175D3DCCD1}">
              <a14:hiddenFill xmlns:a14="http://schemas.microsoft.com/office/drawing/2010/main">
                <a:solidFill>
                  <a:srgbClr val="FFFFFF"/>
                </a:solidFill>
              </a14:hiddenFill>
            </a:ext>
          </a:extLst>
        </p:spPr>
      </p:pic>
      <p:sp>
        <p:nvSpPr>
          <p:cNvPr id="1049" name="TextBox 1048">
            <a:extLst>
              <a:ext uri="{FF2B5EF4-FFF2-40B4-BE49-F238E27FC236}">
                <a16:creationId xmlns:a16="http://schemas.microsoft.com/office/drawing/2014/main" id="{B30A0F81-77CB-EEDF-9B37-A100A4D3A5B8}"/>
              </a:ext>
            </a:extLst>
          </p:cNvPr>
          <p:cNvSpPr txBox="1"/>
          <p:nvPr/>
        </p:nvSpPr>
        <p:spPr>
          <a:xfrm>
            <a:off x="580122" y="5562198"/>
            <a:ext cx="991929" cy="266868"/>
          </a:xfrm>
          <a:prstGeom prst="rect">
            <a:avLst/>
          </a:prstGeom>
          <a:noFill/>
        </p:spPr>
        <p:txBody>
          <a:bodyPr wrap="square" rtlCol="0">
            <a:spAutoFit/>
          </a:bodyPr>
          <a:lstStyle/>
          <a:p>
            <a:pPr algn="ctr">
              <a:lnSpc>
                <a:spcPct val="80000"/>
              </a:lnSpc>
            </a:pPr>
            <a:r>
              <a:rPr lang="en-US" sz="700">
                <a:cs typeface="Arial" panose="020B0604020202020204" pitchFamily="34" charset="0"/>
              </a:rPr>
              <a:t>Azure Application Insights</a:t>
            </a:r>
          </a:p>
        </p:txBody>
      </p:sp>
      <p:sp>
        <p:nvSpPr>
          <p:cNvPr id="1051" name="TextBox 20">
            <a:extLst>
              <a:ext uri="{FF2B5EF4-FFF2-40B4-BE49-F238E27FC236}">
                <a16:creationId xmlns:a16="http://schemas.microsoft.com/office/drawing/2014/main" id="{D61EECDA-518A-CB1E-698E-F43C0E05E40C}"/>
              </a:ext>
            </a:extLst>
          </p:cNvPr>
          <p:cNvSpPr txBox="1">
            <a:spLocks noChangeArrowheads="1"/>
          </p:cNvSpPr>
          <p:nvPr/>
        </p:nvSpPr>
        <p:spPr bwMode="auto">
          <a:xfrm>
            <a:off x="1158257" y="5497130"/>
            <a:ext cx="73574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Event Grid</a:t>
            </a:r>
          </a:p>
        </p:txBody>
      </p:sp>
      <p:pic>
        <p:nvPicPr>
          <p:cNvPr id="1053" name="Picture 26" descr="Event grid Azure subscription filtering">
            <a:extLst>
              <a:ext uri="{FF2B5EF4-FFF2-40B4-BE49-F238E27FC236}">
                <a16:creationId xmlns:a16="http://schemas.microsoft.com/office/drawing/2014/main" id="{FD6E6736-C353-1B34-C362-0C9E13A41ED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99032" y="5315801"/>
            <a:ext cx="276496" cy="222398"/>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Azure Management Groups | Microsoft Azure">
            <a:extLst>
              <a:ext uri="{FF2B5EF4-FFF2-40B4-BE49-F238E27FC236}">
                <a16:creationId xmlns:a16="http://schemas.microsoft.com/office/drawing/2014/main" id="{889F4782-928D-2982-186D-0E2FE402482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03394" y="6279714"/>
            <a:ext cx="183930" cy="183930"/>
          </a:xfrm>
          <a:prstGeom prst="rect">
            <a:avLst/>
          </a:prstGeom>
          <a:noFill/>
          <a:extLst>
            <a:ext uri="{909E8E84-426E-40DD-AFC4-6F175D3DCCD1}">
              <a14:hiddenFill xmlns:a14="http://schemas.microsoft.com/office/drawing/2010/main">
                <a:solidFill>
                  <a:srgbClr val="FFFFFF"/>
                </a:solidFill>
              </a14:hiddenFill>
            </a:ext>
          </a:extLst>
        </p:spPr>
      </p:pic>
      <p:sp>
        <p:nvSpPr>
          <p:cNvPr id="1055" name="TextBox 20">
            <a:extLst>
              <a:ext uri="{FF2B5EF4-FFF2-40B4-BE49-F238E27FC236}">
                <a16:creationId xmlns:a16="http://schemas.microsoft.com/office/drawing/2014/main" id="{CE9F34C2-189E-D9F8-A744-B1AC9E27C331}"/>
              </a:ext>
            </a:extLst>
          </p:cNvPr>
          <p:cNvSpPr txBox="1">
            <a:spLocks noChangeArrowheads="1"/>
          </p:cNvSpPr>
          <p:nvPr/>
        </p:nvSpPr>
        <p:spPr bwMode="auto">
          <a:xfrm>
            <a:off x="7196307" y="6450553"/>
            <a:ext cx="102406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t>
            </a:r>
            <a:b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b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Management Groups</a:t>
            </a:r>
          </a:p>
        </p:txBody>
      </p:sp>
    </p:spTree>
    <p:extLst>
      <p:ext uri="{BB962C8B-B14F-4D97-AF65-F5344CB8AC3E}">
        <p14:creationId xmlns:p14="http://schemas.microsoft.com/office/powerpoint/2010/main" val="905208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80E07-2965-1E0D-DE81-4E7C9852C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196C7-F253-7E92-754C-194553736651}"/>
              </a:ext>
            </a:extLst>
          </p:cNvPr>
          <p:cNvSpPr>
            <a:spLocks noGrp="1"/>
          </p:cNvSpPr>
          <p:nvPr>
            <p:ph type="title"/>
          </p:nvPr>
        </p:nvSpPr>
        <p:spPr/>
        <p:txBody>
          <a:bodyPr/>
          <a:lstStyle/>
          <a:p>
            <a:r>
              <a:rPr lang="en-US"/>
              <a:t>Intelligent Digital Brain on Azure – Scaled Enterprise AI Architecture (L2)</a:t>
            </a:r>
          </a:p>
        </p:txBody>
      </p:sp>
      <p:sp>
        <p:nvSpPr>
          <p:cNvPr id="3" name="Text Placeholder 80">
            <a:extLst>
              <a:ext uri="{FF2B5EF4-FFF2-40B4-BE49-F238E27FC236}">
                <a16:creationId xmlns:a16="http://schemas.microsoft.com/office/drawing/2014/main" id="{5FEF1D47-0C45-FED3-1BD7-D8F3076EF03F}"/>
              </a:ext>
            </a:extLst>
          </p:cNvPr>
          <p:cNvSpPr txBox="1">
            <a:spLocks/>
          </p:cNvSpPr>
          <p:nvPr/>
        </p:nvSpPr>
        <p:spPr>
          <a:xfrm>
            <a:off x="319606" y="628278"/>
            <a:ext cx="7410264" cy="261714"/>
          </a:xfrm>
          <a:prstGeom prst="rect">
            <a:avLst/>
          </a:prstGeom>
        </p:spPr>
        <p:txBody>
          <a:bodyPr/>
          <a:lstStyle>
            <a:lvl1pPr marL="0" indent="0" algn="l" defTabSz="228600" rtl="0" eaLnBrk="1" latinLnBrk="0" hangingPunct="1">
              <a:lnSpc>
                <a:spcPct val="100000"/>
              </a:lnSpc>
              <a:spcBef>
                <a:spcPts val="0"/>
              </a:spcBef>
              <a:spcAft>
                <a:spcPts val="600"/>
              </a:spcAft>
              <a:buFont typeface="Arial" panose="020B0604020202020204" pitchFamily="34" charset="0"/>
              <a:buNone/>
              <a:defRPr sz="2000" b="0" kern="1200">
                <a:solidFill>
                  <a:schemeClr val="accent2"/>
                </a:solidFill>
                <a:latin typeface="+mj-lt"/>
                <a:ea typeface="+mn-ea"/>
                <a:cs typeface="+mn-cs"/>
              </a:defRPr>
            </a:lvl1pPr>
            <a:lvl2pPr marL="18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3pPr>
            <a:lvl4pPr marL="54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4pPr>
            <a:lvl5pPr marL="72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Graphik Medium"/>
                <a:ea typeface="+mn-ea"/>
                <a:cs typeface="+mn-cs"/>
              </a:rPr>
              <a:t>Enterprise-grade brain layers for continuously learning, semantically grounded, agentic execution at scale. </a:t>
            </a:r>
            <a:endParaRPr kumimoji="0" lang="en-GB" sz="1200" b="1" i="0" u="none" strike="noStrike" kern="1200" cap="none" spc="0" normalizeH="0" baseline="0" noProof="0">
              <a:ln>
                <a:noFill/>
              </a:ln>
              <a:solidFill>
                <a:srgbClr val="000000"/>
              </a:solidFill>
              <a:effectLst/>
              <a:uLnTx/>
              <a:uFillTx/>
              <a:latin typeface="Graphik Medium"/>
              <a:ea typeface="+mn-ea"/>
              <a:cs typeface="+mn-cs"/>
            </a:endParaRPr>
          </a:p>
        </p:txBody>
      </p:sp>
      <p:sp>
        <p:nvSpPr>
          <p:cNvPr id="54" name="Rounded Rectangle 5">
            <a:extLst>
              <a:ext uri="{FF2B5EF4-FFF2-40B4-BE49-F238E27FC236}">
                <a16:creationId xmlns:a16="http://schemas.microsoft.com/office/drawing/2014/main" id="{EB59D9B3-6819-3D57-E167-0D9A117EFD65}"/>
              </a:ext>
            </a:extLst>
          </p:cNvPr>
          <p:cNvSpPr/>
          <p:nvPr/>
        </p:nvSpPr>
        <p:spPr>
          <a:xfrm>
            <a:off x="373836" y="1857489"/>
            <a:ext cx="9784080" cy="769087"/>
          </a:xfrm>
          <a:prstGeom prst="roundRect">
            <a:avLst>
              <a:gd name="adj" fmla="val 11027"/>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55" name="Rounded Rectangle 4112">
            <a:extLst>
              <a:ext uri="{FF2B5EF4-FFF2-40B4-BE49-F238E27FC236}">
                <a16:creationId xmlns:a16="http://schemas.microsoft.com/office/drawing/2014/main" id="{1CDBC37C-044D-2693-F7F8-21B3EED3B456}"/>
              </a:ext>
            </a:extLst>
          </p:cNvPr>
          <p:cNvSpPr/>
          <p:nvPr/>
        </p:nvSpPr>
        <p:spPr>
          <a:xfrm>
            <a:off x="10399550" y="1401264"/>
            <a:ext cx="1554988" cy="1003866"/>
          </a:xfrm>
          <a:prstGeom prst="roundRect">
            <a:avLst>
              <a:gd name="adj" fmla="val 12363"/>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Evergreen Learning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srgbClr val="000000"/>
                </a:solidFill>
                <a:effectLst/>
                <a:uLnTx/>
                <a:uFillTx/>
                <a:latin typeface="Graphik Light" panose="020B0403030202060203" pitchFamily="34" charset="77"/>
              </a:rPr>
              <a:t>Continuous improvement loop operationalized</a:t>
            </a:r>
          </a:p>
        </p:txBody>
      </p:sp>
      <p:sp>
        <p:nvSpPr>
          <p:cNvPr id="56" name="Rounded Rectangle 13">
            <a:extLst>
              <a:ext uri="{FF2B5EF4-FFF2-40B4-BE49-F238E27FC236}">
                <a16:creationId xmlns:a16="http://schemas.microsoft.com/office/drawing/2014/main" id="{70846FA2-8FCA-E4BB-4BA2-9942C4228EE7}"/>
              </a:ext>
            </a:extLst>
          </p:cNvPr>
          <p:cNvSpPr/>
          <p:nvPr/>
        </p:nvSpPr>
        <p:spPr>
          <a:xfrm>
            <a:off x="373836" y="2667749"/>
            <a:ext cx="9784080" cy="868680"/>
          </a:xfrm>
          <a:prstGeom prst="roundRect">
            <a:avLst>
              <a:gd name="adj" fmla="val 9422"/>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57" name="TextBox 56">
            <a:extLst>
              <a:ext uri="{FF2B5EF4-FFF2-40B4-BE49-F238E27FC236}">
                <a16:creationId xmlns:a16="http://schemas.microsoft.com/office/drawing/2014/main" id="{24C1C62A-D3A7-C78B-D990-5F6B64DD517B}"/>
              </a:ext>
            </a:extLst>
          </p:cNvPr>
          <p:cNvSpPr txBox="1"/>
          <p:nvPr/>
        </p:nvSpPr>
        <p:spPr>
          <a:xfrm>
            <a:off x="789520" y="2932812"/>
            <a:ext cx="1087342" cy="338554"/>
          </a:xfrm>
          <a:prstGeom prst="rect">
            <a:avLst/>
          </a:prstGeom>
          <a:noFill/>
          <a:ln>
            <a:noFill/>
          </a:ln>
        </p:spPr>
        <p:txBody>
          <a:bodyPr wrap="square" lIns="0" tIns="0" rIns="0" bIns="0" rtlCol="0">
            <a:spAutoFit/>
          </a:bodyPr>
          <a:lstStyle>
            <a:defPPr>
              <a:defRPr lang="en-US"/>
            </a:defPPr>
            <a:lvl1pPr defTabSz="228600">
              <a:spcAft>
                <a:spcPts val="1200"/>
              </a:spcAft>
              <a:defRPr sz="1200" b="1">
                <a:solidFill>
                  <a:sysClr val="windowText" lastClr="000000"/>
                </a:solidFill>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rgbClr val="000000"/>
                </a:solidFill>
                <a:effectLst/>
                <a:uLnTx/>
                <a:uFillTx/>
                <a:latin typeface="Graphik Semibold" panose="020B0503030202060203" pitchFamily="34" charset="77"/>
              </a:rPr>
              <a:t>Agent Ensemble</a:t>
            </a:r>
          </a:p>
        </p:txBody>
      </p:sp>
      <p:sp>
        <p:nvSpPr>
          <p:cNvPr id="58" name="TextBox 57">
            <a:extLst>
              <a:ext uri="{FF2B5EF4-FFF2-40B4-BE49-F238E27FC236}">
                <a16:creationId xmlns:a16="http://schemas.microsoft.com/office/drawing/2014/main" id="{BC883BFD-285A-9F2D-531D-DABBC4FCFDE8}"/>
              </a:ext>
            </a:extLst>
          </p:cNvPr>
          <p:cNvSpPr txBox="1"/>
          <p:nvPr/>
        </p:nvSpPr>
        <p:spPr>
          <a:xfrm>
            <a:off x="789520" y="2081780"/>
            <a:ext cx="1315625" cy="338554"/>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AI Lifecycle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Management </a:t>
            </a:r>
          </a:p>
        </p:txBody>
      </p:sp>
      <p:sp>
        <p:nvSpPr>
          <p:cNvPr id="62" name="Rounded Rectangle 114">
            <a:extLst>
              <a:ext uri="{FF2B5EF4-FFF2-40B4-BE49-F238E27FC236}">
                <a16:creationId xmlns:a16="http://schemas.microsoft.com/office/drawing/2014/main" id="{512BA0E2-7EFA-6032-A49B-45E7F7952DA6}"/>
              </a:ext>
            </a:extLst>
          </p:cNvPr>
          <p:cNvSpPr/>
          <p:nvPr/>
        </p:nvSpPr>
        <p:spPr>
          <a:xfrm>
            <a:off x="7556891" y="2710158"/>
            <a:ext cx="252718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113" name="Rectangle 112">
            <a:extLst>
              <a:ext uri="{FF2B5EF4-FFF2-40B4-BE49-F238E27FC236}">
                <a16:creationId xmlns:a16="http://schemas.microsoft.com/office/drawing/2014/main" id="{D286D1F4-DD96-382B-B81A-01287243B4E0}"/>
              </a:ext>
            </a:extLst>
          </p:cNvPr>
          <p:cNvSpPr/>
          <p:nvPr/>
        </p:nvSpPr>
        <p:spPr>
          <a:xfrm>
            <a:off x="7543675" y="2718580"/>
            <a:ext cx="2233266"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Certification &amp; Readiness</a:t>
            </a:r>
          </a:p>
        </p:txBody>
      </p:sp>
      <p:sp>
        <p:nvSpPr>
          <p:cNvPr id="131" name="Rounded Rectangle 113">
            <a:extLst>
              <a:ext uri="{FF2B5EF4-FFF2-40B4-BE49-F238E27FC236}">
                <a16:creationId xmlns:a16="http://schemas.microsoft.com/office/drawing/2014/main" id="{11CFF82B-4B17-A799-620B-1998CB873FA5}"/>
              </a:ext>
            </a:extLst>
          </p:cNvPr>
          <p:cNvSpPr/>
          <p:nvPr/>
        </p:nvSpPr>
        <p:spPr>
          <a:xfrm>
            <a:off x="4454982" y="2710158"/>
            <a:ext cx="305571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132" name="Rectangle 131">
            <a:extLst>
              <a:ext uri="{FF2B5EF4-FFF2-40B4-BE49-F238E27FC236}">
                <a16:creationId xmlns:a16="http://schemas.microsoft.com/office/drawing/2014/main" id="{B858CEB2-D229-F350-90CC-848BA908621A}"/>
              </a:ext>
            </a:extLst>
          </p:cNvPr>
          <p:cNvSpPr/>
          <p:nvPr/>
        </p:nvSpPr>
        <p:spPr>
          <a:xfrm>
            <a:off x="4435385" y="2718580"/>
            <a:ext cx="1806841"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Industry Agents</a:t>
            </a:r>
          </a:p>
        </p:txBody>
      </p:sp>
      <p:sp>
        <p:nvSpPr>
          <p:cNvPr id="140" name="Rounded Rectangle 53">
            <a:extLst>
              <a:ext uri="{FF2B5EF4-FFF2-40B4-BE49-F238E27FC236}">
                <a16:creationId xmlns:a16="http://schemas.microsoft.com/office/drawing/2014/main" id="{FF39CB62-D229-34C6-2FC0-51CDAA1D2D56}"/>
              </a:ext>
            </a:extLst>
          </p:cNvPr>
          <p:cNvSpPr/>
          <p:nvPr/>
        </p:nvSpPr>
        <p:spPr>
          <a:xfrm>
            <a:off x="1956925" y="2710158"/>
            <a:ext cx="2451866"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50" kern="0" err="1">
              <a:latin typeface="Graphik Medium"/>
              <a:cs typeface="Arial" charset="0"/>
            </a:endParaRPr>
          </a:p>
        </p:txBody>
      </p:sp>
      <p:sp>
        <p:nvSpPr>
          <p:cNvPr id="141" name="Rectangle 140">
            <a:extLst>
              <a:ext uri="{FF2B5EF4-FFF2-40B4-BE49-F238E27FC236}">
                <a16:creationId xmlns:a16="http://schemas.microsoft.com/office/drawing/2014/main" id="{E242C576-C5B7-FB24-3A9C-E8131EFB0050}"/>
              </a:ext>
            </a:extLst>
          </p:cNvPr>
          <p:cNvSpPr/>
          <p:nvPr/>
        </p:nvSpPr>
        <p:spPr>
          <a:xfrm>
            <a:off x="1914187" y="2718580"/>
            <a:ext cx="1420196" cy="1906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Orchestration</a:t>
            </a:r>
          </a:p>
        </p:txBody>
      </p:sp>
      <p:sp>
        <p:nvSpPr>
          <p:cNvPr id="143" name="TextBox 142">
            <a:extLst>
              <a:ext uri="{FF2B5EF4-FFF2-40B4-BE49-F238E27FC236}">
                <a16:creationId xmlns:a16="http://schemas.microsoft.com/office/drawing/2014/main" id="{EF087185-F5D8-9909-92AC-7906332A8A7F}"/>
              </a:ext>
            </a:extLst>
          </p:cNvPr>
          <p:cNvSpPr txBox="1"/>
          <p:nvPr/>
        </p:nvSpPr>
        <p:spPr>
          <a:xfrm>
            <a:off x="10365258" y="973427"/>
            <a:ext cx="1626194" cy="369332"/>
          </a:xfrm>
          <a:prstGeom prst="rect">
            <a:avLst/>
          </a:prstGeom>
          <a:noFill/>
        </p:spPr>
        <p:txBody>
          <a:bodyPr wrap="square" lIns="0" tIns="0" rIns="0" bIns="0" rtlCol="0">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lang="en-US" sz="1200" b="1">
                <a:latin typeface="Graphik Bold" panose="020B0503030202060203" pitchFamily="34" charset="77"/>
              </a:rPr>
              <a:t>Core Design Principles</a:t>
            </a:r>
          </a:p>
        </p:txBody>
      </p:sp>
      <p:sp>
        <p:nvSpPr>
          <p:cNvPr id="144" name="Rounded Rectangle 5">
            <a:extLst>
              <a:ext uri="{FF2B5EF4-FFF2-40B4-BE49-F238E27FC236}">
                <a16:creationId xmlns:a16="http://schemas.microsoft.com/office/drawing/2014/main" id="{A1B93FA6-37BF-FDDD-1C45-C2D7F0922C05}"/>
              </a:ext>
            </a:extLst>
          </p:cNvPr>
          <p:cNvSpPr/>
          <p:nvPr/>
        </p:nvSpPr>
        <p:spPr>
          <a:xfrm>
            <a:off x="373836" y="924347"/>
            <a:ext cx="9784080" cy="884289"/>
          </a:xfrm>
          <a:prstGeom prst="roundRect">
            <a:avLst>
              <a:gd name="adj" fmla="val 11027"/>
            </a:avLst>
          </a:prstGeom>
          <a:solidFill>
            <a:srgbClr val="7500C1">
              <a:alpha val="63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Graphik Bold"/>
                <a:ea typeface="+mn-ea"/>
                <a:cs typeface="+mn-cs"/>
              </a:rPr>
              <a:t>Industry Pattern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rgbClr val="FFFFFF"/>
                </a:solidFill>
                <a:latin typeface="Graphik Bold"/>
              </a:rPr>
              <a:t>L</a:t>
            </a:r>
            <a:r>
              <a:rPr kumimoji="0" lang="en-US" sz="1050" b="1" i="0" u="none" strike="noStrike" kern="1200" cap="none" spc="0" normalizeH="0" baseline="0" noProof="0" err="1">
                <a:ln>
                  <a:noFill/>
                </a:ln>
                <a:solidFill>
                  <a:srgbClr val="FFFFFF"/>
                </a:solidFill>
                <a:effectLst/>
                <a:uLnTx/>
                <a:uFillTx/>
                <a:latin typeface="Graphik Bold"/>
                <a:ea typeface="+mn-ea"/>
                <a:cs typeface="+mn-cs"/>
              </a:rPr>
              <a:t>ibraries</a:t>
            </a:r>
            <a:endParaRPr kumimoji="0" lang="en-US" sz="1050" b="1" i="0" u="none" strike="noStrike" kern="1200" cap="none" spc="0" normalizeH="0" baseline="0" noProof="0">
              <a:ln>
                <a:noFill/>
              </a:ln>
              <a:solidFill>
                <a:srgbClr val="FFFFFF"/>
              </a:solidFill>
              <a:effectLst/>
              <a:uLnTx/>
              <a:uFillTx/>
              <a:latin typeface="Graphik Bold"/>
              <a:ea typeface="+mn-ea"/>
              <a:cs typeface="+mn-cs"/>
            </a:endParaRPr>
          </a:p>
        </p:txBody>
      </p:sp>
      <p:sp>
        <p:nvSpPr>
          <p:cNvPr id="160" name="Rounded Rectangle 16">
            <a:extLst>
              <a:ext uri="{FF2B5EF4-FFF2-40B4-BE49-F238E27FC236}">
                <a16:creationId xmlns:a16="http://schemas.microsoft.com/office/drawing/2014/main" id="{ECB35E4A-83B4-6334-0498-9D23AA0BFF9E}"/>
              </a:ext>
            </a:extLst>
          </p:cNvPr>
          <p:cNvSpPr/>
          <p:nvPr/>
        </p:nvSpPr>
        <p:spPr>
          <a:xfrm>
            <a:off x="1680285"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Employee Copilots</a:t>
            </a:r>
          </a:p>
        </p:txBody>
      </p:sp>
      <p:sp>
        <p:nvSpPr>
          <p:cNvPr id="161" name="Rounded Rectangle 16">
            <a:extLst>
              <a:ext uri="{FF2B5EF4-FFF2-40B4-BE49-F238E27FC236}">
                <a16:creationId xmlns:a16="http://schemas.microsoft.com/office/drawing/2014/main" id="{4BBA79F6-E919-CC44-81E0-CF3231905B22}"/>
              </a:ext>
            </a:extLst>
          </p:cNvPr>
          <p:cNvSpPr/>
          <p:nvPr/>
        </p:nvSpPr>
        <p:spPr>
          <a:xfrm>
            <a:off x="2932472" y="973095"/>
            <a:ext cx="137160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Analyst &amp; Investigator Workbenches</a:t>
            </a:r>
          </a:p>
        </p:txBody>
      </p:sp>
      <p:sp>
        <p:nvSpPr>
          <p:cNvPr id="162" name="Rounded Rectangle 16">
            <a:extLst>
              <a:ext uri="{FF2B5EF4-FFF2-40B4-BE49-F238E27FC236}">
                <a16:creationId xmlns:a16="http://schemas.microsoft.com/office/drawing/2014/main" id="{B26EF3D6-666A-0EA6-9737-4576A0AE237F}"/>
              </a:ext>
            </a:extLst>
          </p:cNvPr>
          <p:cNvSpPr/>
          <p:nvPr/>
        </p:nvSpPr>
        <p:spPr>
          <a:xfrm>
            <a:off x="4367539"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Contact Center Assist</a:t>
            </a:r>
          </a:p>
        </p:txBody>
      </p:sp>
      <p:sp>
        <p:nvSpPr>
          <p:cNvPr id="193" name="Rounded Rectangle 16">
            <a:extLst>
              <a:ext uri="{FF2B5EF4-FFF2-40B4-BE49-F238E27FC236}">
                <a16:creationId xmlns:a16="http://schemas.microsoft.com/office/drawing/2014/main" id="{89CEFDB7-AAF3-D1C1-E148-C7CAB3DE9040}"/>
              </a:ext>
            </a:extLst>
          </p:cNvPr>
          <p:cNvSpPr/>
          <p:nvPr/>
        </p:nvSpPr>
        <p:spPr>
          <a:xfrm>
            <a:off x="5711166"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Digital Channels</a:t>
            </a:r>
          </a:p>
        </p:txBody>
      </p:sp>
      <p:sp>
        <p:nvSpPr>
          <p:cNvPr id="194" name="Rounded Rectangle 16">
            <a:extLst>
              <a:ext uri="{FF2B5EF4-FFF2-40B4-BE49-F238E27FC236}">
                <a16:creationId xmlns:a16="http://schemas.microsoft.com/office/drawing/2014/main" id="{9368A67B-0C04-4333-B43F-F59C19ABAA8E}"/>
              </a:ext>
            </a:extLst>
          </p:cNvPr>
          <p:cNvSpPr/>
          <p:nvPr/>
        </p:nvSpPr>
        <p:spPr>
          <a:xfrm>
            <a:off x="6963353"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Back-office Automation</a:t>
            </a:r>
          </a:p>
        </p:txBody>
      </p:sp>
      <p:sp>
        <p:nvSpPr>
          <p:cNvPr id="195" name="Rounded Rectangle 16">
            <a:extLst>
              <a:ext uri="{FF2B5EF4-FFF2-40B4-BE49-F238E27FC236}">
                <a16:creationId xmlns:a16="http://schemas.microsoft.com/office/drawing/2014/main" id="{5A9CED9C-70BB-FE58-3C88-0B3E6316CF8D}"/>
              </a:ext>
            </a:extLst>
          </p:cNvPr>
          <p:cNvSpPr/>
          <p:nvPr/>
        </p:nvSpPr>
        <p:spPr>
          <a:xfrm>
            <a:off x="8306978"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Developer &amp; Ops Productivity</a:t>
            </a:r>
          </a:p>
        </p:txBody>
      </p:sp>
      <p:sp>
        <p:nvSpPr>
          <p:cNvPr id="196" name="Rounded Rectangle 4112">
            <a:extLst>
              <a:ext uri="{FF2B5EF4-FFF2-40B4-BE49-F238E27FC236}">
                <a16:creationId xmlns:a16="http://schemas.microsoft.com/office/drawing/2014/main" id="{B6B9B715-5E1F-EBF7-DC7C-C1C3FEFAC6CF}"/>
              </a:ext>
            </a:extLst>
          </p:cNvPr>
          <p:cNvSpPr/>
          <p:nvPr/>
        </p:nvSpPr>
        <p:spPr>
          <a:xfrm>
            <a:off x="10399549" y="2467969"/>
            <a:ext cx="1554988" cy="1113439"/>
          </a:xfrm>
          <a:prstGeom prst="roundRect">
            <a:avLst>
              <a:gd name="adj" fmla="val 966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Institutional Knowledge Compounding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srgbClr val="000000"/>
                </a:solidFill>
                <a:effectLst/>
                <a:uLnTx/>
                <a:uFillTx/>
                <a:latin typeface="Graphik Light" panose="020B0403030202060203" pitchFamily="34" charset="77"/>
              </a:rPr>
              <a:t>Captures explicit, implicit, and tacit knowledge</a:t>
            </a:r>
          </a:p>
        </p:txBody>
      </p:sp>
      <p:sp>
        <p:nvSpPr>
          <p:cNvPr id="197" name="Rounded Rectangle 4112">
            <a:extLst>
              <a:ext uri="{FF2B5EF4-FFF2-40B4-BE49-F238E27FC236}">
                <a16:creationId xmlns:a16="http://schemas.microsoft.com/office/drawing/2014/main" id="{8325A9D9-74AC-F674-B9EA-E9ECD7FFF59A}"/>
              </a:ext>
            </a:extLst>
          </p:cNvPr>
          <p:cNvSpPr/>
          <p:nvPr/>
        </p:nvSpPr>
        <p:spPr>
          <a:xfrm>
            <a:off x="10399549" y="3644247"/>
            <a:ext cx="1554988" cy="1461698"/>
          </a:xfrm>
          <a:prstGeom prst="roundRect">
            <a:avLst>
              <a:gd name="adj" fmla="val 6991"/>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Trusted Agentic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srgbClr val="000000"/>
                </a:solidFill>
                <a:effectLst/>
                <a:uLnTx/>
                <a:uFillTx/>
                <a:latin typeface="Graphik Light" panose="020B0403030202060203" pitchFamily="34" charset="77"/>
              </a:rPr>
              <a:t>Certified agents, evidence packs, policy enforcement, secure tool execution across enterprise systems</a:t>
            </a:r>
          </a:p>
        </p:txBody>
      </p:sp>
      <p:sp>
        <p:nvSpPr>
          <p:cNvPr id="201" name="Rounded Rectangle 4112">
            <a:extLst>
              <a:ext uri="{FF2B5EF4-FFF2-40B4-BE49-F238E27FC236}">
                <a16:creationId xmlns:a16="http://schemas.microsoft.com/office/drawing/2014/main" id="{37D4B6CD-31F9-9F37-0F7E-4F06EF441A21}"/>
              </a:ext>
            </a:extLst>
          </p:cNvPr>
          <p:cNvSpPr/>
          <p:nvPr/>
        </p:nvSpPr>
        <p:spPr>
          <a:xfrm>
            <a:off x="10399548" y="5168784"/>
            <a:ext cx="1554988" cy="1294008"/>
          </a:xfrm>
          <a:prstGeom prst="roundRect">
            <a:avLst>
              <a:gd name="adj" fmla="val 719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Reusable Platform for Any Domain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srgbClr val="000000"/>
                </a:solidFill>
                <a:effectLst/>
                <a:uLnTx/>
                <a:uFillTx/>
                <a:latin typeface="Graphik Light" panose="020B0403030202060203" pitchFamily="34" charset="77"/>
              </a:rPr>
              <a:t>Same core brain across industries; plug-in ontologies, data products, agent libraries</a:t>
            </a:r>
          </a:p>
        </p:txBody>
      </p:sp>
      <p:sp>
        <p:nvSpPr>
          <p:cNvPr id="204" name="TextBox 9">
            <a:extLst>
              <a:ext uri="{FF2B5EF4-FFF2-40B4-BE49-F238E27FC236}">
                <a16:creationId xmlns:a16="http://schemas.microsoft.com/office/drawing/2014/main" id="{EF2E44F2-23B9-E273-946A-9656448CE7C6}"/>
              </a:ext>
            </a:extLst>
          </p:cNvPr>
          <p:cNvSpPr txBox="1">
            <a:spLocks noChangeArrowheads="1"/>
          </p:cNvSpPr>
          <p:nvPr/>
        </p:nvSpPr>
        <p:spPr bwMode="auto">
          <a:xfrm>
            <a:off x="1946833" y="3165292"/>
            <a:ext cx="52290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A</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KS</a:t>
            </a:r>
          </a:p>
        </p:txBody>
      </p:sp>
      <p:sp>
        <p:nvSpPr>
          <p:cNvPr id="210" name="TextBox 9">
            <a:extLst>
              <a:ext uri="{FF2B5EF4-FFF2-40B4-BE49-F238E27FC236}">
                <a16:creationId xmlns:a16="http://schemas.microsoft.com/office/drawing/2014/main" id="{619E50C2-F412-3515-7887-C81EA081354A}"/>
              </a:ext>
            </a:extLst>
          </p:cNvPr>
          <p:cNvSpPr txBox="1">
            <a:spLocks noChangeArrowheads="1"/>
          </p:cNvSpPr>
          <p:nvPr/>
        </p:nvSpPr>
        <p:spPr bwMode="auto">
          <a:xfrm>
            <a:off x="2419447" y="3118047"/>
            <a:ext cx="7332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Logic Apps</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216" name="TextBox 12">
            <a:extLst>
              <a:ext uri="{FF2B5EF4-FFF2-40B4-BE49-F238E27FC236}">
                <a16:creationId xmlns:a16="http://schemas.microsoft.com/office/drawing/2014/main" id="{1CA91352-B2DB-47CD-96FF-C2480ABCE560}"/>
              </a:ext>
            </a:extLst>
          </p:cNvPr>
          <p:cNvSpPr txBox="1">
            <a:spLocks noChangeArrowheads="1"/>
          </p:cNvSpPr>
          <p:nvPr/>
        </p:nvSpPr>
        <p:spPr bwMode="auto">
          <a:xfrm>
            <a:off x="3027705" y="3139684"/>
            <a:ext cx="58827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ACI</a:t>
            </a:r>
          </a:p>
        </p:txBody>
      </p:sp>
      <p:sp>
        <p:nvSpPr>
          <p:cNvPr id="225" name="TextBox 12">
            <a:extLst>
              <a:ext uri="{FF2B5EF4-FFF2-40B4-BE49-F238E27FC236}">
                <a16:creationId xmlns:a16="http://schemas.microsoft.com/office/drawing/2014/main" id="{9912E9CD-37FD-7D79-5287-B45251584751}"/>
              </a:ext>
            </a:extLst>
          </p:cNvPr>
          <p:cNvSpPr txBox="1">
            <a:spLocks noChangeArrowheads="1"/>
          </p:cNvSpPr>
          <p:nvPr/>
        </p:nvSpPr>
        <p:spPr bwMode="auto">
          <a:xfrm>
            <a:off x="3534767" y="3153534"/>
            <a:ext cx="73239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Event Grid</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353" name="TextBox 9">
            <a:extLst>
              <a:ext uri="{FF2B5EF4-FFF2-40B4-BE49-F238E27FC236}">
                <a16:creationId xmlns:a16="http://schemas.microsoft.com/office/drawing/2014/main" id="{5D830C00-B0DE-31E8-4A25-ACEEE37B9555}"/>
              </a:ext>
            </a:extLst>
          </p:cNvPr>
          <p:cNvSpPr txBox="1">
            <a:spLocks noChangeArrowheads="1"/>
          </p:cNvSpPr>
          <p:nvPr/>
        </p:nvSpPr>
        <p:spPr bwMode="auto">
          <a:xfrm>
            <a:off x="7513461" y="3191047"/>
            <a:ext cx="77801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DevOps Pipeline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372" name="Rounded Rectangle 16">
            <a:extLst>
              <a:ext uri="{FF2B5EF4-FFF2-40B4-BE49-F238E27FC236}">
                <a16:creationId xmlns:a16="http://schemas.microsoft.com/office/drawing/2014/main" id="{1B0A8ECD-9261-30AC-07DB-D6E20E0C628F}"/>
              </a:ext>
            </a:extLst>
          </p:cNvPr>
          <p:cNvSpPr/>
          <p:nvPr/>
        </p:nvSpPr>
        <p:spPr>
          <a:xfrm>
            <a:off x="1941732" y="1880855"/>
            <a:ext cx="1618488" cy="715648"/>
          </a:xfrm>
          <a:prstGeom prst="roundRect">
            <a:avLst>
              <a:gd name="adj" fmla="val 8005"/>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r>
              <a:rPr lang="en-US" sz="900" b="1" kern="0">
                <a:solidFill>
                  <a:schemeClr val="tx1"/>
                </a:solidFill>
                <a:latin typeface="Graphik Semibold" panose="020B0503030202060203" pitchFamily="34" charset="77"/>
                <a:cs typeface="Arial" charset="0"/>
              </a:rPr>
              <a:t>AI Governance, Registry &amp; Lineage</a:t>
            </a:r>
          </a:p>
        </p:txBody>
      </p:sp>
      <p:sp>
        <p:nvSpPr>
          <p:cNvPr id="373" name="Rounded Rectangle 16">
            <a:extLst>
              <a:ext uri="{FF2B5EF4-FFF2-40B4-BE49-F238E27FC236}">
                <a16:creationId xmlns:a16="http://schemas.microsoft.com/office/drawing/2014/main" id="{23996298-DA20-7678-1691-ED90CF14CBB2}"/>
              </a:ext>
            </a:extLst>
          </p:cNvPr>
          <p:cNvSpPr/>
          <p:nvPr/>
        </p:nvSpPr>
        <p:spPr>
          <a:xfrm>
            <a:off x="3579646" y="1885976"/>
            <a:ext cx="1947672" cy="715648"/>
          </a:xfrm>
          <a:prstGeom prst="roundRect">
            <a:avLst>
              <a:gd name="adj" fmla="val 6922"/>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r>
              <a:rPr lang="en-US" sz="900" b="1" kern="0">
                <a:solidFill>
                  <a:schemeClr val="tx1"/>
                </a:solidFill>
                <a:latin typeface="Graphik Semibold" panose="020B0503030202060203" pitchFamily="34" charset="77"/>
                <a:cs typeface="Arial" charset="0"/>
                <a:sym typeface="Calibri" pitchFamily="34" charset="0"/>
              </a:rPr>
              <a:t>AI Observability, Monitoring &amp; Evaluation</a:t>
            </a:r>
          </a:p>
        </p:txBody>
      </p:sp>
      <p:sp>
        <p:nvSpPr>
          <p:cNvPr id="374" name="Rounded Rectangle 16">
            <a:extLst>
              <a:ext uri="{FF2B5EF4-FFF2-40B4-BE49-F238E27FC236}">
                <a16:creationId xmlns:a16="http://schemas.microsoft.com/office/drawing/2014/main" id="{A43ABDB0-8D5E-EEF6-8CEF-9D798994A7B0}"/>
              </a:ext>
            </a:extLst>
          </p:cNvPr>
          <p:cNvSpPr/>
          <p:nvPr/>
        </p:nvSpPr>
        <p:spPr>
          <a:xfrm>
            <a:off x="5547910" y="1886054"/>
            <a:ext cx="1856232" cy="715648"/>
          </a:xfrm>
          <a:prstGeom prst="roundRect">
            <a:avLst>
              <a:gd name="adj" fmla="val 5838"/>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r>
              <a:rPr lang="en-US" sz="900" b="1" kern="0">
                <a:solidFill>
                  <a:schemeClr val="tx1"/>
                </a:solidFill>
                <a:latin typeface="Graphik Semibold" panose="020B0503030202060203" pitchFamily="34" charset="77"/>
                <a:cs typeface="Arial" charset="0"/>
                <a:sym typeface="Calibri" pitchFamily="34" charset="0"/>
              </a:rPr>
              <a:t>Responsible, Explainable &amp; Compliant AI</a:t>
            </a:r>
          </a:p>
        </p:txBody>
      </p:sp>
      <p:sp>
        <p:nvSpPr>
          <p:cNvPr id="375" name="Rounded Rectangle 16">
            <a:extLst>
              <a:ext uri="{FF2B5EF4-FFF2-40B4-BE49-F238E27FC236}">
                <a16:creationId xmlns:a16="http://schemas.microsoft.com/office/drawing/2014/main" id="{3C6AD158-1F23-0F8D-0FE1-2F26290B0623}"/>
              </a:ext>
            </a:extLst>
          </p:cNvPr>
          <p:cNvSpPr/>
          <p:nvPr/>
        </p:nvSpPr>
        <p:spPr>
          <a:xfrm>
            <a:off x="7426245" y="1891175"/>
            <a:ext cx="1820090" cy="715648"/>
          </a:xfrm>
          <a:prstGeom prst="roundRect">
            <a:avLst>
              <a:gd name="adj" fmla="val 6921"/>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r>
              <a:rPr lang="en-US" sz="900" b="1" kern="0">
                <a:solidFill>
                  <a:schemeClr val="tx1"/>
                </a:solidFill>
                <a:latin typeface="Graphik Semibold" panose="020B0503030202060203" pitchFamily="34" charset="77"/>
                <a:cs typeface="Arial" charset="0"/>
                <a:sym typeface="Calibri" pitchFamily="34" charset="0"/>
              </a:rPr>
              <a:t>AI Lifecycle Automation &amp; Promotion</a:t>
            </a:r>
          </a:p>
        </p:txBody>
      </p:sp>
      <p:sp>
        <p:nvSpPr>
          <p:cNvPr id="377" name="TextBox 376">
            <a:extLst>
              <a:ext uri="{FF2B5EF4-FFF2-40B4-BE49-F238E27FC236}">
                <a16:creationId xmlns:a16="http://schemas.microsoft.com/office/drawing/2014/main" id="{6CDF1AC4-C329-2F8F-B277-9983296DF7EA}"/>
              </a:ext>
            </a:extLst>
          </p:cNvPr>
          <p:cNvSpPr txBox="1"/>
          <p:nvPr/>
        </p:nvSpPr>
        <p:spPr>
          <a:xfrm>
            <a:off x="9164292" y="1875873"/>
            <a:ext cx="103832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Graphik Light"/>
                <a:ea typeface="+mn-ea"/>
                <a:cs typeface="+mn-cs"/>
              </a:rPr>
              <a:t>Lifecycle Scope: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Graphik Light"/>
                <a:ea typeface="+mn-ea"/>
                <a:cs typeface="+mn-cs"/>
              </a:rPr>
              <a:t>Models · Agents · Prompts · Policies · Knowledge · Data · Tools</a:t>
            </a:r>
          </a:p>
        </p:txBody>
      </p:sp>
      <p:sp>
        <p:nvSpPr>
          <p:cNvPr id="464" name="Rounded Rectangle 16">
            <a:extLst>
              <a:ext uri="{FF2B5EF4-FFF2-40B4-BE49-F238E27FC236}">
                <a16:creationId xmlns:a16="http://schemas.microsoft.com/office/drawing/2014/main" id="{D8433D3C-2339-848E-3479-A1340BCE15F9}"/>
              </a:ext>
            </a:extLst>
          </p:cNvPr>
          <p:cNvSpPr/>
          <p:nvPr/>
        </p:nvSpPr>
        <p:spPr>
          <a:xfrm>
            <a:off x="1680284" y="1261496"/>
            <a:ext cx="2354497" cy="52958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65" name="TextBox 464">
            <a:extLst>
              <a:ext uri="{FF2B5EF4-FFF2-40B4-BE49-F238E27FC236}">
                <a16:creationId xmlns:a16="http://schemas.microsoft.com/office/drawing/2014/main" id="{3AF8DEF6-6538-EE42-9F06-DEDC9555649E}"/>
              </a:ext>
            </a:extLst>
          </p:cNvPr>
          <p:cNvSpPr txBox="1"/>
          <p:nvPr/>
        </p:nvSpPr>
        <p:spPr>
          <a:xfrm>
            <a:off x="2107664" y="1295827"/>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Copilot &amp; Workbench Blueprints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Role-based copilots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Investigator workbenches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Process automation playbooks</a:t>
            </a:r>
          </a:p>
        </p:txBody>
      </p:sp>
      <p:grpSp>
        <p:nvGrpSpPr>
          <p:cNvPr id="466" name="Group 465">
            <a:extLst>
              <a:ext uri="{FF2B5EF4-FFF2-40B4-BE49-F238E27FC236}">
                <a16:creationId xmlns:a16="http://schemas.microsoft.com/office/drawing/2014/main" id="{B0AF2818-0BCF-A7E8-E3B3-2EAE85CCE531}"/>
              </a:ext>
            </a:extLst>
          </p:cNvPr>
          <p:cNvGrpSpPr/>
          <p:nvPr/>
        </p:nvGrpSpPr>
        <p:grpSpPr>
          <a:xfrm>
            <a:off x="1777097" y="1427774"/>
            <a:ext cx="265136" cy="198901"/>
            <a:chOff x="4263786" y="750752"/>
            <a:chExt cx="578395" cy="433903"/>
          </a:xfrm>
        </p:grpSpPr>
        <p:sp>
          <p:nvSpPr>
            <p:cNvPr id="467" name="Freeform 134">
              <a:extLst>
                <a:ext uri="{FF2B5EF4-FFF2-40B4-BE49-F238E27FC236}">
                  <a16:creationId xmlns:a16="http://schemas.microsoft.com/office/drawing/2014/main" id="{448D2157-2204-4B98-10D6-BC95F8FCBE45}"/>
                </a:ext>
              </a:extLst>
            </p:cNvPr>
            <p:cNvSpPr>
              <a:spLocks noChangeAspect="1" noEditPoints="1"/>
            </p:cNvSpPr>
            <p:nvPr/>
          </p:nvSpPr>
          <p:spPr bwMode="auto">
            <a:xfrm>
              <a:off x="4263786" y="846239"/>
              <a:ext cx="344777" cy="338416"/>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nvGrpSpPr>
            <p:cNvPr id="468" name="Group 61">
              <a:extLst>
                <a:ext uri="{FF2B5EF4-FFF2-40B4-BE49-F238E27FC236}">
                  <a16:creationId xmlns:a16="http://schemas.microsoft.com/office/drawing/2014/main" id="{BDCC5FCD-2567-9268-1FE6-BF23AFC9A2BA}"/>
                </a:ext>
              </a:extLst>
            </p:cNvPr>
            <p:cNvGrpSpPr>
              <a:grpSpLocks noChangeAspect="1"/>
            </p:cNvGrpSpPr>
            <p:nvPr/>
          </p:nvGrpSpPr>
          <p:grpSpPr bwMode="auto">
            <a:xfrm>
              <a:off x="4566198" y="750752"/>
              <a:ext cx="275983" cy="241080"/>
              <a:chOff x="1371" y="1749"/>
              <a:chExt cx="427" cy="373"/>
            </a:xfrm>
            <a:solidFill>
              <a:srgbClr val="A100FF"/>
            </a:solidFill>
          </p:grpSpPr>
          <p:sp>
            <p:nvSpPr>
              <p:cNvPr id="469" name="Freeform 62">
                <a:extLst>
                  <a:ext uri="{FF2B5EF4-FFF2-40B4-BE49-F238E27FC236}">
                    <a16:creationId xmlns:a16="http://schemas.microsoft.com/office/drawing/2014/main" id="{7E5EAB14-6AA8-5A5E-B4C3-EE6E009D5737}"/>
                  </a:ext>
                </a:extLst>
              </p:cNvPr>
              <p:cNvSpPr>
                <a:spLocks noEditPoints="1"/>
              </p:cNvSpPr>
              <p:nvPr/>
            </p:nvSpPr>
            <p:spPr bwMode="auto">
              <a:xfrm>
                <a:off x="1371" y="1820"/>
                <a:ext cx="427" cy="302"/>
              </a:xfrm>
              <a:custGeom>
                <a:avLst/>
                <a:gdLst>
                  <a:gd name="T0" fmla="*/ 246 w 288"/>
                  <a:gd name="T1" fmla="*/ 204 h 204"/>
                  <a:gd name="T2" fmla="*/ 42 w 288"/>
                  <a:gd name="T3" fmla="*/ 204 h 204"/>
                  <a:gd name="T4" fmla="*/ 0 w 288"/>
                  <a:gd name="T5" fmla="*/ 162 h 204"/>
                  <a:gd name="T6" fmla="*/ 0 w 288"/>
                  <a:gd name="T7" fmla="*/ 42 h 204"/>
                  <a:gd name="T8" fmla="*/ 42 w 288"/>
                  <a:gd name="T9" fmla="*/ 0 h 204"/>
                  <a:gd name="T10" fmla="*/ 246 w 288"/>
                  <a:gd name="T11" fmla="*/ 0 h 204"/>
                  <a:gd name="T12" fmla="*/ 288 w 288"/>
                  <a:gd name="T13" fmla="*/ 42 h 204"/>
                  <a:gd name="T14" fmla="*/ 288 w 288"/>
                  <a:gd name="T15" fmla="*/ 162 h 204"/>
                  <a:gd name="T16" fmla="*/ 246 w 288"/>
                  <a:gd name="T17" fmla="*/ 204 h 204"/>
                  <a:gd name="T18" fmla="*/ 42 w 288"/>
                  <a:gd name="T19" fmla="*/ 12 h 204"/>
                  <a:gd name="T20" fmla="*/ 12 w 288"/>
                  <a:gd name="T21" fmla="*/ 42 h 204"/>
                  <a:gd name="T22" fmla="*/ 12 w 288"/>
                  <a:gd name="T23" fmla="*/ 162 h 204"/>
                  <a:gd name="T24" fmla="*/ 42 w 288"/>
                  <a:gd name="T25" fmla="*/ 192 h 204"/>
                  <a:gd name="T26" fmla="*/ 246 w 288"/>
                  <a:gd name="T27" fmla="*/ 192 h 204"/>
                  <a:gd name="T28" fmla="*/ 276 w 288"/>
                  <a:gd name="T29" fmla="*/ 162 h 204"/>
                  <a:gd name="T30" fmla="*/ 276 w 288"/>
                  <a:gd name="T31" fmla="*/ 42 h 204"/>
                  <a:gd name="T32" fmla="*/ 246 w 288"/>
                  <a:gd name="T33" fmla="*/ 12 h 204"/>
                  <a:gd name="T34" fmla="*/ 42 w 288"/>
                  <a:gd name="T35"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04">
                    <a:moveTo>
                      <a:pt x="246" y="204"/>
                    </a:moveTo>
                    <a:cubicBezTo>
                      <a:pt x="42" y="204"/>
                      <a:pt x="42" y="204"/>
                      <a:pt x="42" y="204"/>
                    </a:cubicBezTo>
                    <a:cubicBezTo>
                      <a:pt x="19" y="204"/>
                      <a:pt x="0" y="186"/>
                      <a:pt x="0" y="162"/>
                    </a:cubicBezTo>
                    <a:cubicBezTo>
                      <a:pt x="0" y="42"/>
                      <a:pt x="0" y="42"/>
                      <a:pt x="0" y="42"/>
                    </a:cubicBezTo>
                    <a:cubicBezTo>
                      <a:pt x="0" y="19"/>
                      <a:pt x="19" y="0"/>
                      <a:pt x="42" y="0"/>
                    </a:cubicBezTo>
                    <a:cubicBezTo>
                      <a:pt x="246" y="0"/>
                      <a:pt x="246" y="0"/>
                      <a:pt x="246" y="0"/>
                    </a:cubicBezTo>
                    <a:cubicBezTo>
                      <a:pt x="269" y="0"/>
                      <a:pt x="288" y="19"/>
                      <a:pt x="288" y="42"/>
                    </a:cubicBezTo>
                    <a:cubicBezTo>
                      <a:pt x="288" y="162"/>
                      <a:pt x="288" y="162"/>
                      <a:pt x="288" y="162"/>
                    </a:cubicBezTo>
                    <a:cubicBezTo>
                      <a:pt x="288" y="186"/>
                      <a:pt x="269" y="204"/>
                      <a:pt x="246" y="204"/>
                    </a:cubicBezTo>
                    <a:close/>
                    <a:moveTo>
                      <a:pt x="42" y="12"/>
                    </a:moveTo>
                    <a:cubicBezTo>
                      <a:pt x="25" y="12"/>
                      <a:pt x="12" y="26"/>
                      <a:pt x="12" y="42"/>
                    </a:cubicBezTo>
                    <a:cubicBezTo>
                      <a:pt x="12" y="162"/>
                      <a:pt x="12" y="162"/>
                      <a:pt x="12" y="162"/>
                    </a:cubicBezTo>
                    <a:cubicBezTo>
                      <a:pt x="12" y="179"/>
                      <a:pt x="25" y="192"/>
                      <a:pt x="42" y="192"/>
                    </a:cubicBezTo>
                    <a:cubicBezTo>
                      <a:pt x="246" y="192"/>
                      <a:pt x="246" y="192"/>
                      <a:pt x="246" y="192"/>
                    </a:cubicBezTo>
                    <a:cubicBezTo>
                      <a:pt x="263" y="192"/>
                      <a:pt x="276" y="179"/>
                      <a:pt x="276" y="162"/>
                    </a:cubicBezTo>
                    <a:cubicBezTo>
                      <a:pt x="276" y="42"/>
                      <a:pt x="276" y="42"/>
                      <a:pt x="276" y="42"/>
                    </a:cubicBezTo>
                    <a:cubicBezTo>
                      <a:pt x="276" y="26"/>
                      <a:pt x="263" y="12"/>
                      <a:pt x="246" y="12"/>
                    </a:cubicBez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0" name="Freeform 63">
                <a:extLst>
                  <a:ext uri="{FF2B5EF4-FFF2-40B4-BE49-F238E27FC236}">
                    <a16:creationId xmlns:a16="http://schemas.microsoft.com/office/drawing/2014/main" id="{A3F07C89-ABA9-A030-9340-7D8A179F2732}"/>
                  </a:ext>
                </a:extLst>
              </p:cNvPr>
              <p:cNvSpPr>
                <a:spLocks/>
              </p:cNvSpPr>
              <p:nvPr/>
            </p:nvSpPr>
            <p:spPr bwMode="auto">
              <a:xfrm>
                <a:off x="1513" y="1749"/>
                <a:ext cx="142" cy="89"/>
              </a:xfrm>
              <a:custGeom>
                <a:avLst/>
                <a:gdLst>
                  <a:gd name="T0" fmla="*/ 90 w 96"/>
                  <a:gd name="T1" fmla="*/ 60 h 60"/>
                  <a:gd name="T2" fmla="*/ 84 w 96"/>
                  <a:gd name="T3" fmla="*/ 54 h 60"/>
                  <a:gd name="T4" fmla="*/ 84 w 96"/>
                  <a:gd name="T5" fmla="*/ 30 h 60"/>
                  <a:gd name="T6" fmla="*/ 66 w 96"/>
                  <a:gd name="T7" fmla="*/ 12 h 60"/>
                  <a:gd name="T8" fmla="*/ 30 w 96"/>
                  <a:gd name="T9" fmla="*/ 12 h 60"/>
                  <a:gd name="T10" fmla="*/ 12 w 96"/>
                  <a:gd name="T11" fmla="*/ 30 h 60"/>
                  <a:gd name="T12" fmla="*/ 12 w 96"/>
                  <a:gd name="T13" fmla="*/ 54 h 60"/>
                  <a:gd name="T14" fmla="*/ 6 w 96"/>
                  <a:gd name="T15" fmla="*/ 60 h 60"/>
                  <a:gd name="T16" fmla="*/ 0 w 96"/>
                  <a:gd name="T17" fmla="*/ 54 h 60"/>
                  <a:gd name="T18" fmla="*/ 0 w 96"/>
                  <a:gd name="T19" fmla="*/ 30 h 60"/>
                  <a:gd name="T20" fmla="*/ 30 w 96"/>
                  <a:gd name="T21" fmla="*/ 0 h 60"/>
                  <a:gd name="T22" fmla="*/ 66 w 96"/>
                  <a:gd name="T23" fmla="*/ 0 h 60"/>
                  <a:gd name="T24" fmla="*/ 96 w 96"/>
                  <a:gd name="T25" fmla="*/ 30 h 60"/>
                  <a:gd name="T26" fmla="*/ 96 w 96"/>
                  <a:gd name="T27" fmla="*/ 54 h 60"/>
                  <a:gd name="T28" fmla="*/ 90 w 96"/>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60">
                    <a:moveTo>
                      <a:pt x="90" y="60"/>
                    </a:moveTo>
                    <a:cubicBezTo>
                      <a:pt x="87" y="60"/>
                      <a:pt x="84" y="58"/>
                      <a:pt x="84" y="54"/>
                    </a:cubicBezTo>
                    <a:cubicBezTo>
                      <a:pt x="84" y="30"/>
                      <a:pt x="84" y="30"/>
                      <a:pt x="84" y="30"/>
                    </a:cubicBezTo>
                    <a:cubicBezTo>
                      <a:pt x="84" y="21"/>
                      <a:pt x="76" y="12"/>
                      <a:pt x="66" y="12"/>
                    </a:cubicBezTo>
                    <a:cubicBezTo>
                      <a:pt x="30" y="12"/>
                      <a:pt x="30" y="12"/>
                      <a:pt x="30" y="12"/>
                    </a:cubicBezTo>
                    <a:cubicBezTo>
                      <a:pt x="20" y="12"/>
                      <a:pt x="12" y="21"/>
                      <a:pt x="12" y="30"/>
                    </a:cubicBezTo>
                    <a:cubicBezTo>
                      <a:pt x="12" y="54"/>
                      <a:pt x="12" y="54"/>
                      <a:pt x="12" y="54"/>
                    </a:cubicBezTo>
                    <a:cubicBezTo>
                      <a:pt x="12" y="58"/>
                      <a:pt x="9" y="60"/>
                      <a:pt x="6" y="60"/>
                    </a:cubicBezTo>
                    <a:cubicBezTo>
                      <a:pt x="3" y="60"/>
                      <a:pt x="0" y="58"/>
                      <a:pt x="0" y="54"/>
                    </a:cubicBezTo>
                    <a:cubicBezTo>
                      <a:pt x="0" y="30"/>
                      <a:pt x="0" y="30"/>
                      <a:pt x="0" y="30"/>
                    </a:cubicBezTo>
                    <a:cubicBezTo>
                      <a:pt x="0" y="14"/>
                      <a:pt x="13" y="0"/>
                      <a:pt x="30" y="0"/>
                    </a:cubicBezTo>
                    <a:cubicBezTo>
                      <a:pt x="66" y="0"/>
                      <a:pt x="66" y="0"/>
                      <a:pt x="66" y="0"/>
                    </a:cubicBezTo>
                    <a:cubicBezTo>
                      <a:pt x="83" y="0"/>
                      <a:pt x="96" y="14"/>
                      <a:pt x="96" y="30"/>
                    </a:cubicBezTo>
                    <a:cubicBezTo>
                      <a:pt x="96" y="54"/>
                      <a:pt x="96" y="54"/>
                      <a:pt x="96" y="54"/>
                    </a:cubicBezTo>
                    <a:cubicBezTo>
                      <a:pt x="96" y="58"/>
                      <a:pt x="93" y="60"/>
                      <a:pt x="9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1" name="Freeform 64">
                <a:extLst>
                  <a:ext uri="{FF2B5EF4-FFF2-40B4-BE49-F238E27FC236}">
                    <a16:creationId xmlns:a16="http://schemas.microsoft.com/office/drawing/2014/main" id="{067AA589-3DE1-31E0-E61A-1CB860C699AA}"/>
                  </a:ext>
                </a:extLst>
              </p:cNvPr>
              <p:cNvSpPr>
                <a:spLocks noEditPoints="1"/>
              </p:cNvSpPr>
              <p:nvPr/>
            </p:nvSpPr>
            <p:spPr bwMode="auto">
              <a:xfrm>
                <a:off x="1436" y="1909"/>
                <a:ext cx="296" cy="124"/>
              </a:xfrm>
              <a:custGeom>
                <a:avLst/>
                <a:gdLst>
                  <a:gd name="T0" fmla="*/ 160 w 200"/>
                  <a:gd name="T1" fmla="*/ 84 h 84"/>
                  <a:gd name="T2" fmla="*/ 122 w 200"/>
                  <a:gd name="T3" fmla="*/ 60 h 84"/>
                  <a:gd name="T4" fmla="*/ 78 w 200"/>
                  <a:gd name="T5" fmla="*/ 60 h 84"/>
                  <a:gd name="T6" fmla="*/ 40 w 200"/>
                  <a:gd name="T7" fmla="*/ 84 h 84"/>
                  <a:gd name="T8" fmla="*/ 1 w 200"/>
                  <a:gd name="T9" fmla="*/ 57 h 84"/>
                  <a:gd name="T10" fmla="*/ 1 w 200"/>
                  <a:gd name="T11" fmla="*/ 51 h 84"/>
                  <a:gd name="T12" fmla="*/ 6 w 200"/>
                  <a:gd name="T13" fmla="*/ 48 h 84"/>
                  <a:gd name="T14" fmla="*/ 32 w 200"/>
                  <a:gd name="T15" fmla="*/ 48 h 84"/>
                  <a:gd name="T16" fmla="*/ 39 w 200"/>
                  <a:gd name="T17" fmla="*/ 43 h 84"/>
                  <a:gd name="T18" fmla="*/ 32 w 200"/>
                  <a:gd name="T19" fmla="*/ 36 h 84"/>
                  <a:gd name="T20" fmla="*/ 6 w 200"/>
                  <a:gd name="T21" fmla="*/ 36 h 84"/>
                  <a:gd name="T22" fmla="*/ 1 w 200"/>
                  <a:gd name="T23" fmla="*/ 34 h 84"/>
                  <a:gd name="T24" fmla="*/ 1 w 200"/>
                  <a:gd name="T25" fmla="*/ 28 h 84"/>
                  <a:gd name="T26" fmla="*/ 40 w 200"/>
                  <a:gd name="T27" fmla="*/ 0 h 84"/>
                  <a:gd name="T28" fmla="*/ 78 w 200"/>
                  <a:gd name="T29" fmla="*/ 24 h 84"/>
                  <a:gd name="T30" fmla="*/ 122 w 200"/>
                  <a:gd name="T31" fmla="*/ 24 h 84"/>
                  <a:gd name="T32" fmla="*/ 160 w 200"/>
                  <a:gd name="T33" fmla="*/ 0 h 84"/>
                  <a:gd name="T34" fmla="*/ 199 w 200"/>
                  <a:gd name="T35" fmla="*/ 28 h 84"/>
                  <a:gd name="T36" fmla="*/ 199 w 200"/>
                  <a:gd name="T37" fmla="*/ 34 h 84"/>
                  <a:gd name="T38" fmla="*/ 194 w 200"/>
                  <a:gd name="T39" fmla="*/ 36 h 84"/>
                  <a:gd name="T40" fmla="*/ 168 w 200"/>
                  <a:gd name="T41" fmla="*/ 36 h 84"/>
                  <a:gd name="T42" fmla="*/ 161 w 200"/>
                  <a:gd name="T43" fmla="*/ 43 h 84"/>
                  <a:gd name="T44" fmla="*/ 168 w 200"/>
                  <a:gd name="T45" fmla="*/ 48 h 84"/>
                  <a:gd name="T46" fmla="*/ 194 w 200"/>
                  <a:gd name="T47" fmla="*/ 48 h 84"/>
                  <a:gd name="T48" fmla="*/ 199 w 200"/>
                  <a:gd name="T49" fmla="*/ 51 h 84"/>
                  <a:gd name="T50" fmla="*/ 199 w 200"/>
                  <a:gd name="T51" fmla="*/ 56 h 84"/>
                  <a:gd name="T52" fmla="*/ 160 w 200"/>
                  <a:gd name="T53" fmla="*/ 84 h 84"/>
                  <a:gd name="T54" fmla="*/ 74 w 200"/>
                  <a:gd name="T55" fmla="*/ 48 h 84"/>
                  <a:gd name="T56" fmla="*/ 126 w 200"/>
                  <a:gd name="T57" fmla="*/ 48 h 84"/>
                  <a:gd name="T58" fmla="*/ 132 w 200"/>
                  <a:gd name="T59" fmla="*/ 52 h 84"/>
                  <a:gd name="T60" fmla="*/ 160 w 200"/>
                  <a:gd name="T61" fmla="*/ 72 h 84"/>
                  <a:gd name="T62" fmla="*/ 184 w 200"/>
                  <a:gd name="T63" fmla="*/ 60 h 84"/>
                  <a:gd name="T64" fmla="*/ 166 w 200"/>
                  <a:gd name="T65" fmla="*/ 60 h 84"/>
                  <a:gd name="T66" fmla="*/ 162 w 200"/>
                  <a:gd name="T67" fmla="*/ 59 h 84"/>
                  <a:gd name="T68" fmla="*/ 148 w 200"/>
                  <a:gd name="T69" fmla="*/ 47 h 84"/>
                  <a:gd name="T70" fmla="*/ 146 w 200"/>
                  <a:gd name="T71" fmla="*/ 43 h 84"/>
                  <a:gd name="T72" fmla="*/ 148 w 200"/>
                  <a:gd name="T73" fmla="*/ 38 h 84"/>
                  <a:gd name="T74" fmla="*/ 162 w 200"/>
                  <a:gd name="T75" fmla="*/ 26 h 84"/>
                  <a:gd name="T76" fmla="*/ 166 w 200"/>
                  <a:gd name="T77" fmla="*/ 24 h 84"/>
                  <a:gd name="T78" fmla="*/ 184 w 200"/>
                  <a:gd name="T79" fmla="*/ 24 h 84"/>
                  <a:gd name="T80" fmla="*/ 160 w 200"/>
                  <a:gd name="T81" fmla="*/ 12 h 84"/>
                  <a:gd name="T82" fmla="*/ 132 w 200"/>
                  <a:gd name="T83" fmla="*/ 32 h 84"/>
                  <a:gd name="T84" fmla="*/ 126 w 200"/>
                  <a:gd name="T85" fmla="*/ 36 h 84"/>
                  <a:gd name="T86" fmla="*/ 74 w 200"/>
                  <a:gd name="T87" fmla="*/ 36 h 84"/>
                  <a:gd name="T88" fmla="*/ 68 w 200"/>
                  <a:gd name="T89" fmla="*/ 32 h 84"/>
                  <a:gd name="T90" fmla="*/ 40 w 200"/>
                  <a:gd name="T91" fmla="*/ 12 h 84"/>
                  <a:gd name="T92" fmla="*/ 17 w 200"/>
                  <a:gd name="T93" fmla="*/ 24 h 84"/>
                  <a:gd name="T94" fmla="*/ 34 w 200"/>
                  <a:gd name="T95" fmla="*/ 24 h 84"/>
                  <a:gd name="T96" fmla="*/ 38 w 200"/>
                  <a:gd name="T97" fmla="*/ 26 h 84"/>
                  <a:gd name="T98" fmla="*/ 52 w 200"/>
                  <a:gd name="T99" fmla="*/ 38 h 84"/>
                  <a:gd name="T100" fmla="*/ 54 w 200"/>
                  <a:gd name="T101" fmla="*/ 43 h 84"/>
                  <a:gd name="T102" fmla="*/ 52 w 200"/>
                  <a:gd name="T103" fmla="*/ 47 h 84"/>
                  <a:gd name="T104" fmla="*/ 38 w 200"/>
                  <a:gd name="T105" fmla="*/ 59 h 84"/>
                  <a:gd name="T106" fmla="*/ 34 w 200"/>
                  <a:gd name="T107" fmla="*/ 60 h 84"/>
                  <a:gd name="T108" fmla="*/ 17 w 200"/>
                  <a:gd name="T109" fmla="*/ 60 h 84"/>
                  <a:gd name="T110" fmla="*/ 40 w 200"/>
                  <a:gd name="T111" fmla="*/ 72 h 84"/>
                  <a:gd name="T112" fmla="*/ 68 w 200"/>
                  <a:gd name="T113" fmla="*/ 52 h 84"/>
                  <a:gd name="T114" fmla="*/ 74 w 200"/>
                  <a:gd name="T115"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84">
                    <a:moveTo>
                      <a:pt x="160" y="84"/>
                    </a:moveTo>
                    <a:cubicBezTo>
                      <a:pt x="144" y="84"/>
                      <a:pt x="129" y="75"/>
                      <a:pt x="122" y="60"/>
                    </a:cubicBezTo>
                    <a:cubicBezTo>
                      <a:pt x="78" y="60"/>
                      <a:pt x="78" y="60"/>
                      <a:pt x="78" y="60"/>
                    </a:cubicBezTo>
                    <a:cubicBezTo>
                      <a:pt x="71" y="75"/>
                      <a:pt x="56" y="84"/>
                      <a:pt x="40" y="84"/>
                    </a:cubicBezTo>
                    <a:cubicBezTo>
                      <a:pt x="22" y="84"/>
                      <a:pt x="6" y="70"/>
                      <a:pt x="1" y="57"/>
                    </a:cubicBezTo>
                    <a:cubicBezTo>
                      <a:pt x="0" y="55"/>
                      <a:pt x="0" y="53"/>
                      <a:pt x="1" y="51"/>
                    </a:cubicBezTo>
                    <a:cubicBezTo>
                      <a:pt x="2" y="49"/>
                      <a:pt x="4" y="48"/>
                      <a:pt x="6" y="48"/>
                    </a:cubicBezTo>
                    <a:cubicBezTo>
                      <a:pt x="32" y="48"/>
                      <a:pt x="32" y="48"/>
                      <a:pt x="32" y="48"/>
                    </a:cubicBezTo>
                    <a:cubicBezTo>
                      <a:pt x="39" y="43"/>
                      <a:pt x="39" y="43"/>
                      <a:pt x="39" y="43"/>
                    </a:cubicBezTo>
                    <a:cubicBezTo>
                      <a:pt x="32" y="36"/>
                      <a:pt x="32" y="36"/>
                      <a:pt x="32" y="36"/>
                    </a:cubicBezTo>
                    <a:cubicBezTo>
                      <a:pt x="6" y="36"/>
                      <a:pt x="6" y="36"/>
                      <a:pt x="6" y="36"/>
                    </a:cubicBezTo>
                    <a:cubicBezTo>
                      <a:pt x="4" y="36"/>
                      <a:pt x="2" y="35"/>
                      <a:pt x="1" y="34"/>
                    </a:cubicBezTo>
                    <a:cubicBezTo>
                      <a:pt x="0" y="32"/>
                      <a:pt x="0" y="30"/>
                      <a:pt x="1" y="28"/>
                    </a:cubicBezTo>
                    <a:cubicBezTo>
                      <a:pt x="6" y="14"/>
                      <a:pt x="22" y="0"/>
                      <a:pt x="40" y="0"/>
                    </a:cubicBezTo>
                    <a:cubicBezTo>
                      <a:pt x="56" y="0"/>
                      <a:pt x="71" y="10"/>
                      <a:pt x="78" y="24"/>
                    </a:cubicBezTo>
                    <a:cubicBezTo>
                      <a:pt x="122" y="24"/>
                      <a:pt x="122" y="24"/>
                      <a:pt x="122" y="24"/>
                    </a:cubicBezTo>
                    <a:cubicBezTo>
                      <a:pt x="129" y="10"/>
                      <a:pt x="144" y="0"/>
                      <a:pt x="160" y="0"/>
                    </a:cubicBezTo>
                    <a:cubicBezTo>
                      <a:pt x="178" y="0"/>
                      <a:pt x="194" y="12"/>
                      <a:pt x="199" y="28"/>
                    </a:cubicBezTo>
                    <a:cubicBezTo>
                      <a:pt x="200" y="30"/>
                      <a:pt x="200" y="32"/>
                      <a:pt x="199" y="34"/>
                    </a:cubicBezTo>
                    <a:cubicBezTo>
                      <a:pt x="198" y="35"/>
                      <a:pt x="196" y="36"/>
                      <a:pt x="194" y="36"/>
                    </a:cubicBezTo>
                    <a:cubicBezTo>
                      <a:pt x="168" y="36"/>
                      <a:pt x="168" y="36"/>
                      <a:pt x="168" y="36"/>
                    </a:cubicBezTo>
                    <a:cubicBezTo>
                      <a:pt x="161" y="43"/>
                      <a:pt x="161" y="43"/>
                      <a:pt x="161" y="43"/>
                    </a:cubicBezTo>
                    <a:cubicBezTo>
                      <a:pt x="168" y="48"/>
                      <a:pt x="168" y="48"/>
                      <a:pt x="168" y="48"/>
                    </a:cubicBezTo>
                    <a:cubicBezTo>
                      <a:pt x="194" y="48"/>
                      <a:pt x="194" y="48"/>
                      <a:pt x="194" y="48"/>
                    </a:cubicBezTo>
                    <a:cubicBezTo>
                      <a:pt x="196" y="48"/>
                      <a:pt x="198" y="49"/>
                      <a:pt x="199" y="51"/>
                    </a:cubicBezTo>
                    <a:cubicBezTo>
                      <a:pt x="200" y="53"/>
                      <a:pt x="200" y="55"/>
                      <a:pt x="199" y="56"/>
                    </a:cubicBezTo>
                    <a:cubicBezTo>
                      <a:pt x="194" y="73"/>
                      <a:pt x="178" y="84"/>
                      <a:pt x="160" y="84"/>
                    </a:cubicBezTo>
                    <a:close/>
                    <a:moveTo>
                      <a:pt x="74" y="48"/>
                    </a:moveTo>
                    <a:cubicBezTo>
                      <a:pt x="126" y="48"/>
                      <a:pt x="126" y="48"/>
                      <a:pt x="126" y="48"/>
                    </a:cubicBezTo>
                    <a:cubicBezTo>
                      <a:pt x="129" y="48"/>
                      <a:pt x="131" y="50"/>
                      <a:pt x="132" y="52"/>
                    </a:cubicBezTo>
                    <a:cubicBezTo>
                      <a:pt x="136" y="64"/>
                      <a:pt x="147" y="72"/>
                      <a:pt x="160" y="72"/>
                    </a:cubicBezTo>
                    <a:cubicBezTo>
                      <a:pt x="170" y="72"/>
                      <a:pt x="178" y="68"/>
                      <a:pt x="184" y="60"/>
                    </a:cubicBezTo>
                    <a:cubicBezTo>
                      <a:pt x="166" y="60"/>
                      <a:pt x="166" y="60"/>
                      <a:pt x="166" y="60"/>
                    </a:cubicBezTo>
                    <a:cubicBezTo>
                      <a:pt x="165" y="60"/>
                      <a:pt x="163" y="60"/>
                      <a:pt x="162" y="59"/>
                    </a:cubicBezTo>
                    <a:cubicBezTo>
                      <a:pt x="148" y="47"/>
                      <a:pt x="148" y="47"/>
                      <a:pt x="148" y="47"/>
                    </a:cubicBezTo>
                    <a:cubicBezTo>
                      <a:pt x="146" y="46"/>
                      <a:pt x="146" y="45"/>
                      <a:pt x="146" y="43"/>
                    </a:cubicBezTo>
                    <a:cubicBezTo>
                      <a:pt x="146" y="41"/>
                      <a:pt x="146" y="39"/>
                      <a:pt x="148" y="38"/>
                    </a:cubicBezTo>
                    <a:cubicBezTo>
                      <a:pt x="162" y="26"/>
                      <a:pt x="162" y="26"/>
                      <a:pt x="162" y="26"/>
                    </a:cubicBezTo>
                    <a:cubicBezTo>
                      <a:pt x="163" y="25"/>
                      <a:pt x="165" y="24"/>
                      <a:pt x="166" y="24"/>
                    </a:cubicBezTo>
                    <a:cubicBezTo>
                      <a:pt x="184" y="24"/>
                      <a:pt x="184" y="24"/>
                      <a:pt x="184" y="24"/>
                    </a:cubicBezTo>
                    <a:cubicBezTo>
                      <a:pt x="178" y="17"/>
                      <a:pt x="170" y="12"/>
                      <a:pt x="160" y="12"/>
                    </a:cubicBezTo>
                    <a:cubicBezTo>
                      <a:pt x="147" y="12"/>
                      <a:pt x="136" y="20"/>
                      <a:pt x="132" y="32"/>
                    </a:cubicBezTo>
                    <a:cubicBezTo>
                      <a:pt x="131" y="35"/>
                      <a:pt x="129" y="36"/>
                      <a:pt x="126" y="36"/>
                    </a:cubicBezTo>
                    <a:cubicBezTo>
                      <a:pt x="74" y="36"/>
                      <a:pt x="74" y="36"/>
                      <a:pt x="74" y="36"/>
                    </a:cubicBezTo>
                    <a:cubicBezTo>
                      <a:pt x="71" y="36"/>
                      <a:pt x="69" y="35"/>
                      <a:pt x="68" y="32"/>
                    </a:cubicBezTo>
                    <a:cubicBezTo>
                      <a:pt x="64" y="20"/>
                      <a:pt x="53" y="12"/>
                      <a:pt x="40" y="12"/>
                    </a:cubicBezTo>
                    <a:cubicBezTo>
                      <a:pt x="31" y="12"/>
                      <a:pt x="22" y="18"/>
                      <a:pt x="17" y="24"/>
                    </a:cubicBezTo>
                    <a:cubicBezTo>
                      <a:pt x="34" y="24"/>
                      <a:pt x="34" y="24"/>
                      <a:pt x="34" y="24"/>
                    </a:cubicBezTo>
                    <a:cubicBezTo>
                      <a:pt x="35" y="24"/>
                      <a:pt x="37" y="25"/>
                      <a:pt x="38" y="26"/>
                    </a:cubicBezTo>
                    <a:cubicBezTo>
                      <a:pt x="52" y="38"/>
                      <a:pt x="52" y="38"/>
                      <a:pt x="52" y="38"/>
                    </a:cubicBezTo>
                    <a:cubicBezTo>
                      <a:pt x="54" y="39"/>
                      <a:pt x="55" y="41"/>
                      <a:pt x="54" y="43"/>
                    </a:cubicBezTo>
                    <a:cubicBezTo>
                      <a:pt x="54" y="45"/>
                      <a:pt x="54" y="46"/>
                      <a:pt x="52" y="47"/>
                    </a:cubicBezTo>
                    <a:cubicBezTo>
                      <a:pt x="38" y="59"/>
                      <a:pt x="38" y="59"/>
                      <a:pt x="38" y="59"/>
                    </a:cubicBezTo>
                    <a:cubicBezTo>
                      <a:pt x="37" y="60"/>
                      <a:pt x="35" y="60"/>
                      <a:pt x="34" y="60"/>
                    </a:cubicBezTo>
                    <a:cubicBezTo>
                      <a:pt x="17" y="60"/>
                      <a:pt x="17" y="60"/>
                      <a:pt x="17" y="60"/>
                    </a:cubicBezTo>
                    <a:cubicBezTo>
                      <a:pt x="22" y="67"/>
                      <a:pt x="31" y="72"/>
                      <a:pt x="40" y="72"/>
                    </a:cubicBezTo>
                    <a:cubicBezTo>
                      <a:pt x="53" y="72"/>
                      <a:pt x="64" y="64"/>
                      <a:pt x="68" y="52"/>
                    </a:cubicBezTo>
                    <a:cubicBezTo>
                      <a:pt x="69" y="50"/>
                      <a:pt x="71" y="48"/>
                      <a:pt x="7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473" name="Rounded Rectangle 16">
            <a:extLst>
              <a:ext uri="{FF2B5EF4-FFF2-40B4-BE49-F238E27FC236}">
                <a16:creationId xmlns:a16="http://schemas.microsoft.com/office/drawing/2014/main" id="{C45B6DD1-0A0F-6D14-CF95-A99F1F892B1C}"/>
              </a:ext>
            </a:extLst>
          </p:cNvPr>
          <p:cNvSpPr/>
          <p:nvPr/>
        </p:nvSpPr>
        <p:spPr>
          <a:xfrm>
            <a:off x="6356758" y="1257765"/>
            <a:ext cx="2301464" cy="539496"/>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74" name="TextBox 473">
            <a:extLst>
              <a:ext uri="{FF2B5EF4-FFF2-40B4-BE49-F238E27FC236}">
                <a16:creationId xmlns:a16="http://schemas.microsoft.com/office/drawing/2014/main" id="{C70CF7A3-4839-F572-8EC9-185668573A0B}"/>
              </a:ext>
            </a:extLst>
          </p:cNvPr>
          <p:cNvSpPr txBox="1"/>
          <p:nvPr/>
        </p:nvSpPr>
        <p:spPr>
          <a:xfrm>
            <a:off x="6688635" y="1292097"/>
            <a:ext cx="1924151"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Solution Delivery &amp; Adoption Kits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Operating model patterns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Controls/evidence packs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Change management + enablement</a:t>
            </a:r>
          </a:p>
        </p:txBody>
      </p:sp>
      <p:grpSp>
        <p:nvGrpSpPr>
          <p:cNvPr id="475" name="Group 20">
            <a:extLst>
              <a:ext uri="{FF2B5EF4-FFF2-40B4-BE49-F238E27FC236}">
                <a16:creationId xmlns:a16="http://schemas.microsoft.com/office/drawing/2014/main" id="{4B0C70C0-9967-A265-6213-7C5803470A86}"/>
              </a:ext>
            </a:extLst>
          </p:cNvPr>
          <p:cNvGrpSpPr>
            <a:grpSpLocks noChangeAspect="1"/>
          </p:cNvGrpSpPr>
          <p:nvPr/>
        </p:nvGrpSpPr>
        <p:grpSpPr bwMode="auto">
          <a:xfrm>
            <a:off x="6419843" y="1447757"/>
            <a:ext cx="185955" cy="182969"/>
            <a:chOff x="3431" y="433"/>
            <a:chExt cx="436" cy="429"/>
          </a:xfrm>
          <a:solidFill>
            <a:srgbClr val="A100FF"/>
          </a:solidFill>
        </p:grpSpPr>
        <p:sp>
          <p:nvSpPr>
            <p:cNvPr id="476" name="Freeform 21">
              <a:extLst>
                <a:ext uri="{FF2B5EF4-FFF2-40B4-BE49-F238E27FC236}">
                  <a16:creationId xmlns:a16="http://schemas.microsoft.com/office/drawing/2014/main" id="{682A59AB-03C9-9F42-4680-976E97C4F2DA}"/>
                </a:ext>
              </a:extLst>
            </p:cNvPr>
            <p:cNvSpPr>
              <a:spLocks noEditPoints="1"/>
            </p:cNvSpPr>
            <p:nvPr/>
          </p:nvSpPr>
          <p:spPr bwMode="auto">
            <a:xfrm>
              <a:off x="3431" y="433"/>
              <a:ext cx="435" cy="429"/>
            </a:xfrm>
            <a:custGeom>
              <a:avLst/>
              <a:gdLst>
                <a:gd name="T0" fmla="*/ 59 w 294"/>
                <a:gd name="T1" fmla="*/ 290 h 290"/>
                <a:gd name="T2" fmla="*/ 38 w 294"/>
                <a:gd name="T3" fmla="*/ 286 h 290"/>
                <a:gd name="T4" fmla="*/ 34 w 294"/>
                <a:gd name="T5" fmla="*/ 281 h 290"/>
                <a:gd name="T6" fmla="*/ 36 w 294"/>
                <a:gd name="T7" fmla="*/ 276 h 290"/>
                <a:gd name="T8" fmla="*/ 58 w 294"/>
                <a:gd name="T9" fmla="*/ 255 h 290"/>
                <a:gd name="T10" fmla="*/ 58 w 294"/>
                <a:gd name="T11" fmla="*/ 238 h 290"/>
                <a:gd name="T12" fmla="*/ 39 w 294"/>
                <a:gd name="T13" fmla="*/ 238 h 290"/>
                <a:gd name="T14" fmla="*/ 18 w 294"/>
                <a:gd name="T15" fmla="*/ 259 h 290"/>
                <a:gd name="T16" fmla="*/ 13 w 294"/>
                <a:gd name="T17" fmla="*/ 261 h 290"/>
                <a:gd name="T18" fmla="*/ 8 w 294"/>
                <a:gd name="T19" fmla="*/ 257 h 290"/>
                <a:gd name="T20" fmla="*/ 20 w 294"/>
                <a:gd name="T21" fmla="*/ 198 h 290"/>
                <a:gd name="T22" fmla="*/ 75 w 294"/>
                <a:gd name="T23" fmla="*/ 185 h 290"/>
                <a:gd name="T24" fmla="*/ 185 w 294"/>
                <a:gd name="T25" fmla="*/ 75 h 290"/>
                <a:gd name="T26" fmla="*/ 198 w 294"/>
                <a:gd name="T27" fmla="*/ 20 h 290"/>
                <a:gd name="T28" fmla="*/ 257 w 294"/>
                <a:gd name="T29" fmla="*/ 8 h 290"/>
                <a:gd name="T30" fmla="*/ 261 w 294"/>
                <a:gd name="T31" fmla="*/ 13 h 290"/>
                <a:gd name="T32" fmla="*/ 259 w 294"/>
                <a:gd name="T33" fmla="*/ 18 h 290"/>
                <a:gd name="T34" fmla="*/ 238 w 294"/>
                <a:gd name="T35" fmla="*/ 39 h 290"/>
                <a:gd name="T36" fmla="*/ 238 w 294"/>
                <a:gd name="T37" fmla="*/ 58 h 290"/>
                <a:gd name="T38" fmla="*/ 255 w 294"/>
                <a:gd name="T39" fmla="*/ 58 h 290"/>
                <a:gd name="T40" fmla="*/ 276 w 294"/>
                <a:gd name="T41" fmla="*/ 36 h 290"/>
                <a:gd name="T42" fmla="*/ 281 w 294"/>
                <a:gd name="T43" fmla="*/ 34 h 290"/>
                <a:gd name="T44" fmla="*/ 286 w 294"/>
                <a:gd name="T45" fmla="*/ 38 h 290"/>
                <a:gd name="T46" fmla="*/ 274 w 294"/>
                <a:gd name="T47" fmla="*/ 96 h 290"/>
                <a:gd name="T48" fmla="*/ 219 w 294"/>
                <a:gd name="T49" fmla="*/ 109 h 290"/>
                <a:gd name="T50" fmla="*/ 109 w 294"/>
                <a:gd name="T51" fmla="*/ 219 h 290"/>
                <a:gd name="T52" fmla="*/ 97 w 294"/>
                <a:gd name="T53" fmla="*/ 274 h 290"/>
                <a:gd name="T54" fmla="*/ 59 w 294"/>
                <a:gd name="T55" fmla="*/ 290 h 290"/>
                <a:gd name="T56" fmla="*/ 52 w 294"/>
                <a:gd name="T57" fmla="*/ 278 h 290"/>
                <a:gd name="T58" fmla="*/ 88 w 294"/>
                <a:gd name="T59" fmla="*/ 266 h 290"/>
                <a:gd name="T60" fmla="*/ 97 w 294"/>
                <a:gd name="T61" fmla="*/ 220 h 290"/>
                <a:gd name="T62" fmla="*/ 98 w 294"/>
                <a:gd name="T63" fmla="*/ 213 h 290"/>
                <a:gd name="T64" fmla="*/ 213 w 294"/>
                <a:gd name="T65" fmla="*/ 98 h 290"/>
                <a:gd name="T66" fmla="*/ 220 w 294"/>
                <a:gd name="T67" fmla="*/ 97 h 290"/>
                <a:gd name="T68" fmla="*/ 266 w 294"/>
                <a:gd name="T69" fmla="*/ 88 h 290"/>
                <a:gd name="T70" fmla="*/ 278 w 294"/>
                <a:gd name="T71" fmla="*/ 52 h 290"/>
                <a:gd name="T72" fmla="*/ 262 w 294"/>
                <a:gd name="T73" fmla="*/ 68 h 290"/>
                <a:gd name="T74" fmla="*/ 257 w 294"/>
                <a:gd name="T75" fmla="*/ 70 h 290"/>
                <a:gd name="T76" fmla="*/ 232 w 294"/>
                <a:gd name="T77" fmla="*/ 70 h 290"/>
                <a:gd name="T78" fmla="*/ 226 w 294"/>
                <a:gd name="T79" fmla="*/ 64 h 290"/>
                <a:gd name="T80" fmla="*/ 226 w 294"/>
                <a:gd name="T81" fmla="*/ 37 h 290"/>
                <a:gd name="T82" fmla="*/ 228 w 294"/>
                <a:gd name="T83" fmla="*/ 32 h 290"/>
                <a:gd name="T84" fmla="*/ 244 w 294"/>
                <a:gd name="T85" fmla="*/ 17 h 290"/>
                <a:gd name="T86" fmla="*/ 206 w 294"/>
                <a:gd name="T87" fmla="*/ 28 h 290"/>
                <a:gd name="T88" fmla="*/ 198 w 294"/>
                <a:gd name="T89" fmla="*/ 74 h 290"/>
                <a:gd name="T90" fmla="*/ 196 w 294"/>
                <a:gd name="T91" fmla="*/ 81 h 290"/>
                <a:gd name="T92" fmla="*/ 81 w 294"/>
                <a:gd name="T93" fmla="*/ 196 h 290"/>
                <a:gd name="T94" fmla="*/ 74 w 294"/>
                <a:gd name="T95" fmla="*/ 198 h 290"/>
                <a:gd name="T96" fmla="*/ 28 w 294"/>
                <a:gd name="T97" fmla="*/ 206 h 290"/>
                <a:gd name="T98" fmla="*/ 17 w 294"/>
                <a:gd name="T99" fmla="*/ 244 h 290"/>
                <a:gd name="T100" fmla="*/ 32 w 294"/>
                <a:gd name="T101" fmla="*/ 228 h 290"/>
                <a:gd name="T102" fmla="*/ 37 w 294"/>
                <a:gd name="T103" fmla="*/ 226 h 290"/>
                <a:gd name="T104" fmla="*/ 64 w 294"/>
                <a:gd name="T105" fmla="*/ 226 h 290"/>
                <a:gd name="T106" fmla="*/ 70 w 294"/>
                <a:gd name="T107" fmla="*/ 232 h 290"/>
                <a:gd name="T108" fmla="*/ 70 w 294"/>
                <a:gd name="T109" fmla="*/ 257 h 290"/>
                <a:gd name="T110" fmla="*/ 68 w 294"/>
                <a:gd name="T111" fmla="*/ 262 h 290"/>
                <a:gd name="T112" fmla="*/ 52 w 294"/>
                <a:gd name="T113" fmla="*/ 2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90">
                  <a:moveTo>
                    <a:pt x="59" y="290"/>
                  </a:moveTo>
                  <a:cubicBezTo>
                    <a:pt x="52" y="290"/>
                    <a:pt x="45" y="289"/>
                    <a:pt x="38" y="286"/>
                  </a:cubicBezTo>
                  <a:cubicBezTo>
                    <a:pt x="36" y="285"/>
                    <a:pt x="35" y="283"/>
                    <a:pt x="34" y="281"/>
                  </a:cubicBezTo>
                  <a:cubicBezTo>
                    <a:pt x="34" y="279"/>
                    <a:pt x="34" y="277"/>
                    <a:pt x="36" y="276"/>
                  </a:cubicBezTo>
                  <a:cubicBezTo>
                    <a:pt x="58" y="255"/>
                    <a:pt x="58" y="255"/>
                    <a:pt x="58" y="255"/>
                  </a:cubicBezTo>
                  <a:cubicBezTo>
                    <a:pt x="58" y="238"/>
                    <a:pt x="58" y="238"/>
                    <a:pt x="58" y="238"/>
                  </a:cubicBezTo>
                  <a:cubicBezTo>
                    <a:pt x="39" y="238"/>
                    <a:pt x="39" y="238"/>
                    <a:pt x="39" y="238"/>
                  </a:cubicBezTo>
                  <a:cubicBezTo>
                    <a:pt x="18" y="259"/>
                    <a:pt x="18" y="259"/>
                    <a:pt x="18" y="259"/>
                  </a:cubicBezTo>
                  <a:cubicBezTo>
                    <a:pt x="17" y="261"/>
                    <a:pt x="15" y="261"/>
                    <a:pt x="13" y="261"/>
                  </a:cubicBezTo>
                  <a:cubicBezTo>
                    <a:pt x="11" y="260"/>
                    <a:pt x="9" y="259"/>
                    <a:pt x="8" y="257"/>
                  </a:cubicBezTo>
                  <a:cubicBezTo>
                    <a:pt x="0" y="237"/>
                    <a:pt x="4" y="214"/>
                    <a:pt x="20" y="198"/>
                  </a:cubicBezTo>
                  <a:cubicBezTo>
                    <a:pt x="34" y="183"/>
                    <a:pt x="56" y="178"/>
                    <a:pt x="75" y="185"/>
                  </a:cubicBezTo>
                  <a:cubicBezTo>
                    <a:pt x="185" y="75"/>
                    <a:pt x="185" y="75"/>
                    <a:pt x="185" y="75"/>
                  </a:cubicBezTo>
                  <a:cubicBezTo>
                    <a:pt x="178" y="56"/>
                    <a:pt x="183" y="34"/>
                    <a:pt x="198" y="20"/>
                  </a:cubicBezTo>
                  <a:cubicBezTo>
                    <a:pt x="214" y="4"/>
                    <a:pt x="237" y="0"/>
                    <a:pt x="257" y="8"/>
                  </a:cubicBezTo>
                  <a:cubicBezTo>
                    <a:pt x="259" y="9"/>
                    <a:pt x="260" y="11"/>
                    <a:pt x="261" y="13"/>
                  </a:cubicBezTo>
                  <a:cubicBezTo>
                    <a:pt x="261" y="15"/>
                    <a:pt x="261" y="17"/>
                    <a:pt x="259" y="18"/>
                  </a:cubicBezTo>
                  <a:cubicBezTo>
                    <a:pt x="238" y="39"/>
                    <a:pt x="238" y="39"/>
                    <a:pt x="238" y="39"/>
                  </a:cubicBezTo>
                  <a:cubicBezTo>
                    <a:pt x="238" y="58"/>
                    <a:pt x="238" y="58"/>
                    <a:pt x="238" y="58"/>
                  </a:cubicBezTo>
                  <a:cubicBezTo>
                    <a:pt x="255" y="58"/>
                    <a:pt x="255" y="58"/>
                    <a:pt x="255" y="58"/>
                  </a:cubicBezTo>
                  <a:cubicBezTo>
                    <a:pt x="276" y="36"/>
                    <a:pt x="276" y="36"/>
                    <a:pt x="276" y="36"/>
                  </a:cubicBezTo>
                  <a:cubicBezTo>
                    <a:pt x="277" y="34"/>
                    <a:pt x="279" y="34"/>
                    <a:pt x="281" y="34"/>
                  </a:cubicBezTo>
                  <a:cubicBezTo>
                    <a:pt x="283" y="35"/>
                    <a:pt x="285" y="36"/>
                    <a:pt x="286" y="38"/>
                  </a:cubicBezTo>
                  <a:cubicBezTo>
                    <a:pt x="294" y="58"/>
                    <a:pt x="290" y="80"/>
                    <a:pt x="274" y="96"/>
                  </a:cubicBezTo>
                  <a:cubicBezTo>
                    <a:pt x="260" y="111"/>
                    <a:pt x="238" y="116"/>
                    <a:pt x="219" y="109"/>
                  </a:cubicBezTo>
                  <a:cubicBezTo>
                    <a:pt x="109" y="219"/>
                    <a:pt x="109" y="219"/>
                    <a:pt x="109" y="219"/>
                  </a:cubicBezTo>
                  <a:cubicBezTo>
                    <a:pt x="116" y="239"/>
                    <a:pt x="111" y="260"/>
                    <a:pt x="97" y="274"/>
                  </a:cubicBezTo>
                  <a:cubicBezTo>
                    <a:pt x="86" y="285"/>
                    <a:pt x="73" y="290"/>
                    <a:pt x="59" y="290"/>
                  </a:cubicBezTo>
                  <a:close/>
                  <a:moveTo>
                    <a:pt x="52" y="278"/>
                  </a:moveTo>
                  <a:cubicBezTo>
                    <a:pt x="65" y="280"/>
                    <a:pt x="78" y="276"/>
                    <a:pt x="88" y="266"/>
                  </a:cubicBezTo>
                  <a:cubicBezTo>
                    <a:pt x="100" y="254"/>
                    <a:pt x="103" y="236"/>
                    <a:pt x="97" y="220"/>
                  </a:cubicBezTo>
                  <a:cubicBezTo>
                    <a:pt x="96" y="218"/>
                    <a:pt x="96" y="215"/>
                    <a:pt x="98" y="213"/>
                  </a:cubicBezTo>
                  <a:cubicBezTo>
                    <a:pt x="213" y="98"/>
                    <a:pt x="213" y="98"/>
                    <a:pt x="213" y="98"/>
                  </a:cubicBezTo>
                  <a:cubicBezTo>
                    <a:pt x="215" y="96"/>
                    <a:pt x="218" y="96"/>
                    <a:pt x="220" y="97"/>
                  </a:cubicBezTo>
                  <a:cubicBezTo>
                    <a:pt x="236" y="103"/>
                    <a:pt x="254" y="100"/>
                    <a:pt x="266" y="88"/>
                  </a:cubicBezTo>
                  <a:cubicBezTo>
                    <a:pt x="276" y="78"/>
                    <a:pt x="280" y="65"/>
                    <a:pt x="278" y="52"/>
                  </a:cubicBezTo>
                  <a:cubicBezTo>
                    <a:pt x="262" y="68"/>
                    <a:pt x="262" y="68"/>
                    <a:pt x="262" y="68"/>
                  </a:cubicBezTo>
                  <a:cubicBezTo>
                    <a:pt x="261" y="69"/>
                    <a:pt x="259" y="70"/>
                    <a:pt x="257" y="70"/>
                  </a:cubicBezTo>
                  <a:cubicBezTo>
                    <a:pt x="232" y="70"/>
                    <a:pt x="232" y="70"/>
                    <a:pt x="232" y="70"/>
                  </a:cubicBezTo>
                  <a:cubicBezTo>
                    <a:pt x="229" y="70"/>
                    <a:pt x="226" y="67"/>
                    <a:pt x="226" y="64"/>
                  </a:cubicBezTo>
                  <a:cubicBezTo>
                    <a:pt x="226" y="37"/>
                    <a:pt x="226" y="37"/>
                    <a:pt x="226" y="37"/>
                  </a:cubicBezTo>
                  <a:cubicBezTo>
                    <a:pt x="226" y="35"/>
                    <a:pt x="227" y="34"/>
                    <a:pt x="228" y="32"/>
                  </a:cubicBezTo>
                  <a:cubicBezTo>
                    <a:pt x="244" y="17"/>
                    <a:pt x="244" y="17"/>
                    <a:pt x="244" y="17"/>
                  </a:cubicBezTo>
                  <a:cubicBezTo>
                    <a:pt x="230" y="14"/>
                    <a:pt x="216" y="18"/>
                    <a:pt x="206" y="28"/>
                  </a:cubicBezTo>
                  <a:cubicBezTo>
                    <a:pt x="194" y="40"/>
                    <a:pt x="191" y="58"/>
                    <a:pt x="198" y="74"/>
                  </a:cubicBezTo>
                  <a:cubicBezTo>
                    <a:pt x="198" y="77"/>
                    <a:pt x="198" y="79"/>
                    <a:pt x="196" y="81"/>
                  </a:cubicBezTo>
                  <a:cubicBezTo>
                    <a:pt x="81" y="196"/>
                    <a:pt x="81" y="196"/>
                    <a:pt x="81" y="196"/>
                  </a:cubicBezTo>
                  <a:cubicBezTo>
                    <a:pt x="79" y="198"/>
                    <a:pt x="77" y="198"/>
                    <a:pt x="74" y="198"/>
                  </a:cubicBezTo>
                  <a:cubicBezTo>
                    <a:pt x="58" y="191"/>
                    <a:pt x="40" y="194"/>
                    <a:pt x="28" y="206"/>
                  </a:cubicBezTo>
                  <a:cubicBezTo>
                    <a:pt x="18" y="216"/>
                    <a:pt x="14" y="230"/>
                    <a:pt x="17" y="244"/>
                  </a:cubicBezTo>
                  <a:cubicBezTo>
                    <a:pt x="32" y="228"/>
                    <a:pt x="32" y="228"/>
                    <a:pt x="32" y="228"/>
                  </a:cubicBezTo>
                  <a:cubicBezTo>
                    <a:pt x="34" y="227"/>
                    <a:pt x="35" y="226"/>
                    <a:pt x="37" y="226"/>
                  </a:cubicBezTo>
                  <a:cubicBezTo>
                    <a:pt x="64" y="226"/>
                    <a:pt x="64" y="226"/>
                    <a:pt x="64" y="226"/>
                  </a:cubicBezTo>
                  <a:cubicBezTo>
                    <a:pt x="67" y="226"/>
                    <a:pt x="70" y="229"/>
                    <a:pt x="70" y="232"/>
                  </a:cubicBezTo>
                  <a:cubicBezTo>
                    <a:pt x="70" y="257"/>
                    <a:pt x="70" y="257"/>
                    <a:pt x="70" y="257"/>
                  </a:cubicBezTo>
                  <a:cubicBezTo>
                    <a:pt x="70" y="259"/>
                    <a:pt x="69" y="261"/>
                    <a:pt x="68" y="262"/>
                  </a:cubicBezTo>
                  <a:lnTo>
                    <a:pt x="5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7" name="Freeform 22">
              <a:extLst>
                <a:ext uri="{FF2B5EF4-FFF2-40B4-BE49-F238E27FC236}">
                  <a16:creationId xmlns:a16="http://schemas.microsoft.com/office/drawing/2014/main" id="{8F808959-6D38-25C3-0637-A896F4993E07}"/>
                </a:ext>
              </a:extLst>
            </p:cNvPr>
            <p:cNvSpPr>
              <a:spLocks/>
            </p:cNvSpPr>
            <p:nvPr/>
          </p:nvSpPr>
          <p:spPr bwMode="auto">
            <a:xfrm>
              <a:off x="3431" y="433"/>
              <a:ext cx="223" cy="223"/>
            </a:xfrm>
            <a:custGeom>
              <a:avLst/>
              <a:gdLst>
                <a:gd name="T0" fmla="*/ 117 w 151"/>
                <a:gd name="T1" fmla="*/ 151 h 151"/>
                <a:gd name="T2" fmla="*/ 75 w 151"/>
                <a:gd name="T3" fmla="*/ 109 h 151"/>
                <a:gd name="T4" fmla="*/ 20 w 151"/>
                <a:gd name="T5" fmla="*/ 97 h 151"/>
                <a:gd name="T6" fmla="*/ 8 w 151"/>
                <a:gd name="T7" fmla="*/ 38 h 151"/>
                <a:gd name="T8" fmla="*/ 13 w 151"/>
                <a:gd name="T9" fmla="*/ 34 h 151"/>
                <a:gd name="T10" fmla="*/ 18 w 151"/>
                <a:gd name="T11" fmla="*/ 36 h 151"/>
                <a:gd name="T12" fmla="*/ 39 w 151"/>
                <a:gd name="T13" fmla="*/ 58 h 151"/>
                <a:gd name="T14" fmla="*/ 58 w 151"/>
                <a:gd name="T15" fmla="*/ 58 h 151"/>
                <a:gd name="T16" fmla="*/ 58 w 151"/>
                <a:gd name="T17" fmla="*/ 39 h 151"/>
                <a:gd name="T18" fmla="*/ 36 w 151"/>
                <a:gd name="T19" fmla="*/ 18 h 151"/>
                <a:gd name="T20" fmla="*/ 34 w 151"/>
                <a:gd name="T21" fmla="*/ 13 h 151"/>
                <a:gd name="T22" fmla="*/ 38 w 151"/>
                <a:gd name="T23" fmla="*/ 8 h 151"/>
                <a:gd name="T24" fmla="*/ 96 w 151"/>
                <a:gd name="T25" fmla="*/ 20 h 151"/>
                <a:gd name="T26" fmla="*/ 109 w 151"/>
                <a:gd name="T27" fmla="*/ 75 h 151"/>
                <a:gd name="T28" fmla="*/ 151 w 151"/>
                <a:gd name="T29" fmla="*/ 117 h 151"/>
                <a:gd name="T30" fmla="*/ 143 w 151"/>
                <a:gd name="T31" fmla="*/ 126 h 151"/>
                <a:gd name="T32" fmla="*/ 98 w 151"/>
                <a:gd name="T33" fmla="*/ 81 h 151"/>
                <a:gd name="T34" fmla="*/ 97 w 151"/>
                <a:gd name="T35" fmla="*/ 74 h 151"/>
                <a:gd name="T36" fmla="*/ 88 w 151"/>
                <a:gd name="T37" fmla="*/ 28 h 151"/>
                <a:gd name="T38" fmla="*/ 52 w 151"/>
                <a:gd name="T39" fmla="*/ 17 h 151"/>
                <a:gd name="T40" fmla="*/ 68 w 151"/>
                <a:gd name="T41" fmla="*/ 32 h 151"/>
                <a:gd name="T42" fmla="*/ 70 w 151"/>
                <a:gd name="T43" fmla="*/ 37 h 151"/>
                <a:gd name="T44" fmla="*/ 70 w 151"/>
                <a:gd name="T45" fmla="*/ 64 h 151"/>
                <a:gd name="T46" fmla="*/ 64 w 151"/>
                <a:gd name="T47" fmla="*/ 70 h 151"/>
                <a:gd name="T48" fmla="*/ 37 w 151"/>
                <a:gd name="T49" fmla="*/ 70 h 151"/>
                <a:gd name="T50" fmla="*/ 32 w 151"/>
                <a:gd name="T51" fmla="*/ 68 h 151"/>
                <a:gd name="T52" fmla="*/ 17 w 151"/>
                <a:gd name="T53" fmla="*/ 52 h 151"/>
                <a:gd name="T54" fmla="*/ 28 w 151"/>
                <a:gd name="T55" fmla="*/ 88 h 151"/>
                <a:gd name="T56" fmla="*/ 74 w 151"/>
                <a:gd name="T57" fmla="*/ 97 h 151"/>
                <a:gd name="T58" fmla="*/ 81 w 151"/>
                <a:gd name="T59" fmla="*/ 98 h 151"/>
                <a:gd name="T60" fmla="*/ 126 w 151"/>
                <a:gd name="T61" fmla="*/ 143 h 151"/>
                <a:gd name="T62" fmla="*/ 117 w 151"/>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51">
                  <a:moveTo>
                    <a:pt x="117" y="151"/>
                  </a:moveTo>
                  <a:cubicBezTo>
                    <a:pt x="75" y="109"/>
                    <a:pt x="75" y="109"/>
                    <a:pt x="75" y="109"/>
                  </a:cubicBezTo>
                  <a:cubicBezTo>
                    <a:pt x="56" y="116"/>
                    <a:pt x="34" y="111"/>
                    <a:pt x="20" y="97"/>
                  </a:cubicBezTo>
                  <a:cubicBezTo>
                    <a:pt x="4" y="81"/>
                    <a:pt x="0" y="58"/>
                    <a:pt x="8" y="38"/>
                  </a:cubicBezTo>
                  <a:cubicBezTo>
                    <a:pt x="9" y="36"/>
                    <a:pt x="11" y="35"/>
                    <a:pt x="13" y="34"/>
                  </a:cubicBezTo>
                  <a:cubicBezTo>
                    <a:pt x="15" y="34"/>
                    <a:pt x="17" y="34"/>
                    <a:pt x="18" y="36"/>
                  </a:cubicBezTo>
                  <a:cubicBezTo>
                    <a:pt x="39" y="58"/>
                    <a:pt x="39" y="58"/>
                    <a:pt x="39" y="58"/>
                  </a:cubicBezTo>
                  <a:cubicBezTo>
                    <a:pt x="58" y="58"/>
                    <a:pt x="58" y="58"/>
                    <a:pt x="58" y="58"/>
                  </a:cubicBezTo>
                  <a:cubicBezTo>
                    <a:pt x="58" y="39"/>
                    <a:pt x="58" y="39"/>
                    <a:pt x="58" y="39"/>
                  </a:cubicBezTo>
                  <a:cubicBezTo>
                    <a:pt x="36" y="18"/>
                    <a:pt x="36" y="18"/>
                    <a:pt x="36" y="18"/>
                  </a:cubicBezTo>
                  <a:cubicBezTo>
                    <a:pt x="34" y="17"/>
                    <a:pt x="34" y="15"/>
                    <a:pt x="34" y="13"/>
                  </a:cubicBezTo>
                  <a:cubicBezTo>
                    <a:pt x="35" y="11"/>
                    <a:pt x="36" y="9"/>
                    <a:pt x="38" y="8"/>
                  </a:cubicBezTo>
                  <a:cubicBezTo>
                    <a:pt x="58" y="0"/>
                    <a:pt x="80" y="4"/>
                    <a:pt x="96" y="20"/>
                  </a:cubicBezTo>
                  <a:cubicBezTo>
                    <a:pt x="111" y="34"/>
                    <a:pt x="116" y="56"/>
                    <a:pt x="109" y="75"/>
                  </a:cubicBezTo>
                  <a:cubicBezTo>
                    <a:pt x="151" y="117"/>
                    <a:pt x="151" y="117"/>
                    <a:pt x="151" y="117"/>
                  </a:cubicBezTo>
                  <a:cubicBezTo>
                    <a:pt x="143" y="126"/>
                    <a:pt x="143" y="126"/>
                    <a:pt x="143" y="126"/>
                  </a:cubicBezTo>
                  <a:cubicBezTo>
                    <a:pt x="98" y="81"/>
                    <a:pt x="98" y="81"/>
                    <a:pt x="98" y="81"/>
                  </a:cubicBezTo>
                  <a:cubicBezTo>
                    <a:pt x="96" y="79"/>
                    <a:pt x="96" y="77"/>
                    <a:pt x="97" y="74"/>
                  </a:cubicBezTo>
                  <a:cubicBezTo>
                    <a:pt x="103" y="58"/>
                    <a:pt x="100" y="40"/>
                    <a:pt x="88" y="28"/>
                  </a:cubicBezTo>
                  <a:cubicBezTo>
                    <a:pt x="78" y="18"/>
                    <a:pt x="65" y="14"/>
                    <a:pt x="52" y="17"/>
                  </a:cubicBezTo>
                  <a:cubicBezTo>
                    <a:pt x="68" y="32"/>
                    <a:pt x="68" y="32"/>
                    <a:pt x="68" y="32"/>
                  </a:cubicBezTo>
                  <a:cubicBezTo>
                    <a:pt x="69" y="34"/>
                    <a:pt x="70" y="35"/>
                    <a:pt x="70" y="37"/>
                  </a:cubicBezTo>
                  <a:cubicBezTo>
                    <a:pt x="70" y="64"/>
                    <a:pt x="70" y="64"/>
                    <a:pt x="70" y="64"/>
                  </a:cubicBezTo>
                  <a:cubicBezTo>
                    <a:pt x="70" y="67"/>
                    <a:pt x="67" y="70"/>
                    <a:pt x="64" y="70"/>
                  </a:cubicBezTo>
                  <a:cubicBezTo>
                    <a:pt x="37" y="70"/>
                    <a:pt x="37" y="70"/>
                    <a:pt x="37" y="70"/>
                  </a:cubicBezTo>
                  <a:cubicBezTo>
                    <a:pt x="35" y="70"/>
                    <a:pt x="33" y="69"/>
                    <a:pt x="32" y="68"/>
                  </a:cubicBezTo>
                  <a:cubicBezTo>
                    <a:pt x="17" y="52"/>
                    <a:pt x="17" y="52"/>
                    <a:pt x="17" y="52"/>
                  </a:cubicBezTo>
                  <a:cubicBezTo>
                    <a:pt x="14" y="65"/>
                    <a:pt x="18" y="78"/>
                    <a:pt x="28" y="88"/>
                  </a:cubicBezTo>
                  <a:cubicBezTo>
                    <a:pt x="40" y="100"/>
                    <a:pt x="58" y="104"/>
                    <a:pt x="74" y="97"/>
                  </a:cubicBezTo>
                  <a:cubicBezTo>
                    <a:pt x="77" y="96"/>
                    <a:pt x="79" y="96"/>
                    <a:pt x="81" y="98"/>
                  </a:cubicBezTo>
                  <a:cubicBezTo>
                    <a:pt x="126" y="143"/>
                    <a:pt x="126" y="143"/>
                    <a:pt x="126" y="143"/>
                  </a:cubicBezTo>
                  <a:lnTo>
                    <a:pt x="11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8" name="Freeform 23">
              <a:extLst>
                <a:ext uri="{FF2B5EF4-FFF2-40B4-BE49-F238E27FC236}">
                  <a16:creationId xmlns:a16="http://schemas.microsoft.com/office/drawing/2014/main" id="{2EB0726D-1A96-2276-DD51-30C6253C79E3}"/>
                </a:ext>
              </a:extLst>
            </p:cNvPr>
            <p:cNvSpPr>
              <a:spLocks/>
            </p:cNvSpPr>
            <p:nvPr/>
          </p:nvSpPr>
          <p:spPr bwMode="auto">
            <a:xfrm>
              <a:off x="3643" y="645"/>
              <a:ext cx="224" cy="217"/>
            </a:xfrm>
            <a:custGeom>
              <a:avLst/>
              <a:gdLst>
                <a:gd name="T0" fmla="*/ 93 w 152"/>
                <a:gd name="T1" fmla="*/ 147 h 147"/>
                <a:gd name="T2" fmla="*/ 55 w 152"/>
                <a:gd name="T3" fmla="*/ 131 h 147"/>
                <a:gd name="T4" fmla="*/ 42 w 152"/>
                <a:gd name="T5" fmla="*/ 76 h 147"/>
                <a:gd name="T6" fmla="*/ 0 w 152"/>
                <a:gd name="T7" fmla="*/ 34 h 147"/>
                <a:gd name="T8" fmla="*/ 8 w 152"/>
                <a:gd name="T9" fmla="*/ 25 h 147"/>
                <a:gd name="T10" fmla="*/ 53 w 152"/>
                <a:gd name="T11" fmla="*/ 70 h 147"/>
                <a:gd name="T12" fmla="*/ 55 w 152"/>
                <a:gd name="T13" fmla="*/ 77 h 147"/>
                <a:gd name="T14" fmla="*/ 63 w 152"/>
                <a:gd name="T15" fmla="*/ 123 h 147"/>
                <a:gd name="T16" fmla="*/ 101 w 152"/>
                <a:gd name="T17" fmla="*/ 135 h 147"/>
                <a:gd name="T18" fmla="*/ 85 w 152"/>
                <a:gd name="T19" fmla="*/ 119 h 147"/>
                <a:gd name="T20" fmla="*/ 83 w 152"/>
                <a:gd name="T21" fmla="*/ 114 h 147"/>
                <a:gd name="T22" fmla="*/ 83 w 152"/>
                <a:gd name="T23" fmla="*/ 89 h 147"/>
                <a:gd name="T24" fmla="*/ 89 w 152"/>
                <a:gd name="T25" fmla="*/ 83 h 147"/>
                <a:gd name="T26" fmla="*/ 114 w 152"/>
                <a:gd name="T27" fmla="*/ 83 h 147"/>
                <a:gd name="T28" fmla="*/ 119 w 152"/>
                <a:gd name="T29" fmla="*/ 85 h 147"/>
                <a:gd name="T30" fmla="*/ 135 w 152"/>
                <a:gd name="T31" fmla="*/ 101 h 147"/>
                <a:gd name="T32" fmla="*/ 123 w 152"/>
                <a:gd name="T33" fmla="*/ 63 h 147"/>
                <a:gd name="T34" fmla="*/ 77 w 152"/>
                <a:gd name="T35" fmla="*/ 55 h 147"/>
                <a:gd name="T36" fmla="*/ 70 w 152"/>
                <a:gd name="T37" fmla="*/ 53 h 147"/>
                <a:gd name="T38" fmla="*/ 25 w 152"/>
                <a:gd name="T39" fmla="*/ 8 h 147"/>
                <a:gd name="T40" fmla="*/ 34 w 152"/>
                <a:gd name="T41" fmla="*/ 0 h 147"/>
                <a:gd name="T42" fmla="*/ 76 w 152"/>
                <a:gd name="T43" fmla="*/ 42 h 147"/>
                <a:gd name="T44" fmla="*/ 131 w 152"/>
                <a:gd name="T45" fmla="*/ 55 h 147"/>
                <a:gd name="T46" fmla="*/ 143 w 152"/>
                <a:gd name="T47" fmla="*/ 114 h 147"/>
                <a:gd name="T48" fmla="*/ 138 w 152"/>
                <a:gd name="T49" fmla="*/ 118 h 147"/>
                <a:gd name="T50" fmla="*/ 133 w 152"/>
                <a:gd name="T51" fmla="*/ 116 h 147"/>
                <a:gd name="T52" fmla="*/ 112 w 152"/>
                <a:gd name="T53" fmla="*/ 95 h 147"/>
                <a:gd name="T54" fmla="*/ 95 w 152"/>
                <a:gd name="T55" fmla="*/ 95 h 147"/>
                <a:gd name="T56" fmla="*/ 95 w 152"/>
                <a:gd name="T57" fmla="*/ 112 h 147"/>
                <a:gd name="T58" fmla="*/ 116 w 152"/>
                <a:gd name="T59" fmla="*/ 133 h 147"/>
                <a:gd name="T60" fmla="*/ 118 w 152"/>
                <a:gd name="T61" fmla="*/ 139 h 147"/>
                <a:gd name="T62" fmla="*/ 114 w 152"/>
                <a:gd name="T63" fmla="*/ 143 h 147"/>
                <a:gd name="T64" fmla="*/ 93 w 152"/>
                <a:gd name="T6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47">
                  <a:moveTo>
                    <a:pt x="93" y="147"/>
                  </a:moveTo>
                  <a:cubicBezTo>
                    <a:pt x="79" y="147"/>
                    <a:pt x="65" y="142"/>
                    <a:pt x="55" y="131"/>
                  </a:cubicBezTo>
                  <a:cubicBezTo>
                    <a:pt x="40" y="117"/>
                    <a:pt x="35" y="95"/>
                    <a:pt x="42" y="76"/>
                  </a:cubicBezTo>
                  <a:cubicBezTo>
                    <a:pt x="0" y="34"/>
                    <a:pt x="0" y="34"/>
                    <a:pt x="0" y="34"/>
                  </a:cubicBezTo>
                  <a:cubicBezTo>
                    <a:pt x="8" y="25"/>
                    <a:pt x="8" y="25"/>
                    <a:pt x="8" y="25"/>
                  </a:cubicBezTo>
                  <a:cubicBezTo>
                    <a:pt x="53" y="70"/>
                    <a:pt x="53" y="70"/>
                    <a:pt x="53" y="70"/>
                  </a:cubicBezTo>
                  <a:cubicBezTo>
                    <a:pt x="55" y="72"/>
                    <a:pt x="55" y="75"/>
                    <a:pt x="55" y="77"/>
                  </a:cubicBezTo>
                  <a:cubicBezTo>
                    <a:pt x="48" y="93"/>
                    <a:pt x="51" y="111"/>
                    <a:pt x="63" y="123"/>
                  </a:cubicBezTo>
                  <a:cubicBezTo>
                    <a:pt x="73" y="133"/>
                    <a:pt x="87" y="137"/>
                    <a:pt x="101" y="135"/>
                  </a:cubicBezTo>
                  <a:cubicBezTo>
                    <a:pt x="85" y="119"/>
                    <a:pt x="85" y="119"/>
                    <a:pt x="85" y="119"/>
                  </a:cubicBezTo>
                  <a:cubicBezTo>
                    <a:pt x="84" y="118"/>
                    <a:pt x="83" y="116"/>
                    <a:pt x="83" y="114"/>
                  </a:cubicBezTo>
                  <a:cubicBezTo>
                    <a:pt x="83" y="89"/>
                    <a:pt x="83" y="89"/>
                    <a:pt x="83" y="89"/>
                  </a:cubicBezTo>
                  <a:cubicBezTo>
                    <a:pt x="83" y="86"/>
                    <a:pt x="86" y="83"/>
                    <a:pt x="89" y="83"/>
                  </a:cubicBezTo>
                  <a:cubicBezTo>
                    <a:pt x="114" y="83"/>
                    <a:pt x="114" y="83"/>
                    <a:pt x="114" y="83"/>
                  </a:cubicBezTo>
                  <a:cubicBezTo>
                    <a:pt x="116" y="83"/>
                    <a:pt x="117" y="84"/>
                    <a:pt x="119" y="85"/>
                  </a:cubicBezTo>
                  <a:cubicBezTo>
                    <a:pt x="135" y="101"/>
                    <a:pt x="135" y="101"/>
                    <a:pt x="135" y="101"/>
                  </a:cubicBezTo>
                  <a:cubicBezTo>
                    <a:pt x="137" y="87"/>
                    <a:pt x="133" y="73"/>
                    <a:pt x="123" y="63"/>
                  </a:cubicBezTo>
                  <a:cubicBezTo>
                    <a:pt x="111" y="51"/>
                    <a:pt x="93" y="48"/>
                    <a:pt x="77" y="55"/>
                  </a:cubicBezTo>
                  <a:cubicBezTo>
                    <a:pt x="75" y="55"/>
                    <a:pt x="72" y="55"/>
                    <a:pt x="70" y="53"/>
                  </a:cubicBezTo>
                  <a:cubicBezTo>
                    <a:pt x="25" y="8"/>
                    <a:pt x="25" y="8"/>
                    <a:pt x="25" y="8"/>
                  </a:cubicBezTo>
                  <a:cubicBezTo>
                    <a:pt x="34" y="0"/>
                    <a:pt x="34" y="0"/>
                    <a:pt x="34" y="0"/>
                  </a:cubicBezTo>
                  <a:cubicBezTo>
                    <a:pt x="76" y="42"/>
                    <a:pt x="76" y="42"/>
                    <a:pt x="76" y="42"/>
                  </a:cubicBezTo>
                  <a:cubicBezTo>
                    <a:pt x="95" y="35"/>
                    <a:pt x="117" y="40"/>
                    <a:pt x="131" y="55"/>
                  </a:cubicBezTo>
                  <a:cubicBezTo>
                    <a:pt x="147" y="71"/>
                    <a:pt x="152" y="94"/>
                    <a:pt x="143" y="114"/>
                  </a:cubicBezTo>
                  <a:cubicBezTo>
                    <a:pt x="142" y="116"/>
                    <a:pt x="140" y="117"/>
                    <a:pt x="138" y="118"/>
                  </a:cubicBezTo>
                  <a:cubicBezTo>
                    <a:pt x="137" y="118"/>
                    <a:pt x="135" y="118"/>
                    <a:pt x="133" y="116"/>
                  </a:cubicBezTo>
                  <a:cubicBezTo>
                    <a:pt x="112" y="95"/>
                    <a:pt x="112" y="95"/>
                    <a:pt x="112" y="95"/>
                  </a:cubicBezTo>
                  <a:cubicBezTo>
                    <a:pt x="95" y="95"/>
                    <a:pt x="95" y="95"/>
                    <a:pt x="95" y="95"/>
                  </a:cubicBezTo>
                  <a:cubicBezTo>
                    <a:pt x="95" y="112"/>
                    <a:pt x="95" y="112"/>
                    <a:pt x="95" y="112"/>
                  </a:cubicBezTo>
                  <a:cubicBezTo>
                    <a:pt x="116" y="133"/>
                    <a:pt x="116" y="133"/>
                    <a:pt x="116" y="133"/>
                  </a:cubicBezTo>
                  <a:cubicBezTo>
                    <a:pt x="118" y="135"/>
                    <a:pt x="118" y="137"/>
                    <a:pt x="118" y="139"/>
                  </a:cubicBezTo>
                  <a:cubicBezTo>
                    <a:pt x="117" y="140"/>
                    <a:pt x="116" y="142"/>
                    <a:pt x="114" y="143"/>
                  </a:cubicBezTo>
                  <a:cubicBezTo>
                    <a:pt x="107" y="146"/>
                    <a:pt x="100" y="147"/>
                    <a:pt x="93"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grpSp>
      <p:sp>
        <p:nvSpPr>
          <p:cNvPr id="480" name="Rounded Rectangle 16">
            <a:extLst>
              <a:ext uri="{FF2B5EF4-FFF2-40B4-BE49-F238E27FC236}">
                <a16:creationId xmlns:a16="http://schemas.microsoft.com/office/drawing/2014/main" id="{A6AA73E1-EAA6-8123-5487-A3999A266D64}"/>
              </a:ext>
            </a:extLst>
          </p:cNvPr>
          <p:cNvSpPr/>
          <p:nvPr/>
        </p:nvSpPr>
        <p:spPr>
          <a:xfrm>
            <a:off x="4119283" y="1265320"/>
            <a:ext cx="2159227" cy="53035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81" name="TextBox 480">
            <a:extLst>
              <a:ext uri="{FF2B5EF4-FFF2-40B4-BE49-F238E27FC236}">
                <a16:creationId xmlns:a16="http://schemas.microsoft.com/office/drawing/2014/main" id="{531F2EA5-1BF4-AB62-6AA4-2701D541BA14}"/>
              </a:ext>
            </a:extLst>
          </p:cNvPr>
          <p:cNvSpPr txBox="1"/>
          <p:nvPr/>
        </p:nvSpPr>
        <p:spPr>
          <a:xfrm>
            <a:off x="4482739" y="1299652"/>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Agent Libraries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Domain agent templates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Toolkits for process reinvention</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Reusable evaluation packs</a:t>
            </a:r>
          </a:p>
        </p:txBody>
      </p:sp>
      <p:pic>
        <p:nvPicPr>
          <p:cNvPr id="482" name="Graphic 481" descr="Address Book outline">
            <a:extLst>
              <a:ext uri="{FF2B5EF4-FFF2-40B4-BE49-F238E27FC236}">
                <a16:creationId xmlns:a16="http://schemas.microsoft.com/office/drawing/2014/main" id="{1E28A2AC-2C0B-E685-F88D-0BEBAF8ED3F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192881" y="1400709"/>
            <a:ext cx="251159" cy="251159"/>
          </a:xfrm>
          <a:prstGeom prst="rect">
            <a:avLst/>
          </a:prstGeom>
        </p:spPr>
      </p:pic>
      <p:sp>
        <p:nvSpPr>
          <p:cNvPr id="483" name="TextBox 482">
            <a:extLst>
              <a:ext uri="{FF2B5EF4-FFF2-40B4-BE49-F238E27FC236}">
                <a16:creationId xmlns:a16="http://schemas.microsoft.com/office/drawing/2014/main" id="{23A8174B-32E4-3D81-5199-253D1B1978FC}"/>
              </a:ext>
            </a:extLst>
          </p:cNvPr>
          <p:cNvSpPr txBox="1"/>
          <p:nvPr/>
        </p:nvSpPr>
        <p:spPr>
          <a:xfrm>
            <a:off x="8742724" y="1280188"/>
            <a:ext cx="1341355" cy="492443"/>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Industry Apps: </a:t>
            </a:r>
            <a:r>
              <a:rPr kumimoji="0" lang="en-US" sz="800" b="0" i="0" u="none" strike="noStrike" kern="1200" cap="none" spc="0" normalizeH="0" baseline="0" noProof="0">
                <a:ln>
                  <a:noFill/>
                </a:ln>
                <a:solidFill>
                  <a:schemeClr val="bg1"/>
                </a:solidFill>
                <a:effectLst/>
                <a:uLnTx/>
                <a:uFillTx/>
                <a:latin typeface="Graphik Regular"/>
                <a:ea typeface="+mn-ea"/>
                <a:cs typeface="+mn-cs"/>
              </a:rPr>
              <a:t>Salesforce, Workday, ServiceNow, SAP, Pega/Appian, Guidewire, &amp; more</a:t>
            </a:r>
            <a:endParaRPr kumimoji="0" lang="en-US" sz="500" b="0" i="0" u="none" strike="noStrike" kern="1200" cap="none" spc="0" normalizeH="0" baseline="0" noProof="0">
              <a:ln>
                <a:noFill/>
              </a:ln>
              <a:solidFill>
                <a:schemeClr val="bg1"/>
              </a:solidFill>
              <a:effectLst/>
              <a:uLnTx/>
              <a:uFillTx/>
              <a:latin typeface="Graphik Regular"/>
              <a:ea typeface="+mn-ea"/>
              <a:cs typeface="+mn-cs"/>
            </a:endParaRPr>
          </a:p>
        </p:txBody>
      </p:sp>
      <p:sp>
        <p:nvSpPr>
          <p:cNvPr id="484" name="Rounded Rectangle 14">
            <a:extLst>
              <a:ext uri="{FF2B5EF4-FFF2-40B4-BE49-F238E27FC236}">
                <a16:creationId xmlns:a16="http://schemas.microsoft.com/office/drawing/2014/main" id="{7F465FD6-5030-A254-06DB-B58550CCA198}"/>
              </a:ext>
            </a:extLst>
          </p:cNvPr>
          <p:cNvSpPr/>
          <p:nvPr/>
        </p:nvSpPr>
        <p:spPr>
          <a:xfrm>
            <a:off x="363826" y="3575366"/>
            <a:ext cx="9784080" cy="868680"/>
          </a:xfrm>
          <a:prstGeom prst="roundRect">
            <a:avLst>
              <a:gd name="adj" fmla="val 10619"/>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485" name="Rounded Rectangle 95">
            <a:extLst>
              <a:ext uri="{FF2B5EF4-FFF2-40B4-BE49-F238E27FC236}">
                <a16:creationId xmlns:a16="http://schemas.microsoft.com/office/drawing/2014/main" id="{E889262B-B759-6D97-FEEB-0704FB21122A}"/>
              </a:ext>
            </a:extLst>
          </p:cNvPr>
          <p:cNvSpPr/>
          <p:nvPr/>
        </p:nvSpPr>
        <p:spPr>
          <a:xfrm>
            <a:off x="376078" y="4480812"/>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486" name="Rounded Rectangle 15">
            <a:extLst>
              <a:ext uri="{FF2B5EF4-FFF2-40B4-BE49-F238E27FC236}">
                <a16:creationId xmlns:a16="http://schemas.microsoft.com/office/drawing/2014/main" id="{6201EEA9-934E-0B19-968F-B24F1F566D2A}"/>
              </a:ext>
            </a:extLst>
          </p:cNvPr>
          <p:cNvSpPr/>
          <p:nvPr/>
        </p:nvSpPr>
        <p:spPr>
          <a:xfrm>
            <a:off x="363826" y="5295793"/>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487" name="Rounded Rectangle 21">
            <a:extLst>
              <a:ext uri="{FF2B5EF4-FFF2-40B4-BE49-F238E27FC236}">
                <a16:creationId xmlns:a16="http://schemas.microsoft.com/office/drawing/2014/main" id="{33CD11ED-7EC5-732B-7253-77339B429618}"/>
              </a:ext>
            </a:extLst>
          </p:cNvPr>
          <p:cNvSpPr/>
          <p:nvPr/>
        </p:nvSpPr>
        <p:spPr>
          <a:xfrm>
            <a:off x="363827" y="4740115"/>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488" name="TextBox 487">
            <a:extLst>
              <a:ext uri="{FF2B5EF4-FFF2-40B4-BE49-F238E27FC236}">
                <a16:creationId xmlns:a16="http://schemas.microsoft.com/office/drawing/2014/main" id="{12A094D0-B992-B980-D6CB-FB0EDDE3294B}"/>
              </a:ext>
            </a:extLst>
          </p:cNvPr>
          <p:cNvSpPr txBox="1"/>
          <p:nvPr/>
        </p:nvSpPr>
        <p:spPr>
          <a:xfrm>
            <a:off x="789520" y="5526193"/>
            <a:ext cx="1029726"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Data Foundation</a:t>
            </a:r>
          </a:p>
        </p:txBody>
      </p:sp>
      <p:sp>
        <p:nvSpPr>
          <p:cNvPr id="489" name="TextBox 488">
            <a:extLst>
              <a:ext uri="{FF2B5EF4-FFF2-40B4-BE49-F238E27FC236}">
                <a16:creationId xmlns:a16="http://schemas.microsoft.com/office/drawing/2014/main" id="{CC2E0F5B-DC4E-34E0-9D9F-B2F4AAE790A8}"/>
              </a:ext>
            </a:extLst>
          </p:cNvPr>
          <p:cNvSpPr txBox="1"/>
          <p:nvPr/>
        </p:nvSpPr>
        <p:spPr>
          <a:xfrm>
            <a:off x="789520" y="4693072"/>
            <a:ext cx="1260462"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Domain Ontologies</a:t>
            </a:r>
          </a:p>
        </p:txBody>
      </p:sp>
      <p:sp>
        <p:nvSpPr>
          <p:cNvPr id="490" name="TextBox 489">
            <a:extLst>
              <a:ext uri="{FF2B5EF4-FFF2-40B4-BE49-F238E27FC236}">
                <a16:creationId xmlns:a16="http://schemas.microsoft.com/office/drawing/2014/main" id="{C9D574F5-8F2C-D2AE-3349-434625449A3C}"/>
              </a:ext>
            </a:extLst>
          </p:cNvPr>
          <p:cNvSpPr txBox="1"/>
          <p:nvPr/>
        </p:nvSpPr>
        <p:spPr>
          <a:xfrm>
            <a:off x="789520" y="3840429"/>
            <a:ext cx="1121571"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Specialized Models</a:t>
            </a:r>
          </a:p>
        </p:txBody>
      </p:sp>
      <p:sp>
        <p:nvSpPr>
          <p:cNvPr id="494" name="Rounded Rectangle 114">
            <a:extLst>
              <a:ext uri="{FF2B5EF4-FFF2-40B4-BE49-F238E27FC236}">
                <a16:creationId xmlns:a16="http://schemas.microsoft.com/office/drawing/2014/main" id="{4314453C-C7BE-B88D-3015-441F00CAF514}"/>
              </a:ext>
            </a:extLst>
          </p:cNvPr>
          <p:cNvSpPr/>
          <p:nvPr/>
        </p:nvSpPr>
        <p:spPr>
          <a:xfrm>
            <a:off x="7600391" y="3615330"/>
            <a:ext cx="248368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495" name="Rectangle 494">
            <a:extLst>
              <a:ext uri="{FF2B5EF4-FFF2-40B4-BE49-F238E27FC236}">
                <a16:creationId xmlns:a16="http://schemas.microsoft.com/office/drawing/2014/main" id="{108AA9A3-8558-1E36-D8C3-4342F1FC4952}"/>
              </a:ext>
            </a:extLst>
          </p:cNvPr>
          <p:cNvSpPr/>
          <p:nvPr/>
        </p:nvSpPr>
        <p:spPr>
          <a:xfrm>
            <a:off x="7556891" y="3628695"/>
            <a:ext cx="2463404" cy="15135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Experiential Knowledge Acquisition</a:t>
            </a:r>
          </a:p>
        </p:txBody>
      </p:sp>
      <p:sp>
        <p:nvSpPr>
          <p:cNvPr id="497" name="Rounded Rectangle 113">
            <a:extLst>
              <a:ext uri="{FF2B5EF4-FFF2-40B4-BE49-F238E27FC236}">
                <a16:creationId xmlns:a16="http://schemas.microsoft.com/office/drawing/2014/main" id="{C2A5F626-CB7D-ACE4-C2AF-9C1E79E2F189}"/>
              </a:ext>
            </a:extLst>
          </p:cNvPr>
          <p:cNvSpPr/>
          <p:nvPr/>
        </p:nvSpPr>
        <p:spPr>
          <a:xfrm>
            <a:off x="4352045" y="3615330"/>
            <a:ext cx="3200372"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498" name="Rectangle 497">
            <a:extLst>
              <a:ext uri="{FF2B5EF4-FFF2-40B4-BE49-F238E27FC236}">
                <a16:creationId xmlns:a16="http://schemas.microsoft.com/office/drawing/2014/main" id="{C1A39FBF-7C97-29ED-3F2B-812E281491AA}"/>
              </a:ext>
            </a:extLst>
          </p:cNvPr>
          <p:cNvSpPr/>
          <p:nvPr/>
        </p:nvSpPr>
        <p:spPr>
          <a:xfrm>
            <a:off x="4317305" y="3628695"/>
            <a:ext cx="1759902"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Adaptive Learning Loop</a:t>
            </a:r>
          </a:p>
        </p:txBody>
      </p:sp>
      <p:sp>
        <p:nvSpPr>
          <p:cNvPr id="503" name="Rounded Rectangle 53">
            <a:extLst>
              <a:ext uri="{FF2B5EF4-FFF2-40B4-BE49-F238E27FC236}">
                <a16:creationId xmlns:a16="http://schemas.microsoft.com/office/drawing/2014/main" id="{7D9761A9-BE51-4533-A0A2-0120EFAB961C}"/>
              </a:ext>
            </a:extLst>
          </p:cNvPr>
          <p:cNvSpPr/>
          <p:nvPr/>
        </p:nvSpPr>
        <p:spPr>
          <a:xfrm>
            <a:off x="1954894" y="3615330"/>
            <a:ext cx="2349177"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04" name="Rectangle 503">
            <a:extLst>
              <a:ext uri="{FF2B5EF4-FFF2-40B4-BE49-F238E27FC236}">
                <a16:creationId xmlns:a16="http://schemas.microsoft.com/office/drawing/2014/main" id="{BE7B96E3-64F1-0D94-F01B-CDD3B2650B3B}"/>
              </a:ext>
            </a:extLst>
          </p:cNvPr>
          <p:cNvSpPr/>
          <p:nvPr/>
        </p:nvSpPr>
        <p:spPr>
          <a:xfrm>
            <a:off x="1933646" y="3628695"/>
            <a:ext cx="1745479"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Recipe</a:t>
            </a:r>
          </a:p>
        </p:txBody>
      </p:sp>
      <p:sp>
        <p:nvSpPr>
          <p:cNvPr id="506" name="Rounded Rectangle 114">
            <a:extLst>
              <a:ext uri="{FF2B5EF4-FFF2-40B4-BE49-F238E27FC236}">
                <a16:creationId xmlns:a16="http://schemas.microsoft.com/office/drawing/2014/main" id="{85717F11-55D5-60CE-3B15-E0278B30F38E}"/>
              </a:ext>
            </a:extLst>
          </p:cNvPr>
          <p:cNvSpPr/>
          <p:nvPr/>
        </p:nvSpPr>
        <p:spPr>
          <a:xfrm>
            <a:off x="7027054" y="4508504"/>
            <a:ext cx="3057003"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07" name="Rectangle 506">
            <a:extLst>
              <a:ext uri="{FF2B5EF4-FFF2-40B4-BE49-F238E27FC236}">
                <a16:creationId xmlns:a16="http://schemas.microsoft.com/office/drawing/2014/main" id="{05B2EE5A-54BA-D4F3-AAD6-CDE393D217FD}"/>
              </a:ext>
            </a:extLst>
          </p:cNvPr>
          <p:cNvSpPr/>
          <p:nvPr/>
        </p:nvSpPr>
        <p:spPr>
          <a:xfrm>
            <a:off x="6993061" y="4534143"/>
            <a:ext cx="256868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Ontology Engineering</a:t>
            </a:r>
          </a:p>
        </p:txBody>
      </p:sp>
      <p:sp>
        <p:nvSpPr>
          <p:cNvPr id="512" name="Rounded Rectangle 112">
            <a:extLst>
              <a:ext uri="{FF2B5EF4-FFF2-40B4-BE49-F238E27FC236}">
                <a16:creationId xmlns:a16="http://schemas.microsoft.com/office/drawing/2014/main" id="{7592616A-D83F-1382-EACA-A910ED8E32EE}"/>
              </a:ext>
            </a:extLst>
          </p:cNvPr>
          <p:cNvSpPr/>
          <p:nvPr/>
        </p:nvSpPr>
        <p:spPr>
          <a:xfrm>
            <a:off x="4673546" y="4507804"/>
            <a:ext cx="231228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13" name="Rectangle 512">
            <a:extLst>
              <a:ext uri="{FF2B5EF4-FFF2-40B4-BE49-F238E27FC236}">
                <a16:creationId xmlns:a16="http://schemas.microsoft.com/office/drawing/2014/main" id="{321ACAB9-34C4-B710-213B-C559ADBA6C7B}"/>
              </a:ext>
            </a:extLst>
          </p:cNvPr>
          <p:cNvSpPr/>
          <p:nvPr/>
        </p:nvSpPr>
        <p:spPr>
          <a:xfrm>
            <a:off x="4657692" y="4533444"/>
            <a:ext cx="189159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Knowledge Representation </a:t>
            </a:r>
          </a:p>
        </p:txBody>
      </p:sp>
      <p:sp>
        <p:nvSpPr>
          <p:cNvPr id="515" name="Rounded Rectangle 53">
            <a:extLst>
              <a:ext uri="{FF2B5EF4-FFF2-40B4-BE49-F238E27FC236}">
                <a16:creationId xmlns:a16="http://schemas.microsoft.com/office/drawing/2014/main" id="{6EC1CF4C-7CAB-C011-BBB1-C2665C3B3979}"/>
              </a:ext>
            </a:extLst>
          </p:cNvPr>
          <p:cNvSpPr/>
          <p:nvPr/>
        </p:nvSpPr>
        <p:spPr>
          <a:xfrm>
            <a:off x="4482739" y="3637959"/>
            <a:ext cx="417613" cy="115967"/>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16" name="Rectangle 515">
            <a:extLst>
              <a:ext uri="{FF2B5EF4-FFF2-40B4-BE49-F238E27FC236}">
                <a16:creationId xmlns:a16="http://schemas.microsoft.com/office/drawing/2014/main" id="{67F5795C-B7BD-8CE7-19F0-624D622F19DF}"/>
              </a:ext>
            </a:extLst>
          </p:cNvPr>
          <p:cNvSpPr/>
          <p:nvPr/>
        </p:nvSpPr>
        <p:spPr>
          <a:xfrm>
            <a:off x="1921936" y="4533444"/>
            <a:ext cx="1822367"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Semantic Layer</a:t>
            </a:r>
          </a:p>
        </p:txBody>
      </p:sp>
      <p:sp>
        <p:nvSpPr>
          <p:cNvPr id="518" name="Rounded Rectangle 114">
            <a:extLst>
              <a:ext uri="{FF2B5EF4-FFF2-40B4-BE49-F238E27FC236}">
                <a16:creationId xmlns:a16="http://schemas.microsoft.com/office/drawing/2014/main" id="{88F76EC1-FCF8-D549-EE43-F7DC069F9B68}"/>
              </a:ext>
            </a:extLst>
          </p:cNvPr>
          <p:cNvSpPr/>
          <p:nvPr/>
        </p:nvSpPr>
        <p:spPr>
          <a:xfrm>
            <a:off x="5026535" y="5332256"/>
            <a:ext cx="243595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19" name="Rectangle 518">
            <a:extLst>
              <a:ext uri="{FF2B5EF4-FFF2-40B4-BE49-F238E27FC236}">
                <a16:creationId xmlns:a16="http://schemas.microsoft.com/office/drawing/2014/main" id="{5A1467CA-EC56-C043-B60E-5A4694DD215E}"/>
              </a:ext>
            </a:extLst>
          </p:cNvPr>
          <p:cNvSpPr/>
          <p:nvPr/>
        </p:nvSpPr>
        <p:spPr>
          <a:xfrm>
            <a:off x="4994945" y="5343162"/>
            <a:ext cx="1835193"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Products </a:t>
            </a:r>
          </a:p>
        </p:txBody>
      </p:sp>
      <p:sp>
        <p:nvSpPr>
          <p:cNvPr id="525" name="Rounded Rectangle 53">
            <a:extLst>
              <a:ext uri="{FF2B5EF4-FFF2-40B4-BE49-F238E27FC236}">
                <a16:creationId xmlns:a16="http://schemas.microsoft.com/office/drawing/2014/main" id="{A48E46D6-92D4-FB40-50DE-20744192384B}"/>
              </a:ext>
            </a:extLst>
          </p:cNvPr>
          <p:cNvSpPr/>
          <p:nvPr/>
        </p:nvSpPr>
        <p:spPr>
          <a:xfrm>
            <a:off x="1951001" y="5332256"/>
            <a:ext cx="3020938" cy="704088"/>
          </a:xfrm>
          <a:prstGeom prst="roundRect">
            <a:avLst>
              <a:gd name="adj" fmla="val 11354"/>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26" name="Rectangle 525">
            <a:extLst>
              <a:ext uri="{FF2B5EF4-FFF2-40B4-BE49-F238E27FC236}">
                <a16:creationId xmlns:a16="http://schemas.microsoft.com/office/drawing/2014/main" id="{0C5A6D9A-0471-95B8-F79B-EC6EABD12392}"/>
              </a:ext>
            </a:extLst>
          </p:cNvPr>
          <p:cNvSpPr/>
          <p:nvPr/>
        </p:nvSpPr>
        <p:spPr>
          <a:xfrm>
            <a:off x="1921717" y="5354592"/>
            <a:ext cx="1837845"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Accessibility</a:t>
            </a:r>
          </a:p>
        </p:txBody>
      </p:sp>
      <p:sp>
        <p:nvSpPr>
          <p:cNvPr id="527" name="Rounded Rectangle 113">
            <a:extLst>
              <a:ext uri="{FF2B5EF4-FFF2-40B4-BE49-F238E27FC236}">
                <a16:creationId xmlns:a16="http://schemas.microsoft.com/office/drawing/2014/main" id="{DE250ABE-30C1-CEC8-5B3A-D7DDAE9C9A2C}"/>
              </a:ext>
            </a:extLst>
          </p:cNvPr>
          <p:cNvSpPr/>
          <p:nvPr/>
        </p:nvSpPr>
        <p:spPr>
          <a:xfrm>
            <a:off x="7517081" y="5332256"/>
            <a:ext cx="2558475"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28" name="Rectangle 527">
            <a:extLst>
              <a:ext uri="{FF2B5EF4-FFF2-40B4-BE49-F238E27FC236}">
                <a16:creationId xmlns:a16="http://schemas.microsoft.com/office/drawing/2014/main" id="{8F66E6F1-BB26-CAC5-D5AD-9F245ADA1721}"/>
              </a:ext>
            </a:extLst>
          </p:cNvPr>
          <p:cNvSpPr/>
          <p:nvPr/>
        </p:nvSpPr>
        <p:spPr>
          <a:xfrm>
            <a:off x="7485732" y="5312030"/>
            <a:ext cx="2613071" cy="2053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Agents</a:t>
            </a:r>
          </a:p>
        </p:txBody>
      </p:sp>
      <p:sp>
        <p:nvSpPr>
          <p:cNvPr id="652" name="Rounded Rectangle 5">
            <a:extLst>
              <a:ext uri="{FF2B5EF4-FFF2-40B4-BE49-F238E27FC236}">
                <a16:creationId xmlns:a16="http://schemas.microsoft.com/office/drawing/2014/main" id="{E8767C5C-6890-EC15-88BF-0A661E95DAE4}"/>
              </a:ext>
            </a:extLst>
          </p:cNvPr>
          <p:cNvSpPr/>
          <p:nvPr/>
        </p:nvSpPr>
        <p:spPr>
          <a:xfrm>
            <a:off x="380127" y="6126272"/>
            <a:ext cx="9784080" cy="274320"/>
          </a:xfrm>
          <a:prstGeom prst="roundRect">
            <a:avLst>
              <a:gd name="adj" fmla="val 27976"/>
            </a:avLst>
          </a:prstGeom>
          <a:solidFill>
            <a:srgbClr val="7500C1">
              <a:alpha val="5914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Brain Infrastructure</a:t>
            </a:r>
          </a:p>
        </p:txBody>
      </p:sp>
      <p:sp>
        <p:nvSpPr>
          <p:cNvPr id="653" name="Rounded Rectangle 5">
            <a:extLst>
              <a:ext uri="{FF2B5EF4-FFF2-40B4-BE49-F238E27FC236}">
                <a16:creationId xmlns:a16="http://schemas.microsoft.com/office/drawing/2014/main" id="{36372D36-9A58-0B27-8202-E9F94EC35766}"/>
              </a:ext>
            </a:extLst>
          </p:cNvPr>
          <p:cNvSpPr/>
          <p:nvPr/>
        </p:nvSpPr>
        <p:spPr>
          <a:xfrm>
            <a:off x="380127" y="6455417"/>
            <a:ext cx="9784080" cy="244558"/>
          </a:xfrm>
          <a:prstGeom prst="roundRect">
            <a:avLst>
              <a:gd name="adj" fmla="val 30039"/>
            </a:avLst>
          </a:prstGeom>
          <a:solidFill>
            <a:srgbClr val="7500C1">
              <a:alpha val="71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Source Systems, External Systems</a:t>
            </a:r>
          </a:p>
        </p:txBody>
      </p:sp>
      <p:sp>
        <p:nvSpPr>
          <p:cNvPr id="654" name="Rounded Rectangle 16">
            <a:extLst>
              <a:ext uri="{FF2B5EF4-FFF2-40B4-BE49-F238E27FC236}">
                <a16:creationId xmlns:a16="http://schemas.microsoft.com/office/drawing/2014/main" id="{16D1A299-DCCE-298A-9B83-AE5C9060D657}"/>
              </a:ext>
            </a:extLst>
          </p:cNvPr>
          <p:cNvSpPr/>
          <p:nvPr/>
        </p:nvSpPr>
        <p:spPr>
          <a:xfrm>
            <a:off x="1822518"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Compute</a:t>
            </a:r>
          </a:p>
        </p:txBody>
      </p:sp>
      <p:sp>
        <p:nvSpPr>
          <p:cNvPr id="655" name="Rounded Rectangle 16">
            <a:extLst>
              <a:ext uri="{FF2B5EF4-FFF2-40B4-BE49-F238E27FC236}">
                <a16:creationId xmlns:a16="http://schemas.microsoft.com/office/drawing/2014/main" id="{20D57D0F-0EED-AC63-B323-3839F8D60D54}"/>
              </a:ext>
            </a:extLst>
          </p:cNvPr>
          <p:cNvSpPr/>
          <p:nvPr/>
        </p:nvSpPr>
        <p:spPr>
          <a:xfrm>
            <a:off x="3090854"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AWS Silicon Options</a:t>
            </a:r>
          </a:p>
        </p:txBody>
      </p:sp>
      <p:sp>
        <p:nvSpPr>
          <p:cNvPr id="656" name="Rounded Rectangle 16">
            <a:extLst>
              <a:ext uri="{FF2B5EF4-FFF2-40B4-BE49-F238E27FC236}">
                <a16:creationId xmlns:a16="http://schemas.microsoft.com/office/drawing/2014/main" id="{C98CA754-D14D-ACAF-84CE-E7D952CEC7A9}"/>
              </a:ext>
            </a:extLst>
          </p:cNvPr>
          <p:cNvSpPr/>
          <p:nvPr/>
        </p:nvSpPr>
        <p:spPr>
          <a:xfrm>
            <a:off x="4359190"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Networking</a:t>
            </a:r>
          </a:p>
        </p:txBody>
      </p:sp>
      <p:sp>
        <p:nvSpPr>
          <p:cNvPr id="657" name="Rounded Rectangle 16">
            <a:extLst>
              <a:ext uri="{FF2B5EF4-FFF2-40B4-BE49-F238E27FC236}">
                <a16:creationId xmlns:a16="http://schemas.microsoft.com/office/drawing/2014/main" id="{7F370E5D-06C4-2F91-40A3-F113629D9236}"/>
              </a:ext>
            </a:extLst>
          </p:cNvPr>
          <p:cNvSpPr/>
          <p:nvPr/>
        </p:nvSpPr>
        <p:spPr>
          <a:xfrm>
            <a:off x="5627526"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Identity &amp; Secrets</a:t>
            </a:r>
          </a:p>
        </p:txBody>
      </p:sp>
      <p:sp>
        <p:nvSpPr>
          <p:cNvPr id="658" name="Rounded Rectangle 16">
            <a:extLst>
              <a:ext uri="{FF2B5EF4-FFF2-40B4-BE49-F238E27FC236}">
                <a16:creationId xmlns:a16="http://schemas.microsoft.com/office/drawing/2014/main" id="{87CF10A6-3B16-D7F2-EAA1-CE59435E9847}"/>
              </a:ext>
            </a:extLst>
          </p:cNvPr>
          <p:cNvSpPr/>
          <p:nvPr/>
        </p:nvSpPr>
        <p:spPr>
          <a:xfrm>
            <a:off x="6895862"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Resilience</a:t>
            </a:r>
          </a:p>
        </p:txBody>
      </p:sp>
      <p:sp>
        <p:nvSpPr>
          <p:cNvPr id="659" name="Rounded Rectangle 16">
            <a:extLst>
              <a:ext uri="{FF2B5EF4-FFF2-40B4-BE49-F238E27FC236}">
                <a16:creationId xmlns:a16="http://schemas.microsoft.com/office/drawing/2014/main" id="{77D77C55-36D2-46AB-CCC8-D096E7655FC0}"/>
              </a:ext>
            </a:extLst>
          </p:cNvPr>
          <p:cNvSpPr/>
          <p:nvPr/>
        </p:nvSpPr>
        <p:spPr>
          <a:xfrm>
            <a:off x="8164196"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Org &amp; Isolation</a:t>
            </a:r>
          </a:p>
        </p:txBody>
      </p:sp>
      <p:sp>
        <p:nvSpPr>
          <p:cNvPr id="33" name="TextBox 9">
            <a:extLst>
              <a:ext uri="{FF2B5EF4-FFF2-40B4-BE49-F238E27FC236}">
                <a16:creationId xmlns:a16="http://schemas.microsoft.com/office/drawing/2014/main" id="{818D9CAD-ECB7-83F4-2547-38D510ABA6A9}"/>
              </a:ext>
            </a:extLst>
          </p:cNvPr>
          <p:cNvSpPr txBox="1">
            <a:spLocks noChangeArrowheads="1"/>
          </p:cNvSpPr>
          <p:nvPr/>
        </p:nvSpPr>
        <p:spPr bwMode="auto">
          <a:xfrm>
            <a:off x="4484711" y="3223119"/>
            <a:ext cx="5229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A</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KS</a:t>
            </a:r>
          </a:p>
        </p:txBody>
      </p:sp>
      <p:sp>
        <p:nvSpPr>
          <p:cNvPr id="36" name="TextBox 20">
            <a:extLst>
              <a:ext uri="{FF2B5EF4-FFF2-40B4-BE49-F238E27FC236}">
                <a16:creationId xmlns:a16="http://schemas.microsoft.com/office/drawing/2014/main" id="{5A1C4A9E-C82C-A3E2-F452-2EA0F56CB510}"/>
              </a:ext>
            </a:extLst>
          </p:cNvPr>
          <p:cNvSpPr txBox="1">
            <a:spLocks noChangeArrowheads="1"/>
          </p:cNvSpPr>
          <p:nvPr/>
        </p:nvSpPr>
        <p:spPr bwMode="auto">
          <a:xfrm>
            <a:off x="4951922" y="3168382"/>
            <a:ext cx="56346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Functions</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42" name="TextBox 12">
            <a:extLst>
              <a:ext uri="{FF2B5EF4-FFF2-40B4-BE49-F238E27FC236}">
                <a16:creationId xmlns:a16="http://schemas.microsoft.com/office/drawing/2014/main" id="{4C9B54EE-FAE4-C762-8219-ECE4F0AA0787}"/>
              </a:ext>
            </a:extLst>
          </p:cNvPr>
          <p:cNvSpPr txBox="1">
            <a:spLocks noChangeArrowheads="1"/>
          </p:cNvSpPr>
          <p:nvPr/>
        </p:nvSpPr>
        <p:spPr bwMode="auto">
          <a:xfrm>
            <a:off x="5464001" y="3138396"/>
            <a:ext cx="571790"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err="1">
                <a:solidFill>
                  <a:srgbClr val="000000"/>
                </a:solidFill>
                <a:latin typeface="Graphik Light"/>
                <a:ea typeface="Amazon Ember" panose="020B0603020204020204" pitchFamily="34" charset="0"/>
                <a:cs typeface="Arial" panose="020B0604020202020204" pitchFamily="34" charset="0"/>
              </a:rPr>
              <a:t>CosmosDB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45" name="TextBox 10">
            <a:extLst>
              <a:ext uri="{FF2B5EF4-FFF2-40B4-BE49-F238E27FC236}">
                <a16:creationId xmlns:a16="http://schemas.microsoft.com/office/drawing/2014/main" id="{AFD92B0F-1D34-6A75-2453-00E58B890063}"/>
              </a:ext>
            </a:extLst>
          </p:cNvPr>
          <p:cNvSpPr txBox="1">
            <a:spLocks noChangeArrowheads="1"/>
          </p:cNvSpPr>
          <p:nvPr/>
        </p:nvSpPr>
        <p:spPr bwMode="auto">
          <a:xfrm>
            <a:off x="5905596" y="3143851"/>
            <a:ext cx="745828" cy="3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Cognitive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Search</a:t>
            </a:r>
          </a:p>
        </p:txBody>
      </p:sp>
      <p:sp>
        <p:nvSpPr>
          <p:cNvPr id="414" name="TextBox 11">
            <a:extLst>
              <a:ext uri="{FF2B5EF4-FFF2-40B4-BE49-F238E27FC236}">
                <a16:creationId xmlns:a16="http://schemas.microsoft.com/office/drawing/2014/main" id="{D8D0EA5C-F2C2-E101-6076-B92BFB19B27E}"/>
              </a:ext>
            </a:extLst>
          </p:cNvPr>
          <p:cNvSpPr txBox="1">
            <a:spLocks noChangeArrowheads="1"/>
          </p:cNvSpPr>
          <p:nvPr/>
        </p:nvSpPr>
        <p:spPr bwMode="auto">
          <a:xfrm>
            <a:off x="2967677" y="2369600"/>
            <a:ext cx="70536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solidFill>
                  <a:srgbClr val="000000"/>
                </a:solidFill>
                <a:latin typeface="Graphik Light"/>
              </a:rPr>
              <a:t>Azure Activity Logs</a:t>
            </a:r>
          </a:p>
        </p:txBody>
      </p:sp>
      <p:sp>
        <p:nvSpPr>
          <p:cNvPr id="423" name="TextBox 9">
            <a:extLst>
              <a:ext uri="{FF2B5EF4-FFF2-40B4-BE49-F238E27FC236}">
                <a16:creationId xmlns:a16="http://schemas.microsoft.com/office/drawing/2014/main" id="{5EABA427-BAD8-99C1-4317-831D1981AF60}"/>
              </a:ext>
            </a:extLst>
          </p:cNvPr>
          <p:cNvSpPr txBox="1">
            <a:spLocks noChangeArrowheads="1"/>
          </p:cNvSpPr>
          <p:nvPr/>
        </p:nvSpPr>
        <p:spPr bwMode="auto">
          <a:xfrm>
            <a:off x="3518945" y="2369600"/>
            <a:ext cx="73595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Monitor</a:t>
            </a:r>
          </a:p>
        </p:txBody>
      </p:sp>
      <p:sp>
        <p:nvSpPr>
          <p:cNvPr id="426" name="TextBox 9">
            <a:extLst>
              <a:ext uri="{FF2B5EF4-FFF2-40B4-BE49-F238E27FC236}">
                <a16:creationId xmlns:a16="http://schemas.microsoft.com/office/drawing/2014/main" id="{ABE95E47-1EEB-31BE-8DFF-F337398CA4A3}"/>
              </a:ext>
            </a:extLst>
          </p:cNvPr>
          <p:cNvSpPr txBox="1">
            <a:spLocks noChangeArrowheads="1"/>
          </p:cNvSpPr>
          <p:nvPr/>
        </p:nvSpPr>
        <p:spPr bwMode="auto">
          <a:xfrm>
            <a:off x="4022214" y="2333790"/>
            <a:ext cx="61411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App</a:t>
            </a:r>
          </a:p>
          <a:p>
            <a:r>
              <a:rPr lang="en-US" altLang="en-US"/>
              <a:t>sights</a:t>
            </a:r>
          </a:p>
        </p:txBody>
      </p:sp>
      <p:sp>
        <p:nvSpPr>
          <p:cNvPr id="438" name="TextBox 12">
            <a:extLst>
              <a:ext uri="{FF2B5EF4-FFF2-40B4-BE49-F238E27FC236}">
                <a16:creationId xmlns:a16="http://schemas.microsoft.com/office/drawing/2014/main" id="{FB37C8FE-0379-31C1-EB6A-9304C8115364}"/>
              </a:ext>
            </a:extLst>
          </p:cNvPr>
          <p:cNvSpPr txBox="1">
            <a:spLocks noChangeArrowheads="1"/>
          </p:cNvSpPr>
          <p:nvPr/>
        </p:nvSpPr>
        <p:spPr bwMode="auto">
          <a:xfrm>
            <a:off x="6096215" y="2368485"/>
            <a:ext cx="67810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Microsoft </a:t>
            </a:r>
          </a:p>
          <a:p>
            <a:r>
              <a:rPr lang="en-US" altLang="en-US" err="1"/>
              <a:t>EntraID</a:t>
            </a:r>
            <a:endParaRPr lang="en-US" altLang="en-US"/>
          </a:p>
        </p:txBody>
      </p:sp>
      <p:sp>
        <p:nvSpPr>
          <p:cNvPr id="441" name="TextBox 9">
            <a:extLst>
              <a:ext uri="{FF2B5EF4-FFF2-40B4-BE49-F238E27FC236}">
                <a16:creationId xmlns:a16="http://schemas.microsoft.com/office/drawing/2014/main" id="{7F5FE020-3249-6B69-B964-E430F8134149}"/>
              </a:ext>
            </a:extLst>
          </p:cNvPr>
          <p:cNvSpPr txBox="1">
            <a:spLocks noChangeArrowheads="1"/>
          </p:cNvSpPr>
          <p:nvPr/>
        </p:nvSpPr>
        <p:spPr bwMode="auto">
          <a:xfrm>
            <a:off x="6774319" y="2368485"/>
            <a:ext cx="63683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a:t>
            </a:r>
          </a:p>
          <a:p>
            <a:r>
              <a:rPr lang="en-US" altLang="en-US"/>
              <a:t>Key Vault</a:t>
            </a:r>
          </a:p>
        </p:txBody>
      </p:sp>
      <p:sp>
        <p:nvSpPr>
          <p:cNvPr id="447" name="TextBox 9">
            <a:extLst>
              <a:ext uri="{FF2B5EF4-FFF2-40B4-BE49-F238E27FC236}">
                <a16:creationId xmlns:a16="http://schemas.microsoft.com/office/drawing/2014/main" id="{C730C5E7-02A1-390A-33AC-6D42C0DAFDF6}"/>
              </a:ext>
            </a:extLst>
          </p:cNvPr>
          <p:cNvSpPr txBox="1">
            <a:spLocks noChangeArrowheads="1"/>
          </p:cNvSpPr>
          <p:nvPr/>
        </p:nvSpPr>
        <p:spPr bwMode="auto">
          <a:xfrm>
            <a:off x="7983552" y="2369600"/>
            <a:ext cx="61373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err="1"/>
              <a:t>Auzre</a:t>
            </a:r>
            <a:endParaRPr lang="en-US" altLang="en-US"/>
          </a:p>
          <a:p>
            <a:r>
              <a:rPr lang="en-US" altLang="en-US"/>
              <a:t>Pipelines</a:t>
            </a:r>
          </a:p>
        </p:txBody>
      </p:sp>
      <p:sp>
        <p:nvSpPr>
          <p:cNvPr id="450" name="TextBox 9">
            <a:extLst>
              <a:ext uri="{FF2B5EF4-FFF2-40B4-BE49-F238E27FC236}">
                <a16:creationId xmlns:a16="http://schemas.microsoft.com/office/drawing/2014/main" id="{52E46E34-235C-ADFF-3DD4-D06EFEE5C198}"/>
              </a:ext>
            </a:extLst>
          </p:cNvPr>
          <p:cNvSpPr txBox="1">
            <a:spLocks noChangeArrowheads="1"/>
          </p:cNvSpPr>
          <p:nvPr/>
        </p:nvSpPr>
        <p:spPr bwMode="auto">
          <a:xfrm>
            <a:off x="7289693" y="2369600"/>
            <a:ext cx="86857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a:t>
            </a:r>
            <a:r>
              <a:rPr lang="en-US" altLang="en-US" err="1"/>
              <a:t>devOps</a:t>
            </a:r>
            <a:endParaRPr lang="en-US" altLang="en-US"/>
          </a:p>
          <a:p>
            <a:r>
              <a:rPr lang="en-US" altLang="en-US"/>
              <a:t>Pipeline</a:t>
            </a:r>
          </a:p>
        </p:txBody>
      </p:sp>
      <p:sp>
        <p:nvSpPr>
          <p:cNvPr id="453" name="TextBox 9">
            <a:extLst>
              <a:ext uri="{FF2B5EF4-FFF2-40B4-BE49-F238E27FC236}">
                <a16:creationId xmlns:a16="http://schemas.microsoft.com/office/drawing/2014/main" id="{6585D546-6AB7-16D6-04B5-7A0AC05844AC}"/>
              </a:ext>
            </a:extLst>
          </p:cNvPr>
          <p:cNvSpPr txBox="1">
            <a:spLocks noChangeArrowheads="1"/>
          </p:cNvSpPr>
          <p:nvPr/>
        </p:nvSpPr>
        <p:spPr bwMode="auto">
          <a:xfrm>
            <a:off x="8440367" y="2369600"/>
            <a:ext cx="788805" cy="1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Log Apps</a:t>
            </a:r>
          </a:p>
        </p:txBody>
      </p:sp>
      <p:sp>
        <p:nvSpPr>
          <p:cNvPr id="47" name="TextBox 19">
            <a:extLst>
              <a:ext uri="{FF2B5EF4-FFF2-40B4-BE49-F238E27FC236}">
                <a16:creationId xmlns:a16="http://schemas.microsoft.com/office/drawing/2014/main" id="{25E8CFD9-B05E-612B-9B4E-DD4D8A093316}"/>
              </a:ext>
            </a:extLst>
          </p:cNvPr>
          <p:cNvSpPr txBox="1">
            <a:spLocks noChangeArrowheads="1"/>
          </p:cNvSpPr>
          <p:nvPr/>
        </p:nvSpPr>
        <p:spPr bwMode="auto">
          <a:xfrm>
            <a:off x="1904043" y="2369600"/>
            <a:ext cx="67471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Azure ML</a:t>
            </a:r>
          </a:p>
        </p:txBody>
      </p:sp>
      <p:sp>
        <p:nvSpPr>
          <p:cNvPr id="50" name="TextBox 19">
            <a:extLst>
              <a:ext uri="{FF2B5EF4-FFF2-40B4-BE49-F238E27FC236}">
                <a16:creationId xmlns:a16="http://schemas.microsoft.com/office/drawing/2014/main" id="{D9269C7B-EDDD-82F4-3AAE-20FC5A7D3EA3}"/>
              </a:ext>
            </a:extLst>
          </p:cNvPr>
          <p:cNvSpPr txBox="1">
            <a:spLocks noChangeArrowheads="1"/>
          </p:cNvSpPr>
          <p:nvPr/>
        </p:nvSpPr>
        <p:spPr bwMode="auto">
          <a:xfrm>
            <a:off x="4454155" y="2369600"/>
            <a:ext cx="644285"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ML </a:t>
            </a:r>
          </a:p>
        </p:txBody>
      </p:sp>
      <p:sp>
        <p:nvSpPr>
          <p:cNvPr id="68" name="TextBox 12">
            <a:extLst>
              <a:ext uri="{FF2B5EF4-FFF2-40B4-BE49-F238E27FC236}">
                <a16:creationId xmlns:a16="http://schemas.microsoft.com/office/drawing/2014/main" id="{54036C9C-7D30-9C64-000A-8B42FA36395A}"/>
              </a:ext>
            </a:extLst>
          </p:cNvPr>
          <p:cNvSpPr txBox="1">
            <a:spLocks noChangeArrowheads="1"/>
          </p:cNvSpPr>
          <p:nvPr/>
        </p:nvSpPr>
        <p:spPr bwMode="auto">
          <a:xfrm>
            <a:off x="4968267" y="2369600"/>
            <a:ext cx="61276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OpenAI </a:t>
            </a:r>
          </a:p>
        </p:txBody>
      </p:sp>
      <p:sp>
        <p:nvSpPr>
          <p:cNvPr id="80" name="TextBox 9">
            <a:extLst>
              <a:ext uri="{FF2B5EF4-FFF2-40B4-BE49-F238E27FC236}">
                <a16:creationId xmlns:a16="http://schemas.microsoft.com/office/drawing/2014/main" id="{350584D7-309B-F835-FF9B-F9EFCEA4DEF7}"/>
              </a:ext>
            </a:extLst>
          </p:cNvPr>
          <p:cNvSpPr txBox="1">
            <a:spLocks noChangeArrowheads="1"/>
          </p:cNvSpPr>
          <p:nvPr/>
        </p:nvSpPr>
        <p:spPr bwMode="auto">
          <a:xfrm>
            <a:off x="2275370" y="2369600"/>
            <a:ext cx="93246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a:t>
            </a:r>
          </a:p>
          <a:p>
            <a:r>
              <a:rPr lang="en-US" altLang="en-US" err="1"/>
              <a:t>CosmosDB</a:t>
            </a:r>
            <a:endParaRPr lang="en-US" altLang="en-US"/>
          </a:p>
        </p:txBody>
      </p:sp>
      <p:sp>
        <p:nvSpPr>
          <p:cNvPr id="4" name="Oval 3">
            <a:extLst>
              <a:ext uri="{FF2B5EF4-FFF2-40B4-BE49-F238E27FC236}">
                <a16:creationId xmlns:a16="http://schemas.microsoft.com/office/drawing/2014/main" id="{58310568-62A8-42C7-8A60-F08A54B9A971}"/>
              </a:ext>
            </a:extLst>
          </p:cNvPr>
          <p:cNvSpPr/>
          <p:nvPr/>
        </p:nvSpPr>
        <p:spPr>
          <a:xfrm>
            <a:off x="454117" y="2117549"/>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5</a:t>
            </a:r>
          </a:p>
        </p:txBody>
      </p:sp>
      <p:sp>
        <p:nvSpPr>
          <p:cNvPr id="5" name="Oval 4">
            <a:extLst>
              <a:ext uri="{FF2B5EF4-FFF2-40B4-BE49-F238E27FC236}">
                <a16:creationId xmlns:a16="http://schemas.microsoft.com/office/drawing/2014/main" id="{3B48F125-689C-DDEA-448E-969233D14CB3}"/>
              </a:ext>
            </a:extLst>
          </p:cNvPr>
          <p:cNvSpPr/>
          <p:nvPr/>
        </p:nvSpPr>
        <p:spPr>
          <a:xfrm>
            <a:off x="454117" y="29707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4</a:t>
            </a:r>
          </a:p>
        </p:txBody>
      </p:sp>
      <p:sp>
        <p:nvSpPr>
          <p:cNvPr id="6" name="Oval 5">
            <a:extLst>
              <a:ext uri="{FF2B5EF4-FFF2-40B4-BE49-F238E27FC236}">
                <a16:creationId xmlns:a16="http://schemas.microsoft.com/office/drawing/2014/main" id="{1ED12FAA-335E-BCD8-6FD3-CB0ED83BD267}"/>
              </a:ext>
            </a:extLst>
          </p:cNvPr>
          <p:cNvSpPr/>
          <p:nvPr/>
        </p:nvSpPr>
        <p:spPr>
          <a:xfrm>
            <a:off x="454117" y="3878846"/>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3</a:t>
            </a:r>
          </a:p>
        </p:txBody>
      </p:sp>
      <p:sp>
        <p:nvSpPr>
          <p:cNvPr id="7" name="Oval 6">
            <a:extLst>
              <a:ext uri="{FF2B5EF4-FFF2-40B4-BE49-F238E27FC236}">
                <a16:creationId xmlns:a16="http://schemas.microsoft.com/office/drawing/2014/main" id="{8213F1B9-2B06-D6DB-51A5-0BF6F9F610F7}"/>
              </a:ext>
            </a:extLst>
          </p:cNvPr>
          <p:cNvSpPr/>
          <p:nvPr/>
        </p:nvSpPr>
        <p:spPr>
          <a:xfrm>
            <a:off x="454117" y="4746845"/>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2</a:t>
            </a:r>
          </a:p>
        </p:txBody>
      </p:sp>
      <p:sp>
        <p:nvSpPr>
          <p:cNvPr id="8" name="Oval 7">
            <a:extLst>
              <a:ext uri="{FF2B5EF4-FFF2-40B4-BE49-F238E27FC236}">
                <a16:creationId xmlns:a16="http://schemas.microsoft.com/office/drawing/2014/main" id="{42EF8526-372C-484A-B9F3-5248B328ECDE}"/>
              </a:ext>
            </a:extLst>
          </p:cNvPr>
          <p:cNvSpPr/>
          <p:nvPr/>
        </p:nvSpPr>
        <p:spPr>
          <a:xfrm>
            <a:off x="454117" y="55690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1</a:t>
            </a:r>
          </a:p>
        </p:txBody>
      </p:sp>
      <p:pic>
        <p:nvPicPr>
          <p:cNvPr id="1026" name="Picture 2" descr="Microsoft Azure Machine Learning Icon Machine Learning Icon Azure Pipeline  Deep Learning Azure Ml Icon">
            <a:extLst>
              <a:ext uri="{FF2B5EF4-FFF2-40B4-BE49-F238E27FC236}">
                <a16:creationId xmlns:a16="http://schemas.microsoft.com/office/drawing/2014/main" id="{0A6D4C05-3E99-BE23-3C56-0F59D3A7E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1844" y="2186827"/>
            <a:ext cx="152885" cy="1528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zure Cosmos Db Logo - Free Transparent PNG Clipart Images ...">
            <a:extLst>
              <a:ext uri="{FF2B5EF4-FFF2-40B4-BE49-F238E27FC236}">
                <a16:creationId xmlns:a16="http://schemas.microsoft.com/office/drawing/2014/main" id="{D7AAFC68-807D-D70A-1AA4-CABADE9063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962" y="2154461"/>
            <a:ext cx="348176" cy="1941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zure Log Analytics [DEPRECATED] - Connectors | Microsoft Learn">
            <a:extLst>
              <a:ext uri="{FF2B5EF4-FFF2-40B4-BE49-F238E27FC236}">
                <a16:creationId xmlns:a16="http://schemas.microsoft.com/office/drawing/2014/main" id="{E50C3D6C-B153-BD6D-23CC-1900DAC60B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767" y="2182400"/>
            <a:ext cx="170642" cy="15589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onitor | Microsoft Azure Mono">
            <a:extLst>
              <a:ext uri="{FF2B5EF4-FFF2-40B4-BE49-F238E27FC236}">
                <a16:creationId xmlns:a16="http://schemas.microsoft.com/office/drawing/2014/main" id="{FEC8B883-91BA-7537-6ECC-13BB9C0B8F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848" y="2189440"/>
            <a:ext cx="159631" cy="1476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pplication Insights | Microsoft Azure Color">
            <a:extLst>
              <a:ext uri="{FF2B5EF4-FFF2-40B4-BE49-F238E27FC236}">
                <a16:creationId xmlns:a16="http://schemas.microsoft.com/office/drawing/2014/main" id="{6688FE49-3E04-1F49-2F29-760C957368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8793" y="2190825"/>
            <a:ext cx="189317" cy="1340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zure Icons - Download the Machine Learning latest icon in ...">
            <a:extLst>
              <a:ext uri="{FF2B5EF4-FFF2-40B4-BE49-F238E27FC236}">
                <a16:creationId xmlns:a16="http://schemas.microsoft.com/office/drawing/2014/main" id="{365D6050-E31F-5D8A-9F49-0936EE3C1E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2432" y="2191879"/>
            <a:ext cx="152865" cy="141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Azure OpenAI Model Icons">
            <a:extLst>
              <a:ext uri="{FF2B5EF4-FFF2-40B4-BE49-F238E27FC236}">
                <a16:creationId xmlns:a16="http://schemas.microsoft.com/office/drawing/2014/main" id="{E89E3D72-0888-5B91-18BA-A0664D7A8D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9998" y="2188142"/>
            <a:ext cx="150372" cy="1503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2">
            <a:extLst>
              <a:ext uri="{FF2B5EF4-FFF2-40B4-BE49-F238E27FC236}">
                <a16:creationId xmlns:a16="http://schemas.microsoft.com/office/drawing/2014/main" id="{8BE71D17-0EA5-B5B8-20ED-C94FB74FADE1}"/>
              </a:ext>
            </a:extLst>
          </p:cNvPr>
          <p:cNvSpPr txBox="1">
            <a:spLocks noChangeArrowheads="1"/>
          </p:cNvSpPr>
          <p:nvPr/>
        </p:nvSpPr>
        <p:spPr bwMode="auto">
          <a:xfrm>
            <a:off x="5554308" y="2403086"/>
            <a:ext cx="61276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OpenAI </a:t>
            </a:r>
          </a:p>
        </p:txBody>
      </p:sp>
      <p:pic>
        <p:nvPicPr>
          <p:cNvPr id="10" name="Picture 16" descr="Azure OpenAI Model Icons">
            <a:extLst>
              <a:ext uri="{FF2B5EF4-FFF2-40B4-BE49-F238E27FC236}">
                <a16:creationId xmlns:a16="http://schemas.microsoft.com/office/drawing/2014/main" id="{4F390F18-E66E-C2B9-BFD7-ED7FF85742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2119" y="2175713"/>
            <a:ext cx="230528" cy="2305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A50C9F4D-E3EB-9C55-7C11-0C7AA066AE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3874" y="2169885"/>
            <a:ext cx="233348" cy="20930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164349AF-CD56-717C-8988-E40FB3805B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69328" y="2183302"/>
            <a:ext cx="224693" cy="17320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zure-pipelines Vector Icons free download in SVG, PNG Format">
            <a:extLst>
              <a:ext uri="{FF2B5EF4-FFF2-40B4-BE49-F238E27FC236}">
                <a16:creationId xmlns:a16="http://schemas.microsoft.com/office/drawing/2014/main" id="{2C60421B-2578-73BE-2E08-3E3660C018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7608215" y="2162883"/>
            <a:ext cx="220678" cy="21071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zure-pipelines Vector Icons free download in SVG, PNG Format">
            <a:extLst>
              <a:ext uri="{FF2B5EF4-FFF2-40B4-BE49-F238E27FC236}">
                <a16:creationId xmlns:a16="http://schemas.microsoft.com/office/drawing/2014/main" id="{D9C1BC57-E71F-F420-3DCD-FC31367035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66922" y="2150387"/>
            <a:ext cx="220958" cy="22095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ogic Apps | Microsoft Azure Color">
            <a:extLst>
              <a:ext uri="{FF2B5EF4-FFF2-40B4-BE49-F238E27FC236}">
                <a16:creationId xmlns:a16="http://schemas.microsoft.com/office/drawing/2014/main" id="{3F4B7259-413B-BD2C-3C72-17B45583D5E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8658222" y="2183014"/>
            <a:ext cx="240914" cy="16355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zure Aks Vector SVG Icon - SVG Repo">
            <a:extLst>
              <a:ext uri="{FF2B5EF4-FFF2-40B4-BE49-F238E27FC236}">
                <a16:creationId xmlns:a16="http://schemas.microsoft.com/office/drawing/2014/main" id="{23C232A1-7423-1A2C-3693-5323787FE7C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06981" y="2937477"/>
            <a:ext cx="205662" cy="2056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6" descr="Logic Apps | Microsoft Azure Color">
            <a:extLst>
              <a:ext uri="{FF2B5EF4-FFF2-40B4-BE49-F238E27FC236}">
                <a16:creationId xmlns:a16="http://schemas.microsoft.com/office/drawing/2014/main" id="{42E3CBBF-7B9B-2DA8-83C2-023A95FEEFD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2671552" y="2942797"/>
            <a:ext cx="240914" cy="18589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zure Container Instance - Connectors | Microsoft Learn">
            <a:extLst>
              <a:ext uri="{FF2B5EF4-FFF2-40B4-BE49-F238E27FC236}">
                <a16:creationId xmlns:a16="http://schemas.microsoft.com/office/drawing/2014/main" id="{FBAA8FA4-8BE4-9E25-AADF-1BA9A06591B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5217" y="2961287"/>
            <a:ext cx="198332" cy="15613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zure Event Grid - Visual Studio Marketplace">
            <a:extLst>
              <a:ext uri="{FF2B5EF4-FFF2-40B4-BE49-F238E27FC236}">
                <a16:creationId xmlns:a16="http://schemas.microsoft.com/office/drawing/2014/main" id="{09E0FD3A-D843-FB62-6C0C-413E52A8F11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32883" y="2955191"/>
            <a:ext cx="162450" cy="162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8" descr="Azure Aks Vector SVG Icon - SVG Repo">
            <a:extLst>
              <a:ext uri="{FF2B5EF4-FFF2-40B4-BE49-F238E27FC236}">
                <a16:creationId xmlns:a16="http://schemas.microsoft.com/office/drawing/2014/main" id="{A583E48B-62D5-228E-640B-D12A84F45EC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4433" y="2966621"/>
            <a:ext cx="276879" cy="276879"/>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Functions | Microsoft Azure Color">
            <a:extLst>
              <a:ext uri="{FF2B5EF4-FFF2-40B4-BE49-F238E27FC236}">
                <a16:creationId xmlns:a16="http://schemas.microsoft.com/office/drawing/2014/main" id="{F625BE3D-3D3B-6FEA-B9B6-ABA1B02D449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5733" y="2970438"/>
            <a:ext cx="223046" cy="20128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Azure Icons - Download the Azure Cosmos DB latest icon in ...">
            <a:extLst>
              <a:ext uri="{FF2B5EF4-FFF2-40B4-BE49-F238E27FC236}">
                <a16:creationId xmlns:a16="http://schemas.microsoft.com/office/drawing/2014/main" id="{FA008D9C-6DB1-AABC-EDCD-B4246946AAA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03487" y="2952665"/>
            <a:ext cx="232897" cy="22095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Azure Icons - Download the Cognitive Search latest icon in ...">
            <a:extLst>
              <a:ext uri="{FF2B5EF4-FFF2-40B4-BE49-F238E27FC236}">
                <a16:creationId xmlns:a16="http://schemas.microsoft.com/office/drawing/2014/main" id="{6F79FEAD-F0C6-2280-B167-F3FE9824076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149415" y="2945250"/>
            <a:ext cx="214399" cy="21439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Foundry IQ in Microsoft Agent Framework ...">
            <a:extLst>
              <a:ext uri="{FF2B5EF4-FFF2-40B4-BE49-F238E27FC236}">
                <a16:creationId xmlns:a16="http://schemas.microsoft.com/office/drawing/2014/main" id="{8B85E590-4822-56BF-DFD5-7491AE3AAFA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47058" y="4723286"/>
            <a:ext cx="234732" cy="2347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9">
            <a:extLst>
              <a:ext uri="{FF2B5EF4-FFF2-40B4-BE49-F238E27FC236}">
                <a16:creationId xmlns:a16="http://schemas.microsoft.com/office/drawing/2014/main" id="{3535CB5E-21B3-27ED-8A76-BDFE6B7D0421}"/>
              </a:ext>
            </a:extLst>
          </p:cNvPr>
          <p:cNvSpPr txBox="1">
            <a:spLocks noChangeArrowheads="1"/>
          </p:cNvSpPr>
          <p:nvPr/>
        </p:nvSpPr>
        <p:spPr bwMode="auto">
          <a:xfrm>
            <a:off x="8661744" y="4919794"/>
            <a:ext cx="8502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Foundary</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 IQ</a:t>
            </a:r>
          </a:p>
        </p:txBody>
      </p:sp>
      <p:pic>
        <p:nvPicPr>
          <p:cNvPr id="1066" name="Picture 42" descr="azure-pipelines Vector Icons free ...">
            <a:extLst>
              <a:ext uri="{FF2B5EF4-FFF2-40B4-BE49-F238E27FC236}">
                <a16:creationId xmlns:a16="http://schemas.microsoft.com/office/drawing/2014/main" id="{AA343CD5-51B7-A2A7-1245-1C8A215CA38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96684" y="2974225"/>
            <a:ext cx="231428" cy="23142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9">
            <a:extLst>
              <a:ext uri="{FF2B5EF4-FFF2-40B4-BE49-F238E27FC236}">
                <a16:creationId xmlns:a16="http://schemas.microsoft.com/office/drawing/2014/main" id="{EBBEEEDF-9EFD-A5F0-6875-6AD90277D0DC}"/>
              </a:ext>
            </a:extLst>
          </p:cNvPr>
          <p:cNvSpPr txBox="1">
            <a:spLocks noChangeArrowheads="1"/>
          </p:cNvSpPr>
          <p:nvPr/>
        </p:nvSpPr>
        <p:spPr bwMode="auto">
          <a:xfrm>
            <a:off x="8312349" y="3194753"/>
            <a:ext cx="788805" cy="1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Log Apps</a:t>
            </a:r>
          </a:p>
        </p:txBody>
      </p:sp>
      <p:pic>
        <p:nvPicPr>
          <p:cNvPr id="16" name="Picture 26" descr="Logic Apps | Microsoft Azure Color">
            <a:extLst>
              <a:ext uri="{FF2B5EF4-FFF2-40B4-BE49-F238E27FC236}">
                <a16:creationId xmlns:a16="http://schemas.microsoft.com/office/drawing/2014/main" id="{71CE9652-87E5-EC71-6442-14DFDA4CCA6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H="1">
            <a:off x="8530204" y="3008167"/>
            <a:ext cx="240914" cy="163557"/>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Storage - Blob | Microsoft Azure Mono">
            <a:extLst>
              <a:ext uri="{FF2B5EF4-FFF2-40B4-BE49-F238E27FC236}">
                <a16:creationId xmlns:a16="http://schemas.microsoft.com/office/drawing/2014/main" id="{2405A0FA-25B9-0EA4-58DE-F4A81ABE7B6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203787" y="3006222"/>
            <a:ext cx="181764" cy="16190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9">
            <a:extLst>
              <a:ext uri="{FF2B5EF4-FFF2-40B4-BE49-F238E27FC236}">
                <a16:creationId xmlns:a16="http://schemas.microsoft.com/office/drawing/2014/main" id="{C37DF4CE-7679-912C-D05F-73F5E1325518}"/>
              </a:ext>
            </a:extLst>
          </p:cNvPr>
          <p:cNvSpPr txBox="1">
            <a:spLocks noChangeArrowheads="1"/>
          </p:cNvSpPr>
          <p:nvPr/>
        </p:nvSpPr>
        <p:spPr bwMode="auto">
          <a:xfrm>
            <a:off x="8885804" y="3174800"/>
            <a:ext cx="78880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Blob</a:t>
            </a:r>
          </a:p>
          <a:p>
            <a:r>
              <a:rPr lang="en-US" altLang="en-US"/>
              <a:t>Storage</a:t>
            </a:r>
          </a:p>
        </p:txBody>
      </p:sp>
      <p:sp>
        <p:nvSpPr>
          <p:cNvPr id="20" name="TextBox 12">
            <a:extLst>
              <a:ext uri="{FF2B5EF4-FFF2-40B4-BE49-F238E27FC236}">
                <a16:creationId xmlns:a16="http://schemas.microsoft.com/office/drawing/2014/main" id="{2BC70D64-8577-8946-2893-A841FB2BD395}"/>
              </a:ext>
            </a:extLst>
          </p:cNvPr>
          <p:cNvSpPr txBox="1">
            <a:spLocks noChangeArrowheads="1"/>
          </p:cNvSpPr>
          <p:nvPr/>
        </p:nvSpPr>
        <p:spPr bwMode="auto">
          <a:xfrm>
            <a:off x="2051403" y="4100885"/>
            <a:ext cx="61276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OpenAI </a:t>
            </a:r>
          </a:p>
        </p:txBody>
      </p:sp>
      <p:pic>
        <p:nvPicPr>
          <p:cNvPr id="21" name="Picture 16" descr="Azure OpenAI Model Icons">
            <a:extLst>
              <a:ext uri="{FF2B5EF4-FFF2-40B4-BE49-F238E27FC236}">
                <a16:creationId xmlns:a16="http://schemas.microsoft.com/office/drawing/2014/main" id="{B863CDA0-5AC6-4505-195B-1FDF84423D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39214" y="3873512"/>
            <a:ext cx="230528" cy="2305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3BE79855-C593-EA39-728D-7F2B6CB69E36}"/>
              </a:ext>
            </a:extLst>
          </p:cNvPr>
          <p:cNvPicPr>
            <a:picLocks noChangeAspect="1"/>
          </p:cNvPicPr>
          <p:nvPr/>
        </p:nvPicPr>
        <p:blipFill>
          <a:blip r:embed="rId25"/>
          <a:stretch>
            <a:fillRect/>
          </a:stretch>
        </p:blipFill>
        <p:spPr>
          <a:xfrm>
            <a:off x="2852122" y="3862552"/>
            <a:ext cx="227751" cy="227751"/>
          </a:xfrm>
          <a:prstGeom prst="rect">
            <a:avLst/>
          </a:prstGeom>
        </p:spPr>
      </p:pic>
      <p:sp>
        <p:nvSpPr>
          <p:cNvPr id="23" name="TextBox 12">
            <a:extLst>
              <a:ext uri="{FF2B5EF4-FFF2-40B4-BE49-F238E27FC236}">
                <a16:creationId xmlns:a16="http://schemas.microsoft.com/office/drawing/2014/main" id="{44E4C0A1-534E-EF02-3B37-96A62C12BEED}"/>
              </a:ext>
            </a:extLst>
          </p:cNvPr>
          <p:cNvSpPr txBox="1">
            <a:spLocks noChangeArrowheads="1"/>
          </p:cNvSpPr>
          <p:nvPr/>
        </p:nvSpPr>
        <p:spPr bwMode="auto">
          <a:xfrm>
            <a:off x="2665588" y="4078244"/>
            <a:ext cx="612764" cy="3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Machine Learning </a:t>
            </a:r>
          </a:p>
        </p:txBody>
      </p:sp>
      <p:pic>
        <p:nvPicPr>
          <p:cNvPr id="24" name="Picture 44" descr="Storage - Blob | Microsoft Azure Mono">
            <a:extLst>
              <a:ext uri="{FF2B5EF4-FFF2-40B4-BE49-F238E27FC236}">
                <a16:creationId xmlns:a16="http://schemas.microsoft.com/office/drawing/2014/main" id="{4C9F8AC2-99ED-0876-A697-5D4B4B6B2E4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34212" y="3883410"/>
            <a:ext cx="181764" cy="16190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9">
            <a:extLst>
              <a:ext uri="{FF2B5EF4-FFF2-40B4-BE49-F238E27FC236}">
                <a16:creationId xmlns:a16="http://schemas.microsoft.com/office/drawing/2014/main" id="{32B7EA46-F4C0-A233-369E-C8028452A768}"/>
              </a:ext>
            </a:extLst>
          </p:cNvPr>
          <p:cNvSpPr txBox="1">
            <a:spLocks noChangeArrowheads="1"/>
          </p:cNvSpPr>
          <p:nvPr/>
        </p:nvSpPr>
        <p:spPr bwMode="auto">
          <a:xfrm>
            <a:off x="3116229" y="4051988"/>
            <a:ext cx="78880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Blob</a:t>
            </a:r>
          </a:p>
          <a:p>
            <a:r>
              <a:rPr lang="en-US" altLang="en-US"/>
              <a:t>Storage</a:t>
            </a:r>
          </a:p>
        </p:txBody>
      </p:sp>
      <p:pic>
        <p:nvPicPr>
          <p:cNvPr id="27" name="Picture 26">
            <a:extLst>
              <a:ext uri="{FF2B5EF4-FFF2-40B4-BE49-F238E27FC236}">
                <a16:creationId xmlns:a16="http://schemas.microsoft.com/office/drawing/2014/main" id="{F32C72A3-79B9-7002-E741-92E9D9498B1E}"/>
              </a:ext>
            </a:extLst>
          </p:cNvPr>
          <p:cNvPicPr>
            <a:picLocks noChangeAspect="1"/>
          </p:cNvPicPr>
          <p:nvPr/>
        </p:nvPicPr>
        <p:blipFill>
          <a:blip r:embed="rId26"/>
          <a:stretch>
            <a:fillRect/>
          </a:stretch>
        </p:blipFill>
        <p:spPr>
          <a:xfrm>
            <a:off x="4704481" y="3863874"/>
            <a:ext cx="205433" cy="205433"/>
          </a:xfrm>
          <a:prstGeom prst="rect">
            <a:avLst/>
          </a:prstGeom>
          <a:gradFill>
            <a:gsLst>
              <a:gs pos="0">
                <a:srgbClr val="E6E5DC"/>
              </a:gs>
              <a:gs pos="100000">
                <a:srgbClr val="E7DEFF"/>
              </a:gs>
            </a:gsLst>
            <a:lin ang="6000000" scaled="0"/>
          </a:gradFill>
          <a:ln>
            <a:solidFill>
              <a:schemeClr val="accent1">
                <a:alpha val="41546"/>
              </a:schemeClr>
            </a:solidFill>
          </a:ln>
        </p:spPr>
      </p:pic>
      <p:sp>
        <p:nvSpPr>
          <p:cNvPr id="28" name="TextBox 27">
            <a:extLst>
              <a:ext uri="{FF2B5EF4-FFF2-40B4-BE49-F238E27FC236}">
                <a16:creationId xmlns:a16="http://schemas.microsoft.com/office/drawing/2014/main" id="{D34E8AE4-586B-A96E-A30F-9A399BCA8B05}"/>
              </a:ext>
            </a:extLst>
          </p:cNvPr>
          <p:cNvSpPr txBox="1"/>
          <p:nvPr/>
        </p:nvSpPr>
        <p:spPr>
          <a:xfrm>
            <a:off x="4454982" y="4065870"/>
            <a:ext cx="712785" cy="266868"/>
          </a:xfrm>
          <a:prstGeom prst="rect">
            <a:avLst/>
          </a:prstGeom>
          <a:noFill/>
        </p:spPr>
        <p:txBody>
          <a:bodyPr wrap="square" rtlCol="0">
            <a:spAutoFit/>
          </a:bodyPr>
          <a:lstStyle>
            <a:defPPr>
              <a:defRPr lang="en-US"/>
            </a:defPPr>
            <a:lvl1pPr algn="ctr">
              <a:lnSpc>
                <a:spcPct val="80000"/>
              </a:lnSpc>
              <a:defRPr sz="700">
                <a:cs typeface="Arial" panose="020B0604020202020204" pitchFamily="34" charset="0"/>
              </a:defRPr>
            </a:lvl1pPr>
          </a:lstStyle>
          <a:p>
            <a:r>
              <a:rPr lang="en-US"/>
              <a:t>Azure </a:t>
            </a:r>
          </a:p>
          <a:p>
            <a:r>
              <a:rPr lang="en-US"/>
              <a:t>Monitor</a:t>
            </a:r>
          </a:p>
        </p:txBody>
      </p:sp>
      <p:pic>
        <p:nvPicPr>
          <p:cNvPr id="29" name="Picture 8" descr="Azure Application Insights ...">
            <a:extLst>
              <a:ext uri="{FF2B5EF4-FFF2-40B4-BE49-F238E27FC236}">
                <a16:creationId xmlns:a16="http://schemas.microsoft.com/office/drawing/2014/main" id="{4D4FBC10-92CF-7C97-DE52-87F07987E40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49970" y="3868832"/>
            <a:ext cx="195457" cy="19545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E8247E0A-A317-3C20-730B-76FFA2FBF4D1}"/>
              </a:ext>
            </a:extLst>
          </p:cNvPr>
          <p:cNvSpPr txBox="1"/>
          <p:nvPr/>
        </p:nvSpPr>
        <p:spPr>
          <a:xfrm>
            <a:off x="5156590" y="4070597"/>
            <a:ext cx="991929" cy="266868"/>
          </a:xfrm>
          <a:prstGeom prst="rect">
            <a:avLst/>
          </a:prstGeom>
          <a:noFill/>
        </p:spPr>
        <p:txBody>
          <a:bodyPr wrap="square" rtlCol="0">
            <a:spAutoFit/>
          </a:bodyPr>
          <a:lstStyle/>
          <a:p>
            <a:pPr algn="ctr">
              <a:lnSpc>
                <a:spcPct val="80000"/>
              </a:lnSpc>
            </a:pPr>
            <a:r>
              <a:rPr lang="en-US" sz="700">
                <a:cs typeface="Arial" panose="020B0604020202020204" pitchFamily="34" charset="0"/>
              </a:rPr>
              <a:t>Azure </a:t>
            </a:r>
          </a:p>
          <a:p>
            <a:pPr algn="ctr">
              <a:lnSpc>
                <a:spcPct val="80000"/>
              </a:lnSpc>
            </a:pPr>
            <a:r>
              <a:rPr lang="en-US" sz="700">
                <a:cs typeface="Arial" panose="020B0604020202020204" pitchFamily="34" charset="0"/>
              </a:rPr>
              <a:t>Application Insights</a:t>
            </a:r>
          </a:p>
        </p:txBody>
      </p:sp>
      <p:sp>
        <p:nvSpPr>
          <p:cNvPr id="37" name="TextBox 20">
            <a:extLst>
              <a:ext uri="{FF2B5EF4-FFF2-40B4-BE49-F238E27FC236}">
                <a16:creationId xmlns:a16="http://schemas.microsoft.com/office/drawing/2014/main" id="{F1C61B5B-8D3A-8EA0-66BE-A6FEA08F52D9}"/>
              </a:ext>
            </a:extLst>
          </p:cNvPr>
          <p:cNvSpPr txBox="1">
            <a:spLocks noChangeArrowheads="1"/>
          </p:cNvSpPr>
          <p:nvPr/>
        </p:nvSpPr>
        <p:spPr bwMode="auto">
          <a:xfrm>
            <a:off x="5937651" y="4088601"/>
            <a:ext cx="73574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Event </a:t>
            </a:r>
          </a:p>
          <a:p>
            <a:r>
              <a:rPr lang="en-US" altLang="en-US"/>
              <a:t>Grid</a:t>
            </a:r>
          </a:p>
        </p:txBody>
      </p:sp>
      <p:pic>
        <p:nvPicPr>
          <p:cNvPr id="38" name="Picture 26" descr="Event grid Azure subscription filtering">
            <a:extLst>
              <a:ext uri="{FF2B5EF4-FFF2-40B4-BE49-F238E27FC236}">
                <a16:creationId xmlns:a16="http://schemas.microsoft.com/office/drawing/2014/main" id="{A5A6DC43-8C4A-547B-3452-21CD2A659E7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203898" y="3862552"/>
            <a:ext cx="237136" cy="19073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BB80CAA0-0BE3-D0A6-ACE1-F93D7AE8AFAA}"/>
              </a:ext>
            </a:extLst>
          </p:cNvPr>
          <p:cNvPicPr>
            <a:picLocks noChangeAspect="1"/>
          </p:cNvPicPr>
          <p:nvPr/>
        </p:nvPicPr>
        <p:blipFill>
          <a:blip r:embed="rId25"/>
          <a:stretch>
            <a:fillRect/>
          </a:stretch>
        </p:blipFill>
        <p:spPr>
          <a:xfrm>
            <a:off x="6896294" y="3789320"/>
            <a:ext cx="227751" cy="227751"/>
          </a:xfrm>
          <a:prstGeom prst="rect">
            <a:avLst/>
          </a:prstGeom>
        </p:spPr>
      </p:pic>
      <p:sp>
        <p:nvSpPr>
          <p:cNvPr id="46" name="TextBox 12">
            <a:extLst>
              <a:ext uri="{FF2B5EF4-FFF2-40B4-BE49-F238E27FC236}">
                <a16:creationId xmlns:a16="http://schemas.microsoft.com/office/drawing/2014/main" id="{9F8D5CF1-522C-331B-EA7B-7E144E531705}"/>
              </a:ext>
            </a:extLst>
          </p:cNvPr>
          <p:cNvSpPr txBox="1">
            <a:spLocks noChangeArrowheads="1"/>
          </p:cNvSpPr>
          <p:nvPr/>
        </p:nvSpPr>
        <p:spPr bwMode="auto">
          <a:xfrm>
            <a:off x="6709760" y="4005012"/>
            <a:ext cx="612764" cy="3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Machine Learning </a:t>
            </a:r>
          </a:p>
        </p:txBody>
      </p:sp>
      <p:pic>
        <p:nvPicPr>
          <p:cNvPr id="49" name="Picture 48">
            <a:extLst>
              <a:ext uri="{FF2B5EF4-FFF2-40B4-BE49-F238E27FC236}">
                <a16:creationId xmlns:a16="http://schemas.microsoft.com/office/drawing/2014/main" id="{C7A313A0-165D-90B5-10E4-CB66FD1731FA}"/>
              </a:ext>
            </a:extLst>
          </p:cNvPr>
          <p:cNvPicPr>
            <a:picLocks noChangeAspect="1"/>
          </p:cNvPicPr>
          <p:nvPr/>
        </p:nvPicPr>
        <p:blipFill>
          <a:blip r:embed="rId25"/>
          <a:stretch>
            <a:fillRect/>
          </a:stretch>
        </p:blipFill>
        <p:spPr>
          <a:xfrm>
            <a:off x="9246335" y="3854879"/>
            <a:ext cx="227751" cy="227751"/>
          </a:xfrm>
          <a:prstGeom prst="rect">
            <a:avLst/>
          </a:prstGeom>
        </p:spPr>
      </p:pic>
      <p:pic>
        <p:nvPicPr>
          <p:cNvPr id="59" name="Picture 12" descr="azure blob storage icon from vecta.io">
            <a:extLst>
              <a:ext uri="{FF2B5EF4-FFF2-40B4-BE49-F238E27FC236}">
                <a16:creationId xmlns:a16="http://schemas.microsoft.com/office/drawing/2014/main" id="{EA8D9F0B-B03D-5C85-0DAD-38429C95853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288217" y="3910440"/>
            <a:ext cx="207640" cy="18507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4" descr="Data Factory | Microsoft Azure Color">
            <a:extLst>
              <a:ext uri="{FF2B5EF4-FFF2-40B4-BE49-F238E27FC236}">
                <a16:creationId xmlns:a16="http://schemas.microsoft.com/office/drawing/2014/main" id="{F3446690-01D2-8893-87FB-816840CFE4C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787322" y="3893728"/>
            <a:ext cx="191734" cy="191734"/>
          </a:xfrm>
          <a:prstGeom prst="rect">
            <a:avLst/>
          </a:prstGeom>
          <a:noFill/>
          <a:extLst>
            <a:ext uri="{909E8E84-426E-40DD-AFC4-6F175D3DCCD1}">
              <a14:hiddenFill xmlns:a14="http://schemas.microsoft.com/office/drawing/2010/main">
                <a:solidFill>
                  <a:srgbClr val="FFFFFF"/>
                </a:solidFill>
              </a14:hiddenFill>
            </a:ext>
          </a:extLst>
        </p:spPr>
      </p:pic>
      <p:pic>
        <p:nvPicPr>
          <p:cNvPr id="448" name="Picture 16" descr="Azure Cosmos DB latest icon in SVG ...">
            <a:extLst>
              <a:ext uri="{FF2B5EF4-FFF2-40B4-BE49-F238E27FC236}">
                <a16:creationId xmlns:a16="http://schemas.microsoft.com/office/drawing/2014/main" id="{BFB95226-311D-7A61-36C3-80D11DA5F74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778496" y="3879931"/>
            <a:ext cx="235291" cy="235291"/>
          </a:xfrm>
          <a:prstGeom prst="rect">
            <a:avLst/>
          </a:prstGeom>
          <a:noFill/>
          <a:extLst>
            <a:ext uri="{909E8E84-426E-40DD-AFC4-6F175D3DCCD1}">
              <a14:hiddenFill xmlns:a14="http://schemas.microsoft.com/office/drawing/2010/main">
                <a:solidFill>
                  <a:srgbClr val="FFFFFF"/>
                </a:solidFill>
              </a14:hiddenFill>
            </a:ext>
          </a:extLst>
        </p:spPr>
      </p:pic>
      <p:sp>
        <p:nvSpPr>
          <p:cNvPr id="454" name="TextBox 9">
            <a:extLst>
              <a:ext uri="{FF2B5EF4-FFF2-40B4-BE49-F238E27FC236}">
                <a16:creationId xmlns:a16="http://schemas.microsoft.com/office/drawing/2014/main" id="{6A6AE7BA-A500-47B8-353C-FF783386B608}"/>
              </a:ext>
            </a:extLst>
          </p:cNvPr>
          <p:cNvSpPr txBox="1">
            <a:spLocks noChangeArrowheads="1"/>
          </p:cNvSpPr>
          <p:nvPr/>
        </p:nvSpPr>
        <p:spPr bwMode="auto">
          <a:xfrm>
            <a:off x="7525524" y="4093602"/>
            <a:ext cx="77801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CosmosDB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455" name="TextBox 9">
            <a:extLst>
              <a:ext uri="{FF2B5EF4-FFF2-40B4-BE49-F238E27FC236}">
                <a16:creationId xmlns:a16="http://schemas.microsoft.com/office/drawing/2014/main" id="{45242ED2-7675-BE41-13F8-DCFE5B0E7A0E}"/>
              </a:ext>
            </a:extLst>
          </p:cNvPr>
          <p:cNvSpPr txBox="1">
            <a:spLocks noChangeArrowheads="1"/>
          </p:cNvSpPr>
          <p:nvPr/>
        </p:nvSpPr>
        <p:spPr bwMode="auto">
          <a:xfrm>
            <a:off x="8010574" y="4096824"/>
            <a:ext cx="77801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Storage</a:t>
            </a:r>
          </a:p>
        </p:txBody>
      </p:sp>
      <p:sp>
        <p:nvSpPr>
          <p:cNvPr id="456" name="TextBox 9">
            <a:extLst>
              <a:ext uri="{FF2B5EF4-FFF2-40B4-BE49-F238E27FC236}">
                <a16:creationId xmlns:a16="http://schemas.microsoft.com/office/drawing/2014/main" id="{71085401-CF03-CA94-1659-76277E9696B3}"/>
              </a:ext>
            </a:extLst>
          </p:cNvPr>
          <p:cNvSpPr txBox="1">
            <a:spLocks noChangeArrowheads="1"/>
          </p:cNvSpPr>
          <p:nvPr/>
        </p:nvSpPr>
        <p:spPr bwMode="auto">
          <a:xfrm>
            <a:off x="8481611" y="4089332"/>
            <a:ext cx="77801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Factory</a:t>
            </a:r>
          </a:p>
        </p:txBody>
      </p:sp>
      <p:sp>
        <p:nvSpPr>
          <p:cNvPr id="457" name="TextBox 12">
            <a:extLst>
              <a:ext uri="{FF2B5EF4-FFF2-40B4-BE49-F238E27FC236}">
                <a16:creationId xmlns:a16="http://schemas.microsoft.com/office/drawing/2014/main" id="{80328321-52FD-2823-88C6-991095CF20F2}"/>
              </a:ext>
            </a:extLst>
          </p:cNvPr>
          <p:cNvSpPr txBox="1">
            <a:spLocks noChangeArrowheads="1"/>
          </p:cNvSpPr>
          <p:nvPr/>
        </p:nvSpPr>
        <p:spPr bwMode="auto">
          <a:xfrm>
            <a:off x="9070689" y="4054431"/>
            <a:ext cx="612764" cy="3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Azure Machine Learning </a:t>
            </a:r>
          </a:p>
        </p:txBody>
      </p:sp>
      <p:pic>
        <p:nvPicPr>
          <p:cNvPr id="458" name="Picture 22" descr="Azure Data Lake Storage Gen2 ...">
            <a:extLst>
              <a:ext uri="{FF2B5EF4-FFF2-40B4-BE49-F238E27FC236}">
                <a16:creationId xmlns:a16="http://schemas.microsoft.com/office/drawing/2014/main" id="{C51CACA5-F9EA-24D6-FEBA-92D3F64D091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flipH="1">
            <a:off x="2075356" y="4760993"/>
            <a:ext cx="398577" cy="231100"/>
          </a:xfrm>
          <a:prstGeom prst="rect">
            <a:avLst/>
          </a:prstGeom>
          <a:noFill/>
          <a:extLst>
            <a:ext uri="{909E8E84-426E-40DD-AFC4-6F175D3DCCD1}">
              <a14:hiddenFill xmlns:a14="http://schemas.microsoft.com/office/drawing/2010/main">
                <a:solidFill>
                  <a:srgbClr val="FFFFFF"/>
                </a:solidFill>
              </a14:hiddenFill>
            </a:ext>
          </a:extLst>
        </p:spPr>
      </p:pic>
      <p:pic>
        <p:nvPicPr>
          <p:cNvPr id="460" name="Picture 34" descr="Data Factory | Microsoft Azure Color">
            <a:extLst>
              <a:ext uri="{FF2B5EF4-FFF2-40B4-BE49-F238E27FC236}">
                <a16:creationId xmlns:a16="http://schemas.microsoft.com/office/drawing/2014/main" id="{5B184E5A-5785-8763-0697-3A76715D82D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15371" y="4763497"/>
            <a:ext cx="182589" cy="182589"/>
          </a:xfrm>
          <a:prstGeom prst="rect">
            <a:avLst/>
          </a:prstGeom>
          <a:noFill/>
          <a:extLst>
            <a:ext uri="{909E8E84-426E-40DD-AFC4-6F175D3DCCD1}">
              <a14:hiddenFill xmlns:a14="http://schemas.microsoft.com/office/drawing/2010/main">
                <a:solidFill>
                  <a:srgbClr val="FFFFFF"/>
                </a:solidFill>
              </a14:hiddenFill>
            </a:ext>
          </a:extLst>
        </p:spPr>
      </p:pic>
      <p:sp>
        <p:nvSpPr>
          <p:cNvPr id="461" name="TextBox 10">
            <a:extLst>
              <a:ext uri="{FF2B5EF4-FFF2-40B4-BE49-F238E27FC236}">
                <a16:creationId xmlns:a16="http://schemas.microsoft.com/office/drawing/2014/main" id="{3D762A8F-5DBB-EFF8-CA7B-0C9DBF5A368D}"/>
              </a:ext>
            </a:extLst>
          </p:cNvPr>
          <p:cNvSpPr txBox="1">
            <a:spLocks noChangeArrowheads="1"/>
          </p:cNvSpPr>
          <p:nvPr/>
        </p:nvSpPr>
        <p:spPr bwMode="auto">
          <a:xfrm>
            <a:off x="1878780" y="4982125"/>
            <a:ext cx="1136690"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a:lnSpc>
                <a:spcPct val="80000"/>
              </a:lnSpc>
              <a:defRPr sz="700">
                <a:solidFill>
                  <a:srgbClr val="000000"/>
                </a:solidFill>
                <a:latin typeface="Graphik Light"/>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Data Lake Storage </a:t>
            </a:r>
          </a:p>
          <a:p>
            <a:r>
              <a:rPr lang="en-US" altLang="en-US"/>
              <a:t>Gen2 + Lake formation</a:t>
            </a:r>
          </a:p>
        </p:txBody>
      </p:sp>
      <p:sp>
        <p:nvSpPr>
          <p:cNvPr id="462" name="TextBox 20">
            <a:extLst>
              <a:ext uri="{FF2B5EF4-FFF2-40B4-BE49-F238E27FC236}">
                <a16:creationId xmlns:a16="http://schemas.microsoft.com/office/drawing/2014/main" id="{9DBE0AF1-BCF0-D3CB-933A-CC8F2782F29E}"/>
              </a:ext>
            </a:extLst>
          </p:cNvPr>
          <p:cNvSpPr txBox="1">
            <a:spLocks noChangeArrowheads="1"/>
          </p:cNvSpPr>
          <p:nvPr/>
        </p:nvSpPr>
        <p:spPr bwMode="auto">
          <a:xfrm>
            <a:off x="2818144" y="4962149"/>
            <a:ext cx="50036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Azure factory</a:t>
            </a:r>
          </a:p>
        </p:txBody>
      </p:sp>
      <p:sp>
        <p:nvSpPr>
          <p:cNvPr id="463" name="TextBox 12">
            <a:extLst>
              <a:ext uri="{FF2B5EF4-FFF2-40B4-BE49-F238E27FC236}">
                <a16:creationId xmlns:a16="http://schemas.microsoft.com/office/drawing/2014/main" id="{88900DCD-1053-855C-5AA2-B54C6BB5DBDE}"/>
              </a:ext>
            </a:extLst>
          </p:cNvPr>
          <p:cNvSpPr txBox="1">
            <a:spLocks noChangeArrowheads="1"/>
          </p:cNvSpPr>
          <p:nvPr/>
        </p:nvSpPr>
        <p:spPr bwMode="auto">
          <a:xfrm>
            <a:off x="5425271" y="4937188"/>
            <a:ext cx="571790"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err="1">
                <a:solidFill>
                  <a:srgbClr val="000000"/>
                </a:solidFill>
                <a:latin typeface="Graphik Light"/>
                <a:ea typeface="Amazon Ember" panose="020B0603020204020204" pitchFamily="34" charset="0"/>
                <a:cs typeface="Arial" panose="020B0604020202020204" pitchFamily="34" charset="0"/>
              </a:rPr>
              <a:t>CosmosDB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472" name="Picture 36" descr="Azure Icons - Download the Azure Cosmos DB latest icon in ...">
            <a:extLst>
              <a:ext uri="{FF2B5EF4-FFF2-40B4-BE49-F238E27FC236}">
                <a16:creationId xmlns:a16="http://schemas.microsoft.com/office/drawing/2014/main" id="{465D929E-E3B9-E26E-5AAC-30DD14D28F6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94717" y="4765128"/>
            <a:ext cx="232897" cy="192871"/>
          </a:xfrm>
          <a:prstGeom prst="rect">
            <a:avLst/>
          </a:prstGeom>
          <a:noFill/>
          <a:extLst>
            <a:ext uri="{909E8E84-426E-40DD-AFC4-6F175D3DCCD1}">
              <a14:hiddenFill xmlns:a14="http://schemas.microsoft.com/office/drawing/2010/main">
                <a:solidFill>
                  <a:srgbClr val="FFFFFF"/>
                </a:solidFill>
              </a14:hiddenFill>
            </a:ext>
          </a:extLst>
        </p:spPr>
      </p:pic>
      <p:grpSp>
        <p:nvGrpSpPr>
          <p:cNvPr id="479" name="Group 478">
            <a:extLst>
              <a:ext uri="{FF2B5EF4-FFF2-40B4-BE49-F238E27FC236}">
                <a16:creationId xmlns:a16="http://schemas.microsoft.com/office/drawing/2014/main" id="{5665A75A-A1AA-F352-BC46-B6322432BCBA}"/>
              </a:ext>
            </a:extLst>
          </p:cNvPr>
          <p:cNvGrpSpPr/>
          <p:nvPr/>
        </p:nvGrpSpPr>
        <p:grpSpPr>
          <a:xfrm>
            <a:off x="9395846" y="4666078"/>
            <a:ext cx="692695" cy="376651"/>
            <a:chOff x="-26873" y="679983"/>
            <a:chExt cx="1012634" cy="567530"/>
          </a:xfrm>
        </p:grpSpPr>
        <p:pic>
          <p:nvPicPr>
            <p:cNvPr id="491" name="Graphic 490" descr="Office worker female outline">
              <a:extLst>
                <a:ext uri="{FF2B5EF4-FFF2-40B4-BE49-F238E27FC236}">
                  <a16:creationId xmlns:a16="http://schemas.microsoft.com/office/drawing/2014/main" id="{EA20D0F8-DD82-1D82-98DD-E6316F12990F}"/>
                </a:ext>
              </a:extLst>
            </p:cNvPr>
            <p:cNvPicPr>
              <a:picLocks noChangeAspect="1"/>
            </p:cNvPicPr>
            <p:nvPr/>
          </p:nvPicPr>
          <p:blipFill>
            <a:blip>
              <a:extLst>
                <a:ext uri="{96DAC541-7B7A-43D3-8B79-37D633B846F1}">
                  <asvg:svgBlip xmlns:asvg="http://schemas.microsoft.com/office/drawing/2016/SVG/main" r:embed="rId33"/>
                </a:ext>
              </a:extLst>
            </a:blip>
            <a:srcRect/>
            <a:stretch/>
          </p:blipFill>
          <p:spPr>
            <a:xfrm>
              <a:off x="250844" y="679983"/>
              <a:ext cx="457200" cy="457200"/>
            </a:xfrm>
            <a:prstGeom prst="rect">
              <a:avLst/>
            </a:prstGeom>
          </p:spPr>
        </p:pic>
        <p:sp>
          <p:nvSpPr>
            <p:cNvPr id="492" name="Rectangle 491">
              <a:extLst>
                <a:ext uri="{FF2B5EF4-FFF2-40B4-BE49-F238E27FC236}">
                  <a16:creationId xmlns:a16="http://schemas.microsoft.com/office/drawing/2014/main" id="{BD8E0953-8FEE-A416-E7CE-93C0ACB3A755}"/>
                </a:ext>
              </a:extLst>
            </p:cNvPr>
            <p:cNvSpPr/>
            <p:nvPr/>
          </p:nvSpPr>
          <p:spPr>
            <a:xfrm>
              <a:off x="-26873" y="1148126"/>
              <a:ext cx="1012634" cy="99387"/>
            </a:xfrm>
            <a:prstGeom prst="rect">
              <a:avLst/>
            </a:prstGeom>
            <a:no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R="0" lvl="0" indent="0" algn="ctr" fontAlgn="auto">
                <a:lnSpc>
                  <a:spcPct val="100000"/>
                </a:lnSpc>
                <a:spcBef>
                  <a:spcPts val="0"/>
                </a:spcBef>
                <a:spcAft>
                  <a:spcPts val="0"/>
                </a:spcAft>
                <a:buClrTx/>
                <a:buSzTx/>
                <a:buFontTx/>
                <a:buNone/>
                <a:tabLst/>
                <a:defRPr/>
              </a:pPr>
              <a:r>
                <a:rPr lang="en-US" sz="700">
                  <a:solidFill>
                    <a:schemeClr val="tx1"/>
                  </a:solidFill>
                  <a:cs typeface="Arial" panose="020B0604020202020204" pitchFamily="34" charset="0"/>
                </a:rPr>
                <a:t>Human Expertise</a:t>
              </a:r>
            </a:p>
          </p:txBody>
        </p:sp>
      </p:grpSp>
      <p:pic>
        <p:nvPicPr>
          <p:cNvPr id="493" name="Picture 12" descr="azure blob storage icon from vecta.io">
            <a:extLst>
              <a:ext uri="{FF2B5EF4-FFF2-40B4-BE49-F238E27FC236}">
                <a16:creationId xmlns:a16="http://schemas.microsoft.com/office/drawing/2014/main" id="{404D61FD-C300-B790-C8A8-72F40CE2F5A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95511" y="4777315"/>
            <a:ext cx="208152" cy="185527"/>
          </a:xfrm>
          <a:prstGeom prst="rect">
            <a:avLst/>
          </a:prstGeom>
          <a:noFill/>
          <a:extLst>
            <a:ext uri="{909E8E84-426E-40DD-AFC4-6F175D3DCCD1}">
              <a14:hiddenFill xmlns:a14="http://schemas.microsoft.com/office/drawing/2010/main">
                <a:solidFill>
                  <a:srgbClr val="FFFFFF"/>
                </a:solidFill>
              </a14:hiddenFill>
            </a:ext>
          </a:extLst>
        </p:spPr>
      </p:pic>
      <p:pic>
        <p:nvPicPr>
          <p:cNvPr id="502" name="Picture 20" descr="Logic Apps | Microsoft Azure Color">
            <a:extLst>
              <a:ext uri="{FF2B5EF4-FFF2-40B4-BE49-F238E27FC236}">
                <a16:creationId xmlns:a16="http://schemas.microsoft.com/office/drawing/2014/main" id="{10F746BC-0E61-BA9B-F020-9F817FA9D1F7}"/>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266768" y="4798978"/>
            <a:ext cx="227168" cy="171697"/>
          </a:xfrm>
          <a:prstGeom prst="rect">
            <a:avLst/>
          </a:prstGeom>
          <a:noFill/>
          <a:extLst>
            <a:ext uri="{909E8E84-426E-40DD-AFC4-6F175D3DCCD1}">
              <a14:hiddenFill xmlns:a14="http://schemas.microsoft.com/office/drawing/2010/main">
                <a:solidFill>
                  <a:srgbClr val="FFFFFF"/>
                </a:solidFill>
              </a14:hiddenFill>
            </a:ext>
          </a:extLst>
        </p:spPr>
      </p:pic>
      <p:pic>
        <p:nvPicPr>
          <p:cNvPr id="509" name="Picture 38" descr="Azure DevOps Series - Azure Repos - DEV ...">
            <a:extLst>
              <a:ext uri="{FF2B5EF4-FFF2-40B4-BE49-F238E27FC236}">
                <a16:creationId xmlns:a16="http://schemas.microsoft.com/office/drawing/2014/main" id="{FD1A487C-1575-3223-D73B-6AC976CBFA0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7085396" y="4724975"/>
            <a:ext cx="400335" cy="409352"/>
          </a:xfrm>
          <a:prstGeom prst="rect">
            <a:avLst/>
          </a:prstGeom>
          <a:noFill/>
          <a:extLst>
            <a:ext uri="{909E8E84-426E-40DD-AFC4-6F175D3DCCD1}">
              <a14:hiddenFill xmlns:a14="http://schemas.microsoft.com/office/drawing/2010/main">
                <a:solidFill>
                  <a:srgbClr val="FFFFFF"/>
                </a:solidFill>
              </a14:hiddenFill>
            </a:ext>
          </a:extLst>
        </p:spPr>
      </p:pic>
      <p:sp>
        <p:nvSpPr>
          <p:cNvPr id="510" name="TextBox 509">
            <a:extLst>
              <a:ext uri="{FF2B5EF4-FFF2-40B4-BE49-F238E27FC236}">
                <a16:creationId xmlns:a16="http://schemas.microsoft.com/office/drawing/2014/main" id="{8BA21A98-9227-3D78-81E2-456A3C01D093}"/>
              </a:ext>
            </a:extLst>
          </p:cNvPr>
          <p:cNvSpPr txBox="1"/>
          <p:nvPr/>
        </p:nvSpPr>
        <p:spPr>
          <a:xfrm>
            <a:off x="6924166" y="5086727"/>
            <a:ext cx="805704" cy="180690"/>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Azure Repos</a:t>
            </a:r>
          </a:p>
        </p:txBody>
      </p:sp>
      <p:sp>
        <p:nvSpPr>
          <p:cNvPr id="511" name="TextBox 510">
            <a:extLst>
              <a:ext uri="{FF2B5EF4-FFF2-40B4-BE49-F238E27FC236}">
                <a16:creationId xmlns:a16="http://schemas.microsoft.com/office/drawing/2014/main" id="{14C4FD2E-A3D5-20C7-B872-DCD31139AFA2}"/>
              </a:ext>
            </a:extLst>
          </p:cNvPr>
          <p:cNvSpPr txBox="1"/>
          <p:nvPr/>
        </p:nvSpPr>
        <p:spPr>
          <a:xfrm>
            <a:off x="7424230" y="4956387"/>
            <a:ext cx="805704"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Azure Blob</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sp>
        <p:nvSpPr>
          <p:cNvPr id="67" name="TextBox 10">
            <a:extLst>
              <a:ext uri="{FF2B5EF4-FFF2-40B4-BE49-F238E27FC236}">
                <a16:creationId xmlns:a16="http://schemas.microsoft.com/office/drawing/2014/main" id="{755C63FE-503D-42A9-5273-31B7E0EE193B}"/>
              </a:ext>
            </a:extLst>
          </p:cNvPr>
          <p:cNvSpPr txBox="1">
            <a:spLocks noChangeArrowheads="1"/>
          </p:cNvSpPr>
          <p:nvPr/>
        </p:nvSpPr>
        <p:spPr bwMode="auto">
          <a:xfrm>
            <a:off x="8041139" y="4916868"/>
            <a:ext cx="740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Azure Logic Apps</a:t>
            </a:r>
          </a:p>
        </p:txBody>
      </p:sp>
      <p:pic>
        <p:nvPicPr>
          <p:cNvPr id="70" name="Picture 12" descr="azure blob storage icon from vecta.io">
            <a:extLst>
              <a:ext uri="{FF2B5EF4-FFF2-40B4-BE49-F238E27FC236}">
                <a16:creationId xmlns:a16="http://schemas.microsoft.com/office/drawing/2014/main" id="{BCCFBD95-1E23-6994-6246-877DA466D44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65334" y="5588330"/>
            <a:ext cx="208152" cy="185527"/>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4" descr="Data Factory | Microsoft Azure Color">
            <a:extLst>
              <a:ext uri="{FF2B5EF4-FFF2-40B4-BE49-F238E27FC236}">
                <a16:creationId xmlns:a16="http://schemas.microsoft.com/office/drawing/2014/main" id="{6A59D9EE-49D3-524F-0069-F500339D8BE6}"/>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56109" y="5575627"/>
            <a:ext cx="191734" cy="19173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0" descr="Synapse Serverless SQL: Quick intro | by M.S.Prasad | Medium">
            <a:extLst>
              <a:ext uri="{FF2B5EF4-FFF2-40B4-BE49-F238E27FC236}">
                <a16:creationId xmlns:a16="http://schemas.microsoft.com/office/drawing/2014/main" id="{CCE52175-BF07-368F-34EF-B89E04FA0B73}"/>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474327" y="5553799"/>
            <a:ext cx="210638" cy="218066"/>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20">
            <a:extLst>
              <a:ext uri="{FF2B5EF4-FFF2-40B4-BE49-F238E27FC236}">
                <a16:creationId xmlns:a16="http://schemas.microsoft.com/office/drawing/2014/main" id="{F640740A-EC1F-AF1A-DCE6-D9BF1C65ABE7}"/>
              </a:ext>
            </a:extLst>
          </p:cNvPr>
          <p:cNvSpPr txBox="1">
            <a:spLocks noChangeArrowheads="1"/>
          </p:cNvSpPr>
          <p:nvPr/>
        </p:nvSpPr>
        <p:spPr bwMode="auto">
          <a:xfrm>
            <a:off x="2843437" y="5769156"/>
            <a:ext cx="44893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Azure factory</a:t>
            </a:r>
          </a:p>
        </p:txBody>
      </p:sp>
      <p:sp>
        <p:nvSpPr>
          <p:cNvPr id="100" name="TextBox 20">
            <a:extLst>
              <a:ext uri="{FF2B5EF4-FFF2-40B4-BE49-F238E27FC236}">
                <a16:creationId xmlns:a16="http://schemas.microsoft.com/office/drawing/2014/main" id="{A961B7B8-2C25-5822-0B1A-18E928CFEBED}"/>
              </a:ext>
            </a:extLst>
          </p:cNvPr>
          <p:cNvSpPr txBox="1">
            <a:spLocks noChangeArrowheads="1"/>
          </p:cNvSpPr>
          <p:nvPr/>
        </p:nvSpPr>
        <p:spPr bwMode="auto">
          <a:xfrm>
            <a:off x="3346224" y="5787821"/>
            <a:ext cx="53552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Serverless pool</a:t>
            </a:r>
          </a:p>
        </p:txBody>
      </p:sp>
      <p:sp>
        <p:nvSpPr>
          <p:cNvPr id="101" name="TextBox 100">
            <a:extLst>
              <a:ext uri="{FF2B5EF4-FFF2-40B4-BE49-F238E27FC236}">
                <a16:creationId xmlns:a16="http://schemas.microsoft.com/office/drawing/2014/main" id="{DA06D4E9-952F-220C-C168-F3FC64E3FD55}"/>
              </a:ext>
            </a:extLst>
          </p:cNvPr>
          <p:cNvSpPr txBox="1"/>
          <p:nvPr/>
        </p:nvSpPr>
        <p:spPr>
          <a:xfrm>
            <a:off x="2215039" y="5764488"/>
            <a:ext cx="568789" cy="266868"/>
          </a:xfrm>
          <a:prstGeom prst="rect">
            <a:avLst/>
          </a:prstGeom>
          <a:noFill/>
        </p:spPr>
        <p:txBody>
          <a:bodyPr wrap="square" rtlCol="0">
            <a:spAutoFit/>
          </a:bodyPr>
          <a:lstStyle/>
          <a:p>
            <a:pPr algn="just">
              <a:lnSpc>
                <a:spcPct val="80000"/>
              </a:lnSpc>
              <a:defRPr/>
            </a:pPr>
            <a:r>
              <a:rPr lang="en-US" sz="700" err="1">
                <a:solidFill>
                  <a:srgbClr val="000000"/>
                </a:solidFill>
                <a:latin typeface="Graphik Light"/>
                <a:cs typeface="Arial" panose="020B0604020202020204" pitchFamily="34" charset="0"/>
              </a:rPr>
              <a:t>AzureBlob</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pic>
        <p:nvPicPr>
          <p:cNvPr id="102" name="Picture 12" descr="azure blob storage icon from vecta.io">
            <a:extLst>
              <a:ext uri="{FF2B5EF4-FFF2-40B4-BE49-F238E27FC236}">
                <a16:creationId xmlns:a16="http://schemas.microsoft.com/office/drawing/2014/main" id="{079B6BBE-3617-7E4A-A070-E449C368E48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67732" y="5549352"/>
            <a:ext cx="208152" cy="185527"/>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9D04E8D8-4263-C752-1AD8-5CC62140B2F6}"/>
              </a:ext>
            </a:extLst>
          </p:cNvPr>
          <p:cNvSpPr txBox="1"/>
          <p:nvPr/>
        </p:nvSpPr>
        <p:spPr>
          <a:xfrm>
            <a:off x="5173032" y="5711177"/>
            <a:ext cx="648151"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Azure Blob</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pic>
        <p:nvPicPr>
          <p:cNvPr id="104" name="Picture 36" descr="Download the Azure Synapse Analytics ...">
            <a:extLst>
              <a:ext uri="{FF2B5EF4-FFF2-40B4-BE49-F238E27FC236}">
                <a16:creationId xmlns:a16="http://schemas.microsoft.com/office/drawing/2014/main" id="{FD787E6E-ACD8-2EC7-FB72-4B414E505246}"/>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15931" y="5516651"/>
            <a:ext cx="225106" cy="225106"/>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906124FA-75BB-C431-48D6-297AF7992F3D}"/>
              </a:ext>
            </a:extLst>
          </p:cNvPr>
          <p:cNvSpPr txBox="1"/>
          <p:nvPr/>
        </p:nvSpPr>
        <p:spPr>
          <a:xfrm>
            <a:off x="5839195" y="5730419"/>
            <a:ext cx="831196"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Azure Synapse</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Analytics</a:t>
            </a:r>
          </a:p>
        </p:txBody>
      </p:sp>
      <p:pic>
        <p:nvPicPr>
          <p:cNvPr id="106" name="Picture 40" descr="Foundry IQ in Microsoft Agent Framework ...">
            <a:extLst>
              <a:ext uri="{FF2B5EF4-FFF2-40B4-BE49-F238E27FC236}">
                <a16:creationId xmlns:a16="http://schemas.microsoft.com/office/drawing/2014/main" id="{E008611C-F9AD-E118-C95D-D768184296C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901776" y="5578558"/>
            <a:ext cx="234732" cy="23473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9">
            <a:extLst>
              <a:ext uri="{FF2B5EF4-FFF2-40B4-BE49-F238E27FC236}">
                <a16:creationId xmlns:a16="http://schemas.microsoft.com/office/drawing/2014/main" id="{647CCF63-5C57-6F83-EA0F-AEA692F4A9DF}"/>
              </a:ext>
            </a:extLst>
          </p:cNvPr>
          <p:cNvSpPr txBox="1">
            <a:spLocks noChangeArrowheads="1"/>
          </p:cNvSpPr>
          <p:nvPr/>
        </p:nvSpPr>
        <p:spPr bwMode="auto">
          <a:xfrm>
            <a:off x="7616462" y="5775066"/>
            <a:ext cx="8502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Foundary</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 IQ</a:t>
            </a:r>
          </a:p>
        </p:txBody>
      </p:sp>
      <p:pic>
        <p:nvPicPr>
          <p:cNvPr id="1070" name="Picture 46" descr="Microsoft OneLake - the Ultimate Data ...">
            <a:extLst>
              <a:ext uri="{FF2B5EF4-FFF2-40B4-BE49-F238E27FC236}">
                <a16:creationId xmlns:a16="http://schemas.microsoft.com/office/drawing/2014/main" id="{28C1A605-B54B-D4E2-6119-19A736A7E781}"/>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549319" y="5563373"/>
            <a:ext cx="244457" cy="244457"/>
          </a:xfrm>
          <a:prstGeom prst="rect">
            <a:avLst/>
          </a:prstGeom>
          <a:noFill/>
          <a:extLst>
            <a:ext uri="{909E8E84-426E-40DD-AFC4-6F175D3DCCD1}">
              <a14:hiddenFill xmlns:a14="http://schemas.microsoft.com/office/drawing/2010/main">
                <a:solidFill>
                  <a:srgbClr val="FFFFFF"/>
                </a:solidFill>
              </a14:hiddenFill>
            </a:ext>
          </a:extLst>
        </p:spPr>
      </p:pic>
      <p:sp>
        <p:nvSpPr>
          <p:cNvPr id="108" name="TextBox 9">
            <a:extLst>
              <a:ext uri="{FF2B5EF4-FFF2-40B4-BE49-F238E27FC236}">
                <a16:creationId xmlns:a16="http://schemas.microsoft.com/office/drawing/2014/main" id="{C9B9E919-9E81-5C4B-720F-FA876C35E69A}"/>
              </a:ext>
            </a:extLst>
          </p:cNvPr>
          <p:cNvSpPr txBox="1">
            <a:spLocks noChangeArrowheads="1"/>
          </p:cNvSpPr>
          <p:nvPr/>
        </p:nvSpPr>
        <p:spPr bwMode="auto">
          <a:xfrm>
            <a:off x="8277401" y="5762881"/>
            <a:ext cx="850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Microsoft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Fabric </a:t>
            </a:r>
            <a:r>
              <a:rPr lang="en-US" altLang="en-US" sz="700" err="1">
                <a:solidFill>
                  <a:srgbClr val="000000"/>
                </a:solidFill>
                <a:latin typeface="Graphik Light"/>
                <a:ea typeface="Amazon Ember" panose="020B0603020204020204" pitchFamily="34" charset="0"/>
                <a:cs typeface="Arial" panose="020B0604020202020204" pitchFamily="34" charset="0"/>
              </a:rPr>
              <a:t>OneLake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074" name="Picture 50" descr="Microsoft Purview | mhance">
            <a:extLst>
              <a:ext uri="{FF2B5EF4-FFF2-40B4-BE49-F238E27FC236}">
                <a16:creationId xmlns:a16="http://schemas.microsoft.com/office/drawing/2014/main" id="{78D8B4E6-9EEC-5CFD-2661-31B020C2C4F7}"/>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9220939" y="5553494"/>
            <a:ext cx="340803" cy="261611"/>
          </a:xfrm>
          <a:prstGeom prst="rect">
            <a:avLst/>
          </a:prstGeom>
          <a:noFill/>
          <a:extLst>
            <a:ext uri="{909E8E84-426E-40DD-AFC4-6F175D3DCCD1}">
              <a14:hiddenFill xmlns:a14="http://schemas.microsoft.com/office/drawing/2010/main">
                <a:solidFill>
                  <a:srgbClr val="FFFFFF"/>
                </a:solidFill>
              </a14:hiddenFill>
            </a:ext>
          </a:extLst>
        </p:spPr>
      </p:pic>
      <p:sp>
        <p:nvSpPr>
          <p:cNvPr id="109" name="TextBox 9">
            <a:extLst>
              <a:ext uri="{FF2B5EF4-FFF2-40B4-BE49-F238E27FC236}">
                <a16:creationId xmlns:a16="http://schemas.microsoft.com/office/drawing/2014/main" id="{2CCA6967-85C0-9859-6932-E00C1CBE1685}"/>
              </a:ext>
            </a:extLst>
          </p:cNvPr>
          <p:cNvSpPr txBox="1">
            <a:spLocks noChangeArrowheads="1"/>
          </p:cNvSpPr>
          <p:nvPr/>
        </p:nvSpPr>
        <p:spPr bwMode="auto">
          <a:xfrm>
            <a:off x="8972215" y="5761620"/>
            <a:ext cx="850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Microsoft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Purview</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10" name="Picture 50" descr="Microsoft Purview | mhance">
            <a:extLst>
              <a:ext uri="{FF2B5EF4-FFF2-40B4-BE49-F238E27FC236}">
                <a16:creationId xmlns:a16="http://schemas.microsoft.com/office/drawing/2014/main" id="{03EDAE99-D484-512C-C70D-FEF1851A5CA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411120" y="4761183"/>
            <a:ext cx="247293" cy="189830"/>
          </a:xfrm>
          <a:prstGeom prst="rect">
            <a:avLst/>
          </a:prstGeom>
          <a:noFill/>
          <a:extLst>
            <a:ext uri="{909E8E84-426E-40DD-AFC4-6F175D3DCCD1}">
              <a14:hiddenFill xmlns:a14="http://schemas.microsoft.com/office/drawing/2010/main">
                <a:solidFill>
                  <a:srgbClr val="FFFFFF"/>
                </a:solidFill>
              </a14:hiddenFill>
            </a:ext>
          </a:extLst>
        </p:spPr>
      </p:pic>
      <p:sp>
        <p:nvSpPr>
          <p:cNvPr id="111" name="TextBox 9">
            <a:extLst>
              <a:ext uri="{FF2B5EF4-FFF2-40B4-BE49-F238E27FC236}">
                <a16:creationId xmlns:a16="http://schemas.microsoft.com/office/drawing/2014/main" id="{84F04FFB-D8D6-C114-E8D1-1B141EE5A77D}"/>
              </a:ext>
            </a:extLst>
          </p:cNvPr>
          <p:cNvSpPr txBox="1">
            <a:spLocks noChangeArrowheads="1"/>
          </p:cNvSpPr>
          <p:nvPr/>
        </p:nvSpPr>
        <p:spPr bwMode="auto">
          <a:xfrm>
            <a:off x="3109656" y="4913607"/>
            <a:ext cx="850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Microsoft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Purview</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076" name="Picture 52" descr="Microsoft 365 Copilot and agents ...">
            <a:extLst>
              <a:ext uri="{FF2B5EF4-FFF2-40B4-BE49-F238E27FC236}">
                <a16:creationId xmlns:a16="http://schemas.microsoft.com/office/drawing/2014/main" id="{78B65CC1-9231-C9F9-F87F-31D8CC5E4A5C}"/>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034781" y="4737070"/>
            <a:ext cx="232290" cy="236547"/>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9">
            <a:extLst>
              <a:ext uri="{FF2B5EF4-FFF2-40B4-BE49-F238E27FC236}">
                <a16:creationId xmlns:a16="http://schemas.microsoft.com/office/drawing/2014/main" id="{9BA0AE38-A7BA-19E6-3173-7D306BEBA42F}"/>
              </a:ext>
            </a:extLst>
          </p:cNvPr>
          <p:cNvSpPr txBox="1">
            <a:spLocks noChangeArrowheads="1"/>
          </p:cNvSpPr>
          <p:nvPr/>
        </p:nvSpPr>
        <p:spPr bwMode="auto">
          <a:xfrm>
            <a:off x="3719876" y="4933792"/>
            <a:ext cx="8502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 IQ</a:t>
            </a:r>
          </a:p>
        </p:txBody>
      </p:sp>
      <p:pic>
        <p:nvPicPr>
          <p:cNvPr id="1078" name="Picture 54" descr="NuGet Gallery | MicrosoftAgentFramework">
            <a:extLst>
              <a:ext uri="{FF2B5EF4-FFF2-40B4-BE49-F238E27FC236}">
                <a16:creationId xmlns:a16="http://schemas.microsoft.com/office/drawing/2014/main" id="{47D6C5B2-532B-2EFB-4F73-09D22B959D90}"/>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648414" y="2915090"/>
            <a:ext cx="314939" cy="314939"/>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0">
            <a:extLst>
              <a:ext uri="{FF2B5EF4-FFF2-40B4-BE49-F238E27FC236}">
                <a16:creationId xmlns:a16="http://schemas.microsoft.com/office/drawing/2014/main" id="{C1C1CD06-0AFF-2EC9-4F91-BD7839B30B90}"/>
              </a:ext>
            </a:extLst>
          </p:cNvPr>
          <p:cNvSpPr txBox="1">
            <a:spLocks noChangeArrowheads="1"/>
          </p:cNvSpPr>
          <p:nvPr/>
        </p:nvSpPr>
        <p:spPr bwMode="auto">
          <a:xfrm>
            <a:off x="6454224" y="3183384"/>
            <a:ext cx="81760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Microsoft Agent framework</a:t>
            </a:r>
          </a:p>
        </p:txBody>
      </p:sp>
    </p:spTree>
    <p:extLst>
      <p:ext uri="{BB962C8B-B14F-4D97-AF65-F5344CB8AC3E}">
        <p14:creationId xmlns:p14="http://schemas.microsoft.com/office/powerpoint/2010/main" val="8105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B5A7E-CE94-9653-38A4-7E48E4FF7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188A6E-9EFC-1745-53DB-5CDCC4E4E818}"/>
              </a:ext>
            </a:extLst>
          </p:cNvPr>
          <p:cNvSpPr>
            <a:spLocks noGrp="1"/>
          </p:cNvSpPr>
          <p:nvPr>
            <p:ph type="title"/>
          </p:nvPr>
        </p:nvSpPr>
        <p:spPr/>
        <p:txBody>
          <a:bodyPr/>
          <a:lstStyle/>
          <a:p>
            <a:r>
              <a:rPr lang="en-US"/>
              <a:t>Azure Native Coverage vs Gaps + Recommended 3rd-Party Tech Stack (1/2)</a:t>
            </a:r>
          </a:p>
        </p:txBody>
      </p:sp>
      <p:graphicFrame>
        <p:nvGraphicFramePr>
          <p:cNvPr id="3" name="Table 2">
            <a:extLst>
              <a:ext uri="{FF2B5EF4-FFF2-40B4-BE49-F238E27FC236}">
                <a16:creationId xmlns:a16="http://schemas.microsoft.com/office/drawing/2014/main" id="{1E1466C2-BCC5-2A96-E31E-7204C722CB37}"/>
              </a:ext>
            </a:extLst>
          </p:cNvPr>
          <p:cNvGraphicFramePr>
            <a:graphicFrameLocks noGrp="1"/>
          </p:cNvGraphicFramePr>
          <p:nvPr>
            <p:extLst>
              <p:ext uri="{D42A27DB-BD31-4B8C-83A1-F6EECF244321}">
                <p14:modId xmlns:p14="http://schemas.microsoft.com/office/powerpoint/2010/main" val="3405895919"/>
              </p:ext>
            </p:extLst>
          </p:nvPr>
        </p:nvGraphicFramePr>
        <p:xfrm>
          <a:off x="588409" y="818146"/>
          <a:ext cx="11328000" cy="6341502"/>
        </p:xfrm>
        <a:graphic>
          <a:graphicData uri="http://schemas.openxmlformats.org/drawingml/2006/table">
            <a:tbl>
              <a:tblPr firstRow="1" bandRow="1">
                <a:tableStyleId>{2D5ABB26-0587-4C30-8999-92F81FD0307C}</a:tableStyleId>
              </a:tblPr>
              <a:tblGrid>
                <a:gridCol w="1613370">
                  <a:extLst>
                    <a:ext uri="{9D8B030D-6E8A-4147-A177-3AD203B41FA5}">
                      <a16:colId xmlns:a16="http://schemas.microsoft.com/office/drawing/2014/main" val="3728964636"/>
                    </a:ext>
                  </a:extLst>
                </a:gridCol>
                <a:gridCol w="1586497">
                  <a:extLst>
                    <a:ext uri="{9D8B030D-6E8A-4147-A177-3AD203B41FA5}">
                      <a16:colId xmlns:a16="http://schemas.microsoft.com/office/drawing/2014/main" val="933875314"/>
                    </a:ext>
                  </a:extLst>
                </a:gridCol>
                <a:gridCol w="1445461">
                  <a:extLst>
                    <a:ext uri="{9D8B030D-6E8A-4147-A177-3AD203B41FA5}">
                      <a16:colId xmlns:a16="http://schemas.microsoft.com/office/drawing/2014/main" val="390544701"/>
                    </a:ext>
                  </a:extLst>
                </a:gridCol>
                <a:gridCol w="1576137">
                  <a:extLst>
                    <a:ext uri="{9D8B030D-6E8A-4147-A177-3AD203B41FA5}">
                      <a16:colId xmlns:a16="http://schemas.microsoft.com/office/drawing/2014/main" val="219347835"/>
                    </a:ext>
                  </a:extLst>
                </a:gridCol>
                <a:gridCol w="2225842">
                  <a:extLst>
                    <a:ext uri="{9D8B030D-6E8A-4147-A177-3AD203B41FA5}">
                      <a16:colId xmlns:a16="http://schemas.microsoft.com/office/drawing/2014/main" val="1339555475"/>
                    </a:ext>
                  </a:extLst>
                </a:gridCol>
                <a:gridCol w="2880693">
                  <a:extLst>
                    <a:ext uri="{9D8B030D-6E8A-4147-A177-3AD203B41FA5}">
                      <a16:colId xmlns:a16="http://schemas.microsoft.com/office/drawing/2014/main" val="4278898705"/>
                    </a:ext>
                  </a:extLst>
                </a:gridCol>
              </a:tblGrid>
              <a:tr h="397902">
                <a:tc>
                  <a:txBody>
                    <a:bodyPr/>
                    <a:lstStyle/>
                    <a:p>
                      <a:pPr marL="0" marR="0" algn="ctr">
                        <a:buNone/>
                      </a:pPr>
                      <a:r>
                        <a:rPr lang="en-US" sz="1000" b="1" kern="100">
                          <a:solidFill>
                            <a:schemeClr val="bg1"/>
                          </a:solidFill>
                          <a:effectLst/>
                        </a:rPr>
                        <a:t>L2 Brain (Sub) Layer</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Capability</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Can Be Fully Azure Native?</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Key Azure Native Services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Where Azure Becomes Insufficient</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Recommended 3rd-Party / Open Source Stack (Only for Gaps)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4"/>
                    </a:solidFill>
                  </a:tcPr>
                </a:tc>
                <a:extLst>
                  <a:ext uri="{0D108BD9-81ED-4DB2-BD59-A6C34878D82A}">
                    <a16:rowId xmlns:a16="http://schemas.microsoft.com/office/drawing/2014/main" val="2121852515"/>
                  </a:ext>
                </a:extLst>
              </a:tr>
              <a:tr h="596852">
                <a:tc>
                  <a:txBody>
                    <a:bodyPr/>
                    <a:lstStyle/>
                    <a:p>
                      <a:pPr marL="0" marR="0">
                        <a:buNone/>
                      </a:pPr>
                      <a:r>
                        <a:rPr lang="en-US" sz="1000" b="1" kern="100">
                          <a:effectLst/>
                        </a:rPr>
                        <a:t>Industry Pattern Libraries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Industry workflows, agent templates, reusable playbooks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Partially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Microsoft Foundry, Azure AI Studio, Semantic Kernel</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Limited vertical industry-specific cognition; lacks deep sector customization out-of-box</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Accenture Industry Agent Libraries; domain packs from SAP/ServiceNow/Salesforce ecosystems; LangGraph template libraries; AutoGen (OSS, integrated but extensible)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659823258"/>
                  </a:ext>
                </a:extLst>
              </a:tr>
              <a:tr h="596852">
                <a:tc>
                  <a:txBody>
                    <a:bodyPr/>
                    <a:lstStyle/>
                    <a:p>
                      <a:pPr marL="0" marR="0">
                        <a:buNone/>
                      </a:pPr>
                      <a:r>
                        <a:rPr lang="en-US" sz="1000" b="1" kern="100">
                          <a:effectLst/>
                        </a:rPr>
                        <a:t>Copilot &amp; Workbench Blueprints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Role-based copilots, investigator workbenches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(basic)</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Azure Copilot, Microsoft Foundry, Azure AI Studio</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Deep domain-specific workbenches for regulated/investigative Uis; advanced case management workflows require custom builds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Palantir-style workbench patterns; Retool / Appsmith (open source); custom UX frameworks via Visual Studio integration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1514870149"/>
                  </a:ext>
                </a:extLst>
              </a:tr>
              <a:tr h="596852">
                <a:tc>
                  <a:txBody>
                    <a:bodyPr/>
                    <a:lstStyle/>
                    <a:p>
                      <a:pPr marL="0" marR="0">
                        <a:buNone/>
                      </a:pPr>
                      <a:r>
                        <a:rPr lang="en-US" sz="1000" b="1" kern="100">
                          <a:effectLst/>
                        </a:rPr>
                        <a:t>AI Governance, Registry &amp; Lineage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Governance, traceability, lineage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 (models)</a:t>
                      </a:r>
                    </a:p>
                    <a:p>
                      <a:pPr marL="0" marR="0">
                        <a:buNone/>
                      </a:pPr>
                      <a:r>
                        <a:rPr lang="en-US" sz="1000" kern="100">
                          <a:effectLst/>
                        </a:rPr>
                        <a:t>Partial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Microsoft Foundry (governance and evaluations), Azure AI Model registry, Azure Purview for lineage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Comprehensive agent decision traceability across multi-agent runs; evidence packs for complex chains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MLflow (model tracking); OpenLineage; Collibra/Alation; Arize/Fiddler for agent-specific QA gates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3268291166"/>
                  </a:ext>
                </a:extLst>
              </a:tr>
              <a:tr h="596852">
                <a:tc>
                  <a:txBody>
                    <a:bodyPr/>
                    <a:lstStyle/>
                    <a:p>
                      <a:pPr marL="0" marR="0">
                        <a:buNone/>
                      </a:pPr>
                      <a:r>
                        <a:rPr lang="en-US" sz="1000" b="1" kern="100">
                          <a:effectLst/>
                        </a:rPr>
                        <a:t>AI Observability &amp; Monitoring</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Infra + runtime observability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(infra)</a:t>
                      </a:r>
                    </a:p>
                    <a:p>
                      <a:pPr marL="0" marR="0">
                        <a:buNone/>
                      </a:pPr>
                      <a:r>
                        <a:rPr lang="en-US" sz="1000" kern="100">
                          <a:effectLst/>
                        </a:rPr>
                        <a:t>Partial (agent quality)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latin typeface="Times New Roman" panose="02020603050405020304" pitchFamily="18" charset="0"/>
                          <a:ea typeface="Times New Roman" panose="02020603050405020304" pitchFamily="18" charset="0"/>
                        </a:rPr>
                        <a:t>Microsoft Foundry observability, Azure Monitor, Application Insights</a:t>
                      </a:r>
                    </a:p>
                  </a:txBody>
                  <a:tcPr marL="27196" marR="27196" marT="0" marB="0" anchor="ctr"/>
                </a:tc>
                <a:tc>
                  <a:txBody>
                    <a:bodyPr/>
                    <a:lstStyle/>
                    <a:p>
                      <a:pPr marL="0" marR="0">
                        <a:buNone/>
                      </a:pPr>
                      <a:r>
                        <a:rPr lang="en-US" sz="1000" kern="100">
                          <a:effectLst/>
                        </a:rPr>
                        <a:t>Advanced hallucination detection, semantic drift, agent behavior monitoring in production; tool misuse analytics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Arize Phoenix (OSS) / Arize; WhyLabs; LangSmith (if using LangChain); OpenTelemetry traces; New Relic integrations for Azure-specific agent monitoring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477738781"/>
                  </a:ext>
                </a:extLst>
              </a:tr>
              <a:tr h="397902">
                <a:tc>
                  <a:txBody>
                    <a:bodyPr/>
                    <a:lstStyle/>
                    <a:p>
                      <a:pPr marL="0" marR="0">
                        <a:buNone/>
                      </a:pPr>
                      <a:r>
                        <a:rPr lang="en-US" sz="1000" b="1" kern="100">
                          <a:effectLst/>
                        </a:rPr>
                        <a:t>Responsible &amp; Explainable AI</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Safety + explainability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(baseline safety)</a:t>
                      </a:r>
                    </a:p>
                    <a:p>
                      <a:pPr marL="0" marR="0">
                        <a:buNone/>
                      </a:pPr>
                      <a:r>
                        <a:rPr lang="en-US" sz="1000" kern="100">
                          <a:effectLst/>
                        </a:rPr>
                        <a:t>Partial (explainability)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Microsoft Foundry safety filters, Azure Content Safety, Responsible AI Toolbox</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Multi-agent reasoning chain explainability; end-to-end decision transparency in dynamic systems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Fiddler; TruEra; Arize; Evidently (OSS) for drift/explanations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2713689954"/>
                  </a:ext>
                </a:extLst>
              </a:tr>
              <a:tr h="596852">
                <a:tc>
                  <a:txBody>
                    <a:bodyPr/>
                    <a:lstStyle/>
                    <a:p>
                      <a:pPr marL="0" marR="0">
                        <a:buNone/>
                      </a:pPr>
                      <a:r>
                        <a:rPr lang="en-US" sz="1000" b="1" kern="100">
                          <a:effectLst/>
                        </a:rPr>
                        <a:t>AI Lifecycle Automation &amp; Promotion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CI/CD promotion gates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Azure DevOps, Azure Pipelines, Microsoft Foundry for scaling from POC to production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Advanced eval-metric tied getting for agents; automated promotion in multi-agent setups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Weights &amp; Biases; Arize for eval gates; custom frameworks plugged into Azure CI/CD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1163098029"/>
                  </a:ext>
                </a:extLst>
              </a:tr>
              <a:tr h="596852">
                <a:tc>
                  <a:txBody>
                    <a:bodyPr/>
                    <a:lstStyle/>
                    <a:p>
                      <a:pPr marL="0" marR="0">
                        <a:buNone/>
                      </a:pPr>
                      <a:r>
                        <a:rPr lang="en-US" sz="1000" b="1" kern="100">
                          <a:effectLst/>
                        </a:rPr>
                        <a:t>Agent Orchestration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Multi-agent coordination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Microsoft Agent Framework (SDK for orchestration), Microsoft Foundry workflows, Semantic Kernel/AutoGen convergence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Cognitive planning for highly dynamic, reusable frameworks; complex long-running orchestration beyond basics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LangGraph; CrewAI; AutoGen (Microsoft OSS); Temporal (OSS for workflows); AutoGen extensions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445135760"/>
                  </a:ext>
                </a:extLst>
              </a:tr>
              <a:tr h="596852">
                <a:tc>
                  <a:txBody>
                    <a:bodyPr/>
                    <a:lstStyle/>
                    <a:p>
                      <a:pPr marL="0" marR="0">
                        <a:buNone/>
                      </a:pPr>
                      <a:r>
                        <a:rPr lang="en-US" sz="1000" b="1" kern="100">
                          <a:effectLst/>
                        </a:rPr>
                        <a:t>Industry Agents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Domain-specialized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latin typeface="Times New Roman" panose="02020603050405020304" pitchFamily="18" charset="0"/>
                          <a:ea typeface="Times New Roman" panose="02020603050405020304" pitchFamily="18" charset="0"/>
                        </a:rPr>
                        <a:t>Partially</a:t>
                      </a:r>
                    </a:p>
                  </a:txBody>
                  <a:tcPr marL="27196" marR="27196" marT="0" marB="0" anchor="ctr"/>
                </a:tc>
                <a:tc>
                  <a:txBody>
                    <a:bodyPr/>
                    <a:lstStyle/>
                    <a:p>
                      <a:pPr marL="0" marR="0">
                        <a:buNone/>
                      </a:pPr>
                      <a:r>
                        <a:rPr lang="en-US" sz="1000" kern="100">
                          <a:effectLst/>
                        </a:rPr>
                        <a:t>Azure Copilot agents (e.g; migration, organization), Microsoft Foundry for custom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No comprehensive out-of-box vertical agents; requires building or integration for domains like finance/healthcare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Accenture/Salesforce Agentforce; ServiceNow agents; partner packs via Microsoft Foundry integrations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963037503"/>
                  </a:ext>
                </a:extLst>
              </a:tr>
              <a:tr h="596852">
                <a:tc>
                  <a:txBody>
                    <a:bodyPr/>
                    <a:lstStyle/>
                    <a:p>
                      <a:pPr marL="0" marR="0">
                        <a:buNone/>
                      </a:pPr>
                      <a:r>
                        <a:rPr lang="en-US" sz="1000" b="1" kern="100">
                          <a:effectLst/>
                        </a:rPr>
                        <a:t>Agent Certification &amp; Readiness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Certify agents before prod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(custom)</a:t>
                      </a:r>
                    </a:p>
                    <a:p>
                      <a:pPr marL="0" marR="0">
                        <a:buNone/>
                      </a:pPr>
                      <a:r>
                        <a:rPr lang="en-US" sz="1000" kern="100">
                          <a:effectLst/>
                        </a:rPr>
                        <a:t>Partial (productized)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Microsoft Foundry evaluations, Azure AI Red Teaming Agent, CI/CD stacks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Out-of-box readiness scoring/certification; automated certification products for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Arize / WhyLabs for eval gates; custom scorecards in Azure DevOps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923082265"/>
                  </a:ext>
                </a:extLst>
              </a:tr>
            </a:tbl>
          </a:graphicData>
        </a:graphic>
      </p:graphicFrame>
      <p:sp>
        <p:nvSpPr>
          <p:cNvPr id="4" name="TextBox 3">
            <a:extLst>
              <a:ext uri="{FF2B5EF4-FFF2-40B4-BE49-F238E27FC236}">
                <a16:creationId xmlns:a16="http://schemas.microsoft.com/office/drawing/2014/main" id="{92F924D8-8B9C-F8E6-E016-8939E457AE2B}"/>
              </a:ext>
            </a:extLst>
          </p:cNvPr>
          <p:cNvSpPr txBox="1"/>
          <p:nvPr/>
        </p:nvSpPr>
        <p:spPr>
          <a:xfrm rot="16200000">
            <a:off x="-182234" y="1644472"/>
            <a:ext cx="1178608" cy="320040"/>
          </a:xfrm>
          <a:prstGeom prst="rect">
            <a:avLst/>
          </a:prstGeom>
          <a:solidFill>
            <a:srgbClr val="BE82FF">
              <a:lumMod val="75000"/>
              <a:alpha val="50000"/>
            </a:srgbClr>
          </a:solidFill>
          <a:ln>
            <a:no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rgbClr val="FFFFFF"/>
                </a:solidFill>
                <a:effectLst/>
                <a:uLnTx/>
                <a:uFillTx/>
                <a:latin typeface="Graphik" panose="020B0503030202060203" pitchFamily="34" charset="0"/>
              </a:defRPr>
            </a:lvl1pPr>
          </a:lstStyle>
          <a:p>
            <a:r>
              <a:rPr lang="en-US"/>
              <a:t>Industry Pattern Libraries</a:t>
            </a:r>
          </a:p>
        </p:txBody>
      </p:sp>
      <p:sp>
        <p:nvSpPr>
          <p:cNvPr id="6" name="TextBox 5">
            <a:extLst>
              <a:ext uri="{FF2B5EF4-FFF2-40B4-BE49-F238E27FC236}">
                <a16:creationId xmlns:a16="http://schemas.microsoft.com/office/drawing/2014/main" id="{9A9E1BBD-E3AB-CB26-F48B-B4A5D1BE8CE3}"/>
              </a:ext>
            </a:extLst>
          </p:cNvPr>
          <p:cNvSpPr txBox="1"/>
          <p:nvPr/>
        </p:nvSpPr>
        <p:spPr>
          <a:xfrm rot="16200000">
            <a:off x="-667349" y="3344294"/>
            <a:ext cx="2148840" cy="320040"/>
          </a:xfrm>
          <a:prstGeom prst="rect">
            <a:avLst/>
          </a:prstGeom>
          <a:solidFill>
            <a:srgbClr val="A100FF">
              <a:alpha val="50000"/>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Graphik" panose="020B0503030202060203" pitchFamily="34" charset="0"/>
                <a:ea typeface="+mn-ea"/>
                <a:cs typeface="+mn-cs"/>
              </a:rPr>
              <a:t>AI Lifecycle Management</a:t>
            </a:r>
          </a:p>
        </p:txBody>
      </p:sp>
      <p:sp>
        <p:nvSpPr>
          <p:cNvPr id="8" name="TextBox 7">
            <a:extLst>
              <a:ext uri="{FF2B5EF4-FFF2-40B4-BE49-F238E27FC236}">
                <a16:creationId xmlns:a16="http://schemas.microsoft.com/office/drawing/2014/main" id="{FD4E5F61-049A-BA18-411B-E16DA50F8930}"/>
              </a:ext>
            </a:extLst>
          </p:cNvPr>
          <p:cNvSpPr txBox="1"/>
          <p:nvPr/>
        </p:nvSpPr>
        <p:spPr>
          <a:xfrm rot="16200000">
            <a:off x="-479897" y="5341778"/>
            <a:ext cx="1773936" cy="320040"/>
          </a:xfrm>
          <a:prstGeom prst="rect">
            <a:avLst/>
          </a:prstGeom>
          <a:solidFill>
            <a:schemeClr val="accent6">
              <a:lumMod val="90000"/>
              <a:alpha val="73000"/>
            </a:schemeClr>
          </a:solidFill>
          <a:ln>
            <a:solidFill>
              <a:srgbClr val="E8CBE5"/>
            </a:solid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chemeClr val="bg1"/>
                </a:solidFill>
                <a:effectLst/>
                <a:uLnTx/>
                <a:uFillTx/>
                <a:latin typeface="Graphik" panose="020B0503030202060203" pitchFamily="34" charset="0"/>
              </a:defRPr>
            </a:lvl1pPr>
          </a:lstStyle>
          <a:p>
            <a:r>
              <a:rPr lang="en-US"/>
              <a:t>Agent Ensemble</a:t>
            </a:r>
          </a:p>
        </p:txBody>
      </p:sp>
    </p:spTree>
    <p:extLst>
      <p:ext uri="{BB962C8B-B14F-4D97-AF65-F5344CB8AC3E}">
        <p14:creationId xmlns:p14="http://schemas.microsoft.com/office/powerpoint/2010/main" val="296856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6DDF6-022F-A4D5-51B2-B77D8B52A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CC6166-1F89-31B8-B70B-87E8B40CF2FF}"/>
              </a:ext>
            </a:extLst>
          </p:cNvPr>
          <p:cNvSpPr>
            <a:spLocks noGrp="1"/>
          </p:cNvSpPr>
          <p:nvPr>
            <p:ph type="title"/>
          </p:nvPr>
        </p:nvSpPr>
        <p:spPr/>
        <p:txBody>
          <a:bodyPr/>
          <a:lstStyle/>
          <a:p>
            <a:r>
              <a:rPr lang="en-US"/>
              <a:t>Azure Native Coverage vs Gaps + Recommended 3rd-Party Tech Stack (2/2)</a:t>
            </a:r>
          </a:p>
        </p:txBody>
      </p:sp>
      <p:graphicFrame>
        <p:nvGraphicFramePr>
          <p:cNvPr id="3" name="Table 2">
            <a:extLst>
              <a:ext uri="{FF2B5EF4-FFF2-40B4-BE49-F238E27FC236}">
                <a16:creationId xmlns:a16="http://schemas.microsoft.com/office/drawing/2014/main" id="{B66D9E27-669A-0977-7EA7-0FD7C4288E3B}"/>
              </a:ext>
            </a:extLst>
          </p:cNvPr>
          <p:cNvGraphicFramePr>
            <a:graphicFrameLocks noGrp="1"/>
          </p:cNvGraphicFramePr>
          <p:nvPr>
            <p:extLst>
              <p:ext uri="{D42A27DB-BD31-4B8C-83A1-F6EECF244321}">
                <p14:modId xmlns:p14="http://schemas.microsoft.com/office/powerpoint/2010/main" val="1442200235"/>
              </p:ext>
            </p:extLst>
          </p:nvPr>
        </p:nvGraphicFramePr>
        <p:xfrm>
          <a:off x="600441" y="818146"/>
          <a:ext cx="11328000" cy="6227548"/>
        </p:xfrm>
        <a:graphic>
          <a:graphicData uri="http://schemas.openxmlformats.org/drawingml/2006/table">
            <a:tbl>
              <a:tblPr firstRow="1" bandRow="1">
                <a:tableStyleId>{2D5ABB26-0587-4C30-8999-92F81FD0307C}</a:tableStyleId>
              </a:tblPr>
              <a:tblGrid>
                <a:gridCol w="1433399">
                  <a:extLst>
                    <a:ext uri="{9D8B030D-6E8A-4147-A177-3AD203B41FA5}">
                      <a16:colId xmlns:a16="http://schemas.microsoft.com/office/drawing/2014/main" val="3728964636"/>
                    </a:ext>
                  </a:extLst>
                </a:gridCol>
                <a:gridCol w="1635792">
                  <a:extLst>
                    <a:ext uri="{9D8B030D-6E8A-4147-A177-3AD203B41FA5}">
                      <a16:colId xmlns:a16="http://schemas.microsoft.com/office/drawing/2014/main" val="933875314"/>
                    </a:ext>
                  </a:extLst>
                </a:gridCol>
                <a:gridCol w="1588168">
                  <a:extLst>
                    <a:ext uri="{9D8B030D-6E8A-4147-A177-3AD203B41FA5}">
                      <a16:colId xmlns:a16="http://schemas.microsoft.com/office/drawing/2014/main" val="390544701"/>
                    </a:ext>
                  </a:extLst>
                </a:gridCol>
                <a:gridCol w="1564105">
                  <a:extLst>
                    <a:ext uri="{9D8B030D-6E8A-4147-A177-3AD203B41FA5}">
                      <a16:colId xmlns:a16="http://schemas.microsoft.com/office/drawing/2014/main" val="219347835"/>
                    </a:ext>
                  </a:extLst>
                </a:gridCol>
                <a:gridCol w="2528451">
                  <a:extLst>
                    <a:ext uri="{9D8B030D-6E8A-4147-A177-3AD203B41FA5}">
                      <a16:colId xmlns:a16="http://schemas.microsoft.com/office/drawing/2014/main" val="1339555475"/>
                    </a:ext>
                  </a:extLst>
                </a:gridCol>
                <a:gridCol w="2578085">
                  <a:extLst>
                    <a:ext uri="{9D8B030D-6E8A-4147-A177-3AD203B41FA5}">
                      <a16:colId xmlns:a16="http://schemas.microsoft.com/office/drawing/2014/main" val="4278898705"/>
                    </a:ext>
                  </a:extLst>
                </a:gridCol>
              </a:tblGrid>
              <a:tr h="410036">
                <a:tc>
                  <a:txBody>
                    <a:bodyPr/>
                    <a:lstStyle/>
                    <a:p>
                      <a:pPr marL="0" marR="0" algn="ctr">
                        <a:buNone/>
                      </a:pPr>
                      <a:r>
                        <a:rPr lang="en-US" sz="1000" b="1" kern="100">
                          <a:solidFill>
                            <a:schemeClr val="bg1"/>
                          </a:solidFill>
                          <a:effectLst/>
                        </a:rPr>
                        <a:t>L2 Brain (Sub) Layer</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Capability</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Can Be Fully Azure Native?</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Key Azure Native Services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Where Azure Becomes Insufficient</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Recommended 3rd-Party / Open Source Stack (Only for Gaps)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4"/>
                    </a:solidFill>
                  </a:tcPr>
                </a:tc>
                <a:extLst>
                  <a:ext uri="{0D108BD9-81ED-4DB2-BD59-A6C34878D82A}">
                    <a16:rowId xmlns:a16="http://schemas.microsoft.com/office/drawing/2014/main" val="2121852515"/>
                  </a:ext>
                </a:extLst>
              </a:tr>
              <a:tr h="615054">
                <a:tc>
                  <a:txBody>
                    <a:bodyPr/>
                    <a:lstStyle/>
                    <a:p>
                      <a:pPr marL="0" marR="0">
                        <a:buNone/>
                      </a:pPr>
                      <a:r>
                        <a:rPr lang="en-US" sz="1000" b="1" kern="100">
                          <a:effectLst/>
                        </a:rPr>
                        <a:t>Model Recipe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Domain adaptation, fine-tuning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Azure Machine Learning, Microsoft Foundry model customization, Azure OpenAI fine-tuning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Mixing non-Azure models in hybrid stacks, specialized training for edge cases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Hugging Face (enterprise); </a:t>
                      </a:r>
                      <a:r>
                        <a:rPr lang="en-US" sz="1000" kern="100" err="1">
                          <a:effectLst/>
                        </a:rPr>
                        <a:t>vLLM</a:t>
                      </a:r>
                      <a:r>
                        <a:rPr lang="en-US" sz="1000" kern="100">
                          <a:effectLst/>
                        </a:rPr>
                        <a:t> (open source) for serving; Anthropic/OpenAI if multi=provider needed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565999460"/>
                  </a:ext>
                </a:extLst>
              </a:tr>
              <a:tr h="615054">
                <a:tc>
                  <a:txBody>
                    <a:bodyPr/>
                    <a:lstStyle/>
                    <a:p>
                      <a:pPr marL="0" marR="0">
                        <a:buNone/>
                      </a:pPr>
                      <a:r>
                        <a:rPr lang="en-US" sz="1000" b="1" kern="100">
                          <a:effectLst/>
                        </a:rPr>
                        <a:t>Adaptive Learning Loop</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Feedback → improvement loop</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(buildable)</a:t>
                      </a:r>
                    </a:p>
                    <a:p>
                      <a:pPr marL="0" marR="0">
                        <a:buNone/>
                      </a:pPr>
                      <a:r>
                        <a:rPr lang="en-US" sz="1000" kern="100">
                          <a:effectLst/>
                        </a:rPr>
                        <a:t>Partial (productized)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Microsoft Foundry feedback mechanism, Azure  AI evaluations, Event Hubs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Structured capture and analytics for agent learning; systematic workflows beyond basics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HumanLoop; Label Studio (OSS); Evidently (OSS); Ariza for loops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448817657"/>
                  </a:ext>
                </a:extLst>
              </a:tr>
              <a:tr h="410036">
                <a:tc>
                  <a:txBody>
                    <a:bodyPr/>
                    <a:lstStyle/>
                    <a:p>
                      <a:pPr marL="0" marR="0">
                        <a:buNone/>
                      </a:pPr>
                      <a:r>
                        <a:rPr lang="en-US" sz="1000" b="1" kern="100">
                          <a:effectLst/>
                        </a:rPr>
                        <a:t>Experiential Knowledge Acquisition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Capture outcomes + feedback</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(basic)</a:t>
                      </a:r>
                    </a:p>
                    <a:p>
                      <a:pPr marL="0" marR="0">
                        <a:buNone/>
                      </a:pPr>
                      <a:r>
                        <a:rPr lang="en-US" sz="1000" kern="100">
                          <a:effectLst/>
                        </a:rPr>
                        <a:t>Partial (scaled)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Microsoft Foundry memory/knowledge integration, Azure Cosmos DB</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High-quality scalable annotation governance; weak supervision in large-scale agent systems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Scale AI/Labelbox; Label Studio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2801619547"/>
                  </a:ext>
                </a:extLst>
              </a:tr>
              <a:tr h="615054">
                <a:tc>
                  <a:txBody>
                    <a:bodyPr/>
                    <a:lstStyle/>
                    <a:p>
                      <a:pPr marL="0" marR="0">
                        <a:buNone/>
                      </a:pPr>
                      <a:r>
                        <a:rPr lang="en-US" sz="1000" b="1" kern="100">
                          <a:effectLst/>
                        </a:rPr>
                        <a:t>Semantic Layer</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Business meaning abstraction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 (data) </a:t>
                      </a:r>
                    </a:p>
                    <a:p>
                      <a:pPr marL="0" marR="0">
                        <a:buNone/>
                      </a:pPr>
                      <a:r>
                        <a:rPr lang="en-US" sz="1000" kern="100">
                          <a:effectLst/>
                        </a:rPr>
                        <a:t>Partial (enterprise)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Azure Synapse, Microsoft Foundry IQ for grounding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Enterprise semantic contracts and stewardship workflows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Collibra; Alation; Atlan; OpenMetadata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1857539930"/>
                  </a:ext>
                </a:extLst>
              </a:tr>
              <a:tr h="410036">
                <a:tc>
                  <a:txBody>
                    <a:bodyPr/>
                    <a:lstStyle/>
                    <a:p>
                      <a:pPr marL="0" marR="0">
                        <a:buNone/>
                      </a:pPr>
                      <a:r>
                        <a:rPr lang="en-US" sz="1000" b="1" kern="100">
                          <a:effectLst/>
                        </a:rPr>
                        <a:t>Knowledge Representation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Graph representation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(storage) </a:t>
                      </a:r>
                    </a:p>
                    <a:p>
                      <a:pPr marL="0" marR="0">
                        <a:buNone/>
                      </a:pPr>
                      <a:r>
                        <a:rPr lang="en-US" sz="1000" kern="100">
                          <a:effectLst/>
                        </a:rPr>
                        <a:t>Partial (advanced)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Azure Cosmos DB (Gremlin), Microsoft Foundry knowledge bases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Ontology-driven reasoning patterns; complex inference engines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Stardog;/Neo4j; TerminusDB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253917416"/>
                  </a:ext>
                </a:extLst>
              </a:tr>
              <a:tr h="410036">
                <a:tc>
                  <a:txBody>
                    <a:bodyPr/>
                    <a:lstStyle/>
                    <a:p>
                      <a:pPr marL="0" marR="0">
                        <a:buNone/>
                      </a:pPr>
                      <a:r>
                        <a:rPr lang="en-US" sz="1000" b="1" kern="100">
                          <a:effectLst/>
                        </a:rPr>
                        <a:t>Domain Ontology Engineering</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Ontology authoring + lifecycle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No</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N/A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latin typeface="Times New Roman" panose="02020603050405020304" pitchFamily="18" charset="0"/>
                          <a:ea typeface="Times New Roman" panose="02020603050405020304" pitchFamily="18" charset="0"/>
                        </a:rPr>
                        <a:t>Minimal native ontology tools; requires third-party for authoring/lifecycle</a:t>
                      </a: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err="1">
                          <a:effectLst/>
                        </a:rPr>
                        <a:t>TopBraid</a:t>
                      </a:r>
                      <a:r>
                        <a:rPr lang="en-US" sz="1000" kern="100">
                          <a:effectLst/>
                        </a:rPr>
                        <a:t>; </a:t>
                      </a:r>
                      <a:r>
                        <a:rPr lang="en-US" sz="1000" kern="100" err="1">
                          <a:effectLst/>
                        </a:rPr>
                        <a:t>PoolParty</a:t>
                      </a:r>
                      <a:r>
                        <a:rPr lang="en-US" sz="1000" kern="100">
                          <a:effectLst/>
                        </a:rPr>
                        <a:t>; Protégé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3950736443"/>
                  </a:ext>
                </a:extLst>
              </a:tr>
              <a:tr h="410036">
                <a:tc>
                  <a:txBody>
                    <a:bodyPr/>
                    <a:lstStyle/>
                    <a:p>
                      <a:pPr marL="0" marR="0">
                        <a:buNone/>
                      </a:pPr>
                      <a:r>
                        <a:rPr lang="en-US" sz="1000" b="1" kern="100">
                          <a:effectLst/>
                        </a:rPr>
                        <a:t>Data Accessibility</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Secure access to data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Azure Data Lake, Azure AD IAM, Microsoft Foundry security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Generally sufficient; no major gaps in core access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Usually none needed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3009316035"/>
                  </a:ext>
                </a:extLst>
              </a:tr>
              <a:tr h="410036">
                <a:tc>
                  <a:txBody>
                    <a:bodyPr/>
                    <a:lstStyle/>
                    <a:p>
                      <a:pPr marL="0" marR="0">
                        <a:buNone/>
                      </a:pPr>
                      <a:r>
                        <a:rPr lang="en-US" sz="1000" b="1" kern="100">
                          <a:effectLst/>
                        </a:rPr>
                        <a:t>Data Products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Curated reusable data assets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(buildable)</a:t>
                      </a:r>
                    </a:p>
                    <a:p>
                      <a:pPr marL="0" marR="0">
                        <a:buNone/>
                      </a:pPr>
                      <a:r>
                        <a:rPr lang="en-US" sz="1000" kern="100">
                          <a:effectLst/>
                        </a:rPr>
                        <a:t>Partial (governance tooling)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latin typeface="Times New Roman" panose="02020603050405020304" pitchFamily="18" charset="0"/>
                          <a:ea typeface="Times New Roman" panose="02020603050405020304" pitchFamily="18" charset="0"/>
                        </a:rPr>
                        <a:t>Azure Data Factory, Microsoft Purview</a:t>
                      </a:r>
                    </a:p>
                  </a:txBody>
                  <a:tcPr marL="27196" marR="27196" marT="0" marB="0" anchor="ctr"/>
                </a:tc>
                <a:tc>
                  <a:txBody>
                    <a:bodyPr/>
                    <a:lstStyle/>
                    <a:p>
                      <a:pPr marL="0" marR="0">
                        <a:buNone/>
                      </a:pPr>
                      <a:r>
                        <a:rPr lang="en-US" sz="1000" kern="100">
                          <a:effectLst/>
                        </a:rPr>
                        <a:t>Enterprise-scale governance/contracts for data products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Collibra/Atlan/Alation; </a:t>
                      </a:r>
                      <a:r>
                        <a:rPr lang="en-US" sz="1000" kern="100" err="1">
                          <a:effectLst/>
                        </a:rPr>
                        <a:t>OpenMetadata</a:t>
                      </a:r>
                      <a:r>
                        <a:rPr lang="en-US" sz="1000" kern="100">
                          <a:effectLst/>
                        </a:rPr>
                        <a:t>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4191416603"/>
                  </a:ext>
                </a:extLst>
              </a:tr>
              <a:tr h="410036">
                <a:tc>
                  <a:txBody>
                    <a:bodyPr/>
                    <a:lstStyle/>
                    <a:p>
                      <a:pPr marL="0" marR="0">
                        <a:buNone/>
                      </a:pPr>
                      <a:r>
                        <a:rPr lang="en-US" sz="1000" b="1" kern="100">
                          <a:effectLst/>
                        </a:rPr>
                        <a:t>Data Agents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Automated data tasks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(custom)</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Azure Functions, Microsoft Foundry tools/connectors, Data Factory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Prebuilt data agent frameworks beyond custom builds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OSS agent frameworks (e.g; LangChain); Great Expectations for validations; dbt</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2633813421"/>
                  </a:ext>
                </a:extLst>
              </a:tr>
              <a:tr h="819114">
                <a:tc>
                  <a:txBody>
                    <a:bodyPr/>
                    <a:lstStyle/>
                    <a:p>
                      <a:pPr marL="0" marR="0">
                        <a:buNone/>
                      </a:pPr>
                      <a:r>
                        <a:rPr lang="en-US" sz="1000" b="1" kern="100">
                          <a:effectLst/>
                        </a:rPr>
                        <a:t>Brain Infrastructure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Compute, network, security, tenancy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Azure Virtual Network, Azure AD, AKS/ACI, Azure organizations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No major gaps; agent IAM emerging but sufficient for most</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Usually none needed; MCP (OSS protocol) for advanced integrations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1092858992"/>
                  </a:ext>
                </a:extLst>
              </a:tr>
            </a:tbl>
          </a:graphicData>
        </a:graphic>
      </p:graphicFrame>
      <p:sp>
        <p:nvSpPr>
          <p:cNvPr id="5" name="TextBox 4">
            <a:extLst>
              <a:ext uri="{FF2B5EF4-FFF2-40B4-BE49-F238E27FC236}">
                <a16:creationId xmlns:a16="http://schemas.microsoft.com/office/drawing/2014/main" id="{CC6552F9-92F6-196B-0247-D9AF791EE03D}"/>
              </a:ext>
            </a:extLst>
          </p:cNvPr>
          <p:cNvSpPr txBox="1"/>
          <p:nvPr/>
        </p:nvSpPr>
        <p:spPr>
          <a:xfrm rot="16200000">
            <a:off x="7623" y="5781174"/>
            <a:ext cx="822960" cy="320040"/>
          </a:xfrm>
          <a:prstGeom prst="rect">
            <a:avLst/>
          </a:prstGeom>
          <a:solidFill>
            <a:srgbClr val="B455AA">
              <a:alpha val="70000"/>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Brain Infrastructure</a:t>
            </a:r>
          </a:p>
        </p:txBody>
      </p:sp>
      <p:sp>
        <p:nvSpPr>
          <p:cNvPr id="7" name="TextBox 6">
            <a:extLst>
              <a:ext uri="{FF2B5EF4-FFF2-40B4-BE49-F238E27FC236}">
                <a16:creationId xmlns:a16="http://schemas.microsoft.com/office/drawing/2014/main" id="{C58BFF59-D4A8-F87E-6C8D-45BA88F5DDD3}"/>
              </a:ext>
            </a:extLst>
          </p:cNvPr>
          <p:cNvSpPr txBox="1"/>
          <p:nvPr/>
        </p:nvSpPr>
        <p:spPr>
          <a:xfrm rot="16200000">
            <a:off x="-289557" y="3424186"/>
            <a:ext cx="1417320" cy="320040"/>
          </a:xfrm>
          <a:prstGeom prst="rect">
            <a:avLst/>
          </a:prstGeom>
          <a:solidFill>
            <a:srgbClr val="B455AA">
              <a:lumMod val="60000"/>
              <a:lumOff val="40000"/>
              <a:alpha val="73000"/>
            </a:srgbClr>
          </a:solidFill>
          <a:ln>
            <a:solidFill>
              <a:srgbClr val="E8CBE5"/>
            </a:solid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Domain Ontologies</a:t>
            </a:r>
          </a:p>
        </p:txBody>
      </p:sp>
      <p:sp>
        <p:nvSpPr>
          <p:cNvPr id="9" name="TextBox 8">
            <a:extLst>
              <a:ext uri="{FF2B5EF4-FFF2-40B4-BE49-F238E27FC236}">
                <a16:creationId xmlns:a16="http://schemas.microsoft.com/office/drawing/2014/main" id="{B8505DBB-A329-BEB5-1610-0C14AAAC44C4}"/>
              </a:ext>
            </a:extLst>
          </p:cNvPr>
          <p:cNvSpPr txBox="1"/>
          <p:nvPr/>
        </p:nvSpPr>
        <p:spPr>
          <a:xfrm rot="16200000">
            <a:off x="-380997" y="1891362"/>
            <a:ext cx="1600200" cy="320040"/>
          </a:xfrm>
          <a:prstGeom prst="rect">
            <a:avLst/>
          </a:prstGeom>
          <a:solidFill>
            <a:srgbClr val="A100FF">
              <a:lumMod val="75000"/>
              <a:alpha val="50000"/>
            </a:srgbClr>
          </a:solidFill>
          <a:ln>
            <a:no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rgbClr val="FFFFFF"/>
                </a:solidFill>
                <a:effectLst/>
                <a:uLnTx/>
                <a:uFillTx/>
                <a:latin typeface="Graphik" panose="020B0503030202060203" pitchFamily="34" charset="0"/>
              </a:defRPr>
            </a:lvl1pPr>
          </a:lstStyle>
          <a:p>
            <a:r>
              <a:rPr lang="en-US"/>
              <a:t>Specialized Models</a:t>
            </a:r>
          </a:p>
        </p:txBody>
      </p:sp>
      <p:sp>
        <p:nvSpPr>
          <p:cNvPr id="10" name="TextBox 9">
            <a:extLst>
              <a:ext uri="{FF2B5EF4-FFF2-40B4-BE49-F238E27FC236}">
                <a16:creationId xmlns:a16="http://schemas.microsoft.com/office/drawing/2014/main" id="{35BE16D8-8511-9244-A102-2153FFC44AF0}"/>
              </a:ext>
            </a:extLst>
          </p:cNvPr>
          <p:cNvSpPr txBox="1"/>
          <p:nvPr/>
        </p:nvSpPr>
        <p:spPr>
          <a:xfrm rot="16200000">
            <a:off x="-175257" y="4751270"/>
            <a:ext cx="1188720" cy="320040"/>
          </a:xfrm>
          <a:prstGeom prst="rect">
            <a:avLst/>
          </a:prstGeom>
          <a:solidFill>
            <a:srgbClr val="B454AA">
              <a:alpha val="54902"/>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Data Foundation</a:t>
            </a:r>
          </a:p>
        </p:txBody>
      </p:sp>
    </p:spTree>
    <p:extLst>
      <p:ext uri="{BB962C8B-B14F-4D97-AF65-F5344CB8AC3E}">
        <p14:creationId xmlns:p14="http://schemas.microsoft.com/office/powerpoint/2010/main" val="1823766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FA4F92-6B53-E83A-46C2-E2245E244BD9}"/>
              </a:ext>
            </a:extLst>
          </p:cNvPr>
          <p:cNvSpPr>
            <a:spLocks noGrp="1"/>
          </p:cNvSpPr>
          <p:nvPr>
            <p:ph type="body" sz="quarter" idx="11"/>
          </p:nvPr>
        </p:nvSpPr>
        <p:spPr>
          <a:xfrm>
            <a:off x="4454013" y="2414588"/>
            <a:ext cx="2085683" cy="1329595"/>
          </a:xfrm>
        </p:spPr>
        <p:txBody>
          <a:bodyPr/>
          <a:lstStyle/>
          <a:p>
            <a:r>
              <a:rPr lang="en-US"/>
              <a:t>GCP</a:t>
            </a:r>
          </a:p>
        </p:txBody>
      </p:sp>
    </p:spTree>
    <p:extLst>
      <p:ext uri="{BB962C8B-B14F-4D97-AF65-F5344CB8AC3E}">
        <p14:creationId xmlns:p14="http://schemas.microsoft.com/office/powerpoint/2010/main" val="401744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2A5C5-1D88-79D0-D9AA-84EC70DCFCE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340631DF-D5A0-6E24-A1ED-C3AA3A5455F7}"/>
              </a:ext>
            </a:extLst>
          </p:cNvPr>
          <p:cNvSpPr>
            <a:spLocks noGrp="1"/>
          </p:cNvSpPr>
          <p:nvPr>
            <p:ph type="body" sz="quarter" idx="11"/>
          </p:nvPr>
        </p:nvSpPr>
        <p:spPr>
          <a:xfrm>
            <a:off x="859993" y="3429000"/>
            <a:ext cx="2234189" cy="1329595"/>
          </a:xfrm>
        </p:spPr>
        <p:txBody>
          <a:bodyPr/>
          <a:lstStyle/>
          <a:p>
            <a:r>
              <a:rPr lang="en-US"/>
              <a:t>L2</a:t>
            </a:r>
          </a:p>
        </p:txBody>
      </p:sp>
    </p:spTree>
    <p:extLst>
      <p:ext uri="{BB962C8B-B14F-4D97-AF65-F5344CB8AC3E}">
        <p14:creationId xmlns:p14="http://schemas.microsoft.com/office/powerpoint/2010/main" val="49189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BBEB-6FD8-B397-421D-7266AD3660DB}"/>
            </a:ext>
          </a:extLst>
        </p:cNvPr>
        <p:cNvGrpSpPr/>
        <p:nvPr/>
      </p:nvGrpSpPr>
      <p:grpSpPr>
        <a:xfrm>
          <a:off x="0" y="0"/>
          <a:ext cx="0" cy="0"/>
          <a:chOff x="0" y="0"/>
          <a:chExt cx="0" cy="0"/>
        </a:xfrm>
      </p:grpSpPr>
      <p:sp>
        <p:nvSpPr>
          <p:cNvPr id="137" name="Rounded Rectangle 5">
            <a:extLst>
              <a:ext uri="{FF2B5EF4-FFF2-40B4-BE49-F238E27FC236}">
                <a16:creationId xmlns:a16="http://schemas.microsoft.com/office/drawing/2014/main" id="{B5F84BCE-CAB9-B742-A343-D6ECEA4EA594}"/>
              </a:ext>
            </a:extLst>
          </p:cNvPr>
          <p:cNvSpPr/>
          <p:nvPr/>
        </p:nvSpPr>
        <p:spPr>
          <a:xfrm>
            <a:off x="2560321" y="5883727"/>
            <a:ext cx="6304500" cy="882833"/>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89" name="Rounded Rectangle 13">
            <a:extLst>
              <a:ext uri="{FF2B5EF4-FFF2-40B4-BE49-F238E27FC236}">
                <a16:creationId xmlns:a16="http://schemas.microsoft.com/office/drawing/2014/main" id="{07A21360-4921-7920-402A-3146345CFFAE}"/>
              </a:ext>
            </a:extLst>
          </p:cNvPr>
          <p:cNvSpPr/>
          <p:nvPr/>
        </p:nvSpPr>
        <p:spPr>
          <a:xfrm>
            <a:off x="219359" y="1351864"/>
            <a:ext cx="3499240" cy="2063791"/>
          </a:xfrm>
          <a:prstGeom prst="roundRect">
            <a:avLst>
              <a:gd name="adj" fmla="val 585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Graphik Regular"/>
              <a:ea typeface="+mn-ea"/>
              <a:cs typeface="+mn-cs"/>
            </a:endParaRPr>
          </a:p>
        </p:txBody>
      </p:sp>
      <p:sp>
        <p:nvSpPr>
          <p:cNvPr id="175" name="Rounded Rectangle 5">
            <a:extLst>
              <a:ext uri="{FF2B5EF4-FFF2-40B4-BE49-F238E27FC236}">
                <a16:creationId xmlns:a16="http://schemas.microsoft.com/office/drawing/2014/main" id="{EB6A2766-E467-8A85-0E11-886461B6844B}"/>
              </a:ext>
            </a:extLst>
          </p:cNvPr>
          <p:cNvSpPr/>
          <p:nvPr/>
        </p:nvSpPr>
        <p:spPr>
          <a:xfrm>
            <a:off x="10384477" y="3906455"/>
            <a:ext cx="1673201" cy="1670069"/>
          </a:xfrm>
          <a:prstGeom prst="roundRect">
            <a:avLst>
              <a:gd name="adj" fmla="val 11027"/>
            </a:avLst>
          </a:prstGeom>
          <a:solidFill>
            <a:schemeClr val="accent5">
              <a:lumMod val="20000"/>
              <a:lumOff val="80000"/>
              <a:alpha val="17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36" name="Rounded Rectangle 5">
            <a:extLst>
              <a:ext uri="{FF2B5EF4-FFF2-40B4-BE49-F238E27FC236}">
                <a16:creationId xmlns:a16="http://schemas.microsoft.com/office/drawing/2014/main" id="{7C6A3BD4-8FA4-D340-BF9D-C12EFB871DA4}"/>
              </a:ext>
            </a:extLst>
          </p:cNvPr>
          <p:cNvSpPr/>
          <p:nvPr/>
        </p:nvSpPr>
        <p:spPr>
          <a:xfrm>
            <a:off x="7945465" y="3917317"/>
            <a:ext cx="2094739" cy="1670069"/>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Graphik Regular"/>
              <a:ea typeface="+mn-ea"/>
              <a:cs typeface="+mn-cs"/>
            </a:endParaRPr>
          </a:p>
        </p:txBody>
      </p:sp>
      <p:sp>
        <p:nvSpPr>
          <p:cNvPr id="123" name="Rounded Rectangle 5">
            <a:extLst>
              <a:ext uri="{FF2B5EF4-FFF2-40B4-BE49-F238E27FC236}">
                <a16:creationId xmlns:a16="http://schemas.microsoft.com/office/drawing/2014/main" id="{0C239012-9B73-1EA1-3341-98ED4DF40388}"/>
              </a:ext>
            </a:extLst>
          </p:cNvPr>
          <p:cNvSpPr/>
          <p:nvPr/>
        </p:nvSpPr>
        <p:spPr>
          <a:xfrm>
            <a:off x="4528217" y="3921129"/>
            <a:ext cx="3136392" cy="1666729"/>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8" name="Rounded Rectangle 13">
            <a:extLst>
              <a:ext uri="{FF2B5EF4-FFF2-40B4-BE49-F238E27FC236}">
                <a16:creationId xmlns:a16="http://schemas.microsoft.com/office/drawing/2014/main" id="{85C5003C-C101-AE45-1701-8EA0FE3A4E5F}"/>
              </a:ext>
            </a:extLst>
          </p:cNvPr>
          <p:cNvSpPr/>
          <p:nvPr/>
        </p:nvSpPr>
        <p:spPr>
          <a:xfrm>
            <a:off x="3931211" y="2632552"/>
            <a:ext cx="5871467" cy="933186"/>
          </a:xfrm>
          <a:prstGeom prst="roundRect">
            <a:avLst>
              <a:gd name="adj" fmla="val 1166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Graphik Regular"/>
              <a:ea typeface="+mn-ea"/>
              <a:cs typeface="+mn-cs"/>
            </a:endParaRPr>
          </a:p>
        </p:txBody>
      </p:sp>
      <p:sp>
        <p:nvSpPr>
          <p:cNvPr id="22" name="Rounded Rectangle 5">
            <a:extLst>
              <a:ext uri="{FF2B5EF4-FFF2-40B4-BE49-F238E27FC236}">
                <a16:creationId xmlns:a16="http://schemas.microsoft.com/office/drawing/2014/main" id="{CEB0108B-1693-0D79-6D0E-0D8D6CE1134A}"/>
              </a:ext>
            </a:extLst>
          </p:cNvPr>
          <p:cNvSpPr/>
          <p:nvPr/>
        </p:nvSpPr>
        <p:spPr>
          <a:xfrm>
            <a:off x="4449337" y="374653"/>
            <a:ext cx="4589178" cy="862070"/>
          </a:xfrm>
          <a:prstGeom prst="roundRect">
            <a:avLst>
              <a:gd name="adj" fmla="val 16101"/>
            </a:avLst>
          </a:prstGeom>
          <a:solidFill>
            <a:schemeClr val="accent5">
              <a:lumMod val="20000"/>
              <a:lumOff val="80000"/>
              <a:alpha val="1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1" name="Rounded Rectangle 13">
            <a:extLst>
              <a:ext uri="{FF2B5EF4-FFF2-40B4-BE49-F238E27FC236}">
                <a16:creationId xmlns:a16="http://schemas.microsoft.com/office/drawing/2014/main" id="{66A24EE5-3D3F-4C24-D7E8-7365210798BF}"/>
              </a:ext>
            </a:extLst>
          </p:cNvPr>
          <p:cNvSpPr/>
          <p:nvPr/>
        </p:nvSpPr>
        <p:spPr>
          <a:xfrm>
            <a:off x="4573285" y="1415745"/>
            <a:ext cx="4291535" cy="1024923"/>
          </a:xfrm>
          <a:prstGeom prst="roundRect">
            <a:avLst>
              <a:gd name="adj" fmla="val 10500"/>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4" name="Rounded Rectangle 113">
            <a:extLst>
              <a:ext uri="{FF2B5EF4-FFF2-40B4-BE49-F238E27FC236}">
                <a16:creationId xmlns:a16="http://schemas.microsoft.com/office/drawing/2014/main" id="{A68473F8-EB64-4203-C220-7CE0608163E5}"/>
              </a:ext>
            </a:extLst>
          </p:cNvPr>
          <p:cNvSpPr/>
          <p:nvPr/>
        </p:nvSpPr>
        <p:spPr>
          <a:xfrm>
            <a:off x="6715162" y="1487823"/>
            <a:ext cx="2071396" cy="871653"/>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36" name="Rectangle 35">
            <a:extLst>
              <a:ext uri="{FF2B5EF4-FFF2-40B4-BE49-F238E27FC236}">
                <a16:creationId xmlns:a16="http://schemas.microsoft.com/office/drawing/2014/main" id="{6C34A12D-2FB8-E363-CFA1-6D6E5AEE1E42}"/>
              </a:ext>
            </a:extLst>
          </p:cNvPr>
          <p:cNvSpPr/>
          <p:nvPr/>
        </p:nvSpPr>
        <p:spPr>
          <a:xfrm>
            <a:off x="6981978" y="1620437"/>
            <a:ext cx="1764698" cy="1949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Agent Memory &amp; State</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Maintains task context, session state, episodic memory.</a:t>
            </a:r>
          </a:p>
        </p:txBody>
      </p:sp>
      <p:grpSp>
        <p:nvGrpSpPr>
          <p:cNvPr id="57" name="Group 56">
            <a:extLst>
              <a:ext uri="{FF2B5EF4-FFF2-40B4-BE49-F238E27FC236}">
                <a16:creationId xmlns:a16="http://schemas.microsoft.com/office/drawing/2014/main" id="{3F1772E7-B467-885D-69F1-50422030A9D0}"/>
              </a:ext>
            </a:extLst>
          </p:cNvPr>
          <p:cNvGrpSpPr/>
          <p:nvPr/>
        </p:nvGrpSpPr>
        <p:grpSpPr>
          <a:xfrm>
            <a:off x="6765623" y="1534536"/>
            <a:ext cx="245832" cy="245832"/>
            <a:chOff x="6816886" y="2400943"/>
            <a:chExt cx="353165" cy="353165"/>
          </a:xfrm>
        </p:grpSpPr>
        <p:sp>
          <p:nvSpPr>
            <p:cNvPr id="58" name="Oval 57">
              <a:extLst>
                <a:ext uri="{FF2B5EF4-FFF2-40B4-BE49-F238E27FC236}">
                  <a16:creationId xmlns:a16="http://schemas.microsoft.com/office/drawing/2014/main" id="{512DC05E-ACD0-8E49-82DD-9546B93C203D}"/>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59" name="Freeform 134">
              <a:extLst>
                <a:ext uri="{FF2B5EF4-FFF2-40B4-BE49-F238E27FC236}">
                  <a16:creationId xmlns:a16="http://schemas.microsoft.com/office/drawing/2014/main" id="{0B9B93F8-5E51-3B2C-0A08-DC886AA1ABE8}"/>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23" name="Rounded Rectangle 112">
            <a:extLst>
              <a:ext uri="{FF2B5EF4-FFF2-40B4-BE49-F238E27FC236}">
                <a16:creationId xmlns:a16="http://schemas.microsoft.com/office/drawing/2014/main" id="{25CFD6D1-6070-865B-E055-C2EF1FBC9BA2}"/>
              </a:ext>
            </a:extLst>
          </p:cNvPr>
          <p:cNvSpPr/>
          <p:nvPr/>
        </p:nvSpPr>
        <p:spPr>
          <a:xfrm>
            <a:off x="4036244" y="2706525"/>
            <a:ext cx="1811983"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5" name="Rectangle 34">
            <a:extLst>
              <a:ext uri="{FF2B5EF4-FFF2-40B4-BE49-F238E27FC236}">
                <a16:creationId xmlns:a16="http://schemas.microsoft.com/office/drawing/2014/main" id="{4AE07AC1-969D-3A5A-DD41-DFC888E21BD4}"/>
              </a:ext>
            </a:extLst>
          </p:cNvPr>
          <p:cNvSpPr/>
          <p:nvPr/>
        </p:nvSpPr>
        <p:spPr>
          <a:xfrm>
            <a:off x="4261568" y="2773347"/>
            <a:ext cx="1001276" cy="5383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LLM Gateway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Provides governed access to foundation + specialized models.</a:t>
            </a:r>
          </a:p>
        </p:txBody>
      </p:sp>
      <p:grpSp>
        <p:nvGrpSpPr>
          <p:cNvPr id="60" name="Group 59">
            <a:extLst>
              <a:ext uri="{FF2B5EF4-FFF2-40B4-BE49-F238E27FC236}">
                <a16:creationId xmlns:a16="http://schemas.microsoft.com/office/drawing/2014/main" id="{DC5429D1-F27F-3625-1547-F94EFC8C72F8}"/>
              </a:ext>
            </a:extLst>
          </p:cNvPr>
          <p:cNvGrpSpPr/>
          <p:nvPr/>
        </p:nvGrpSpPr>
        <p:grpSpPr>
          <a:xfrm>
            <a:off x="4090151" y="2778735"/>
            <a:ext cx="206910" cy="210312"/>
            <a:chOff x="4952878" y="2354054"/>
            <a:chExt cx="353165" cy="353165"/>
          </a:xfrm>
        </p:grpSpPr>
        <p:sp>
          <p:nvSpPr>
            <p:cNvPr id="61" name="Oval 60">
              <a:extLst>
                <a:ext uri="{FF2B5EF4-FFF2-40B4-BE49-F238E27FC236}">
                  <a16:creationId xmlns:a16="http://schemas.microsoft.com/office/drawing/2014/main" id="{F8A0618B-8BB1-D6F4-8614-161A55D36028}"/>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62" name="Group 147">
              <a:extLst>
                <a:ext uri="{FF2B5EF4-FFF2-40B4-BE49-F238E27FC236}">
                  <a16:creationId xmlns:a16="http://schemas.microsoft.com/office/drawing/2014/main" id="{DA3A6428-261E-E6E8-EE7F-AF56F5C004F0}"/>
                </a:ext>
              </a:extLst>
            </p:cNvPr>
            <p:cNvGrpSpPr>
              <a:grpSpLocks noChangeAspect="1"/>
            </p:cNvGrpSpPr>
            <p:nvPr/>
          </p:nvGrpSpPr>
          <p:grpSpPr bwMode="auto">
            <a:xfrm>
              <a:off x="5026283" y="2444659"/>
              <a:ext cx="206346" cy="171955"/>
              <a:chOff x="6541" y="1755"/>
              <a:chExt cx="426" cy="355"/>
            </a:xfrm>
            <a:solidFill>
              <a:srgbClr val="A100FF"/>
            </a:solidFill>
          </p:grpSpPr>
          <p:sp>
            <p:nvSpPr>
              <p:cNvPr id="63" name="Freeform 148">
                <a:extLst>
                  <a:ext uri="{FF2B5EF4-FFF2-40B4-BE49-F238E27FC236}">
                    <a16:creationId xmlns:a16="http://schemas.microsoft.com/office/drawing/2014/main" id="{BD0587BA-A58A-2EFE-1088-4E881BBD3E42}"/>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4" name="Freeform 149">
                <a:extLst>
                  <a:ext uri="{FF2B5EF4-FFF2-40B4-BE49-F238E27FC236}">
                    <a16:creationId xmlns:a16="http://schemas.microsoft.com/office/drawing/2014/main" id="{CEC8D999-035B-3F49-FCDF-1CEAC0EA993B}"/>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5" name="Freeform 150">
                <a:extLst>
                  <a:ext uri="{FF2B5EF4-FFF2-40B4-BE49-F238E27FC236}">
                    <a16:creationId xmlns:a16="http://schemas.microsoft.com/office/drawing/2014/main" id="{3928B350-5095-3A83-A26F-4BCEE3C9147E}"/>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6" name="Freeform 151">
                <a:extLst>
                  <a:ext uri="{FF2B5EF4-FFF2-40B4-BE49-F238E27FC236}">
                    <a16:creationId xmlns:a16="http://schemas.microsoft.com/office/drawing/2014/main" id="{2738315C-AEDE-35F5-AB74-35E3167B20A4}"/>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7" name="Freeform 152">
                <a:extLst>
                  <a:ext uri="{FF2B5EF4-FFF2-40B4-BE49-F238E27FC236}">
                    <a16:creationId xmlns:a16="http://schemas.microsoft.com/office/drawing/2014/main" id="{6DD5B04A-3C60-C543-625F-5D392C1A973A}"/>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8" name="Freeform 153">
                <a:extLst>
                  <a:ext uri="{FF2B5EF4-FFF2-40B4-BE49-F238E27FC236}">
                    <a16:creationId xmlns:a16="http://schemas.microsoft.com/office/drawing/2014/main" id="{4DF2EE84-923E-22AC-22C8-674CFB5BA6F0}"/>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69" name="Freeform 154">
                <a:extLst>
                  <a:ext uri="{FF2B5EF4-FFF2-40B4-BE49-F238E27FC236}">
                    <a16:creationId xmlns:a16="http://schemas.microsoft.com/office/drawing/2014/main" id="{971D212D-BA3B-ED9B-9E78-40512C43215C}"/>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29" name="Rounded Rectangle 16">
            <a:extLst>
              <a:ext uri="{FF2B5EF4-FFF2-40B4-BE49-F238E27FC236}">
                <a16:creationId xmlns:a16="http://schemas.microsoft.com/office/drawing/2014/main" id="{EC5E1C19-21A3-513D-FE79-393932C2E536}"/>
              </a:ext>
            </a:extLst>
          </p:cNvPr>
          <p:cNvSpPr/>
          <p:nvPr/>
        </p:nvSpPr>
        <p:spPr>
          <a:xfrm>
            <a:off x="451284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53" name="TextBox 52">
            <a:extLst>
              <a:ext uri="{FF2B5EF4-FFF2-40B4-BE49-F238E27FC236}">
                <a16:creationId xmlns:a16="http://schemas.microsoft.com/office/drawing/2014/main" id="{26CE7783-CB60-70F6-0482-475CB280B5A4}"/>
              </a:ext>
            </a:extLst>
          </p:cNvPr>
          <p:cNvSpPr txBox="1"/>
          <p:nvPr/>
        </p:nvSpPr>
        <p:spPr>
          <a:xfrm>
            <a:off x="4937364" y="500708"/>
            <a:ext cx="921471" cy="569387"/>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900" b="1" i="0" u="none" strike="noStrike" kern="1200" cap="none" spc="0" normalizeH="0" baseline="0" noProof="0">
                <a:ln>
                  <a:noFill/>
                </a:ln>
                <a:effectLst/>
                <a:uLnTx/>
                <a:uFillTx/>
                <a:latin typeface="Graphik Medium" panose="020B0503030202060203" pitchFamily="34" charset="77"/>
                <a:ea typeface="+mn-ea"/>
                <a:cs typeface="+mn-cs"/>
              </a:rPr>
              <a:t>Marketing </a:t>
            </a:r>
            <a:r>
              <a:rPr lang="en-US" sz="900" b="1">
                <a:latin typeface="Graphik Medium" panose="020B0503030202060203" pitchFamily="34" charset="77"/>
              </a:rPr>
              <a:t>Apps</a:t>
            </a:r>
          </a:p>
          <a:p>
            <a:pPr marL="0" marR="0" lvl="0" indent="0" algn="l" defTabSz="228600" rtl="0" eaLnBrk="1" fontAlgn="auto" latinLnBrk="0" hangingPunct="1">
              <a:lnSpc>
                <a:spcPct val="100000"/>
              </a:lnSpc>
              <a:spcBef>
                <a:spcPts val="0"/>
              </a:spcBef>
              <a:buClrTx/>
              <a:buSzTx/>
              <a:buFontTx/>
              <a:buNone/>
              <a:tabLst/>
              <a:defRPr/>
            </a:pPr>
            <a:r>
              <a:rPr kumimoji="0" lang="en-US" sz="700" i="1" u="none" strike="noStrike" kern="1200" cap="none" spc="0" normalizeH="0" baseline="0" noProof="0">
                <a:ln>
                  <a:noFill/>
                </a:ln>
                <a:effectLst/>
                <a:uLnTx/>
                <a:uFillTx/>
                <a:latin typeface="Graphik Regular" panose="020B0503030202060203" pitchFamily="34" charset="77"/>
              </a:rPr>
              <a:t>Initiate domain requests through agent-driven orchestration.</a:t>
            </a:r>
            <a:endParaRPr kumimoji="0" lang="en-US" sz="900" i="1" u="none" strike="noStrike" kern="1200" cap="none" spc="0" normalizeH="0" baseline="0" noProof="0">
              <a:ln>
                <a:noFill/>
              </a:ln>
              <a:effectLst/>
              <a:uLnTx/>
              <a:uFillTx/>
              <a:latin typeface="Graphik Regular" panose="020B0503030202060203" pitchFamily="34" charset="77"/>
            </a:endParaRPr>
          </a:p>
        </p:txBody>
      </p:sp>
      <p:pic>
        <p:nvPicPr>
          <p:cNvPr id="190" name="Graphic 189" descr="Address Book outline">
            <a:extLst>
              <a:ext uri="{FF2B5EF4-FFF2-40B4-BE49-F238E27FC236}">
                <a16:creationId xmlns:a16="http://schemas.microsoft.com/office/drawing/2014/main" id="{5660CF28-A3E9-FEFB-3E84-CEBB8E93665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555414" y="633928"/>
            <a:ext cx="328445" cy="328445"/>
          </a:xfrm>
          <a:prstGeom prst="rect">
            <a:avLst/>
          </a:prstGeom>
        </p:spPr>
      </p:pic>
      <p:sp>
        <p:nvSpPr>
          <p:cNvPr id="11" name="Rounded Rectangle 14">
            <a:extLst>
              <a:ext uri="{FF2B5EF4-FFF2-40B4-BE49-F238E27FC236}">
                <a16:creationId xmlns:a16="http://schemas.microsoft.com/office/drawing/2014/main" id="{44834C60-C57A-68FE-35E9-8DF9B2E247C4}"/>
              </a:ext>
            </a:extLst>
          </p:cNvPr>
          <p:cNvSpPr/>
          <p:nvPr/>
        </p:nvSpPr>
        <p:spPr>
          <a:xfrm>
            <a:off x="219359" y="3781863"/>
            <a:ext cx="4107122" cy="1850721"/>
          </a:xfrm>
          <a:prstGeom prst="roundRect">
            <a:avLst>
              <a:gd name="adj" fmla="val 534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err="1">
              <a:solidFill>
                <a:schemeClr val="tx1"/>
              </a:solidFill>
              <a:latin typeface="Graphik Regular"/>
            </a:endParaRPr>
          </a:p>
        </p:txBody>
      </p:sp>
      <p:sp>
        <p:nvSpPr>
          <p:cNvPr id="198" name="Rounded Rectangle 114">
            <a:extLst>
              <a:ext uri="{FF2B5EF4-FFF2-40B4-BE49-F238E27FC236}">
                <a16:creationId xmlns:a16="http://schemas.microsoft.com/office/drawing/2014/main" id="{2D162445-660F-2095-44C1-A45294B7BDC2}"/>
              </a:ext>
            </a:extLst>
          </p:cNvPr>
          <p:cNvSpPr/>
          <p:nvPr/>
        </p:nvSpPr>
        <p:spPr>
          <a:xfrm>
            <a:off x="2194845" y="4724186"/>
            <a:ext cx="2066544" cy="859536"/>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199" name="Rectangle 198">
            <a:extLst>
              <a:ext uri="{FF2B5EF4-FFF2-40B4-BE49-F238E27FC236}">
                <a16:creationId xmlns:a16="http://schemas.microsoft.com/office/drawing/2014/main" id="{87ED823A-1264-DCDB-FEDD-F5FB08DED68F}"/>
              </a:ext>
            </a:extLst>
          </p:cNvPr>
          <p:cNvSpPr/>
          <p:nvPr/>
        </p:nvSpPr>
        <p:spPr>
          <a:xfrm>
            <a:off x="2419157" y="4774869"/>
            <a:ext cx="1882939" cy="34546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Experiential Knowledge Acquisition</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Captures outcomes + human feedback to refine intelligence.</a:t>
            </a:r>
          </a:p>
        </p:txBody>
      </p:sp>
      <p:grpSp>
        <p:nvGrpSpPr>
          <p:cNvPr id="201" name="Group 200">
            <a:extLst>
              <a:ext uri="{FF2B5EF4-FFF2-40B4-BE49-F238E27FC236}">
                <a16:creationId xmlns:a16="http://schemas.microsoft.com/office/drawing/2014/main" id="{9A5ABE2D-F6DA-A9A9-C7C0-360145296429}"/>
              </a:ext>
            </a:extLst>
          </p:cNvPr>
          <p:cNvGrpSpPr>
            <a:grpSpLocks noChangeAspect="1"/>
          </p:cNvGrpSpPr>
          <p:nvPr/>
        </p:nvGrpSpPr>
        <p:grpSpPr>
          <a:xfrm>
            <a:off x="2262953" y="4797886"/>
            <a:ext cx="210312" cy="210312"/>
            <a:chOff x="8548426" y="2317532"/>
            <a:chExt cx="353165" cy="353165"/>
          </a:xfrm>
        </p:grpSpPr>
        <p:sp>
          <p:nvSpPr>
            <p:cNvPr id="202" name="Oval 201">
              <a:extLst>
                <a:ext uri="{FF2B5EF4-FFF2-40B4-BE49-F238E27FC236}">
                  <a16:creationId xmlns:a16="http://schemas.microsoft.com/office/drawing/2014/main" id="{F43EB5FF-D879-4596-DD22-9D51DBBE727D}"/>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03" name="Freeform: Shape 730">
              <a:extLst>
                <a:ext uri="{FF2B5EF4-FFF2-40B4-BE49-F238E27FC236}">
                  <a16:creationId xmlns:a16="http://schemas.microsoft.com/office/drawing/2014/main" id="{F77E30DE-044A-683A-AC9F-982D36B3C53B}"/>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sp>
        <p:nvSpPr>
          <p:cNvPr id="205" name="Rounded Rectangle 113">
            <a:extLst>
              <a:ext uri="{FF2B5EF4-FFF2-40B4-BE49-F238E27FC236}">
                <a16:creationId xmlns:a16="http://schemas.microsoft.com/office/drawing/2014/main" id="{64B07463-A15C-752C-83D1-A5E66D0885BA}"/>
              </a:ext>
            </a:extLst>
          </p:cNvPr>
          <p:cNvSpPr/>
          <p:nvPr/>
        </p:nvSpPr>
        <p:spPr>
          <a:xfrm>
            <a:off x="320084" y="4728628"/>
            <a:ext cx="1801368" cy="859536"/>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206" name="Rectangle 205">
            <a:extLst>
              <a:ext uri="{FF2B5EF4-FFF2-40B4-BE49-F238E27FC236}">
                <a16:creationId xmlns:a16="http://schemas.microsoft.com/office/drawing/2014/main" id="{A63CCD20-0F04-DABD-DFB1-43ACBD801525}"/>
              </a:ext>
            </a:extLst>
          </p:cNvPr>
          <p:cNvSpPr/>
          <p:nvPr/>
        </p:nvSpPr>
        <p:spPr>
          <a:xfrm>
            <a:off x="541271" y="4769116"/>
            <a:ext cx="1593988" cy="3512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Adaptive Learning Loop</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Continuously improves reasoning, decisions, behavior.</a:t>
            </a:r>
          </a:p>
        </p:txBody>
      </p:sp>
      <p:grpSp>
        <p:nvGrpSpPr>
          <p:cNvPr id="208" name="Group 207">
            <a:extLst>
              <a:ext uri="{FF2B5EF4-FFF2-40B4-BE49-F238E27FC236}">
                <a16:creationId xmlns:a16="http://schemas.microsoft.com/office/drawing/2014/main" id="{AF5FE660-277D-82E6-00DB-D49E7E960DDC}"/>
              </a:ext>
            </a:extLst>
          </p:cNvPr>
          <p:cNvGrpSpPr/>
          <p:nvPr/>
        </p:nvGrpSpPr>
        <p:grpSpPr>
          <a:xfrm>
            <a:off x="386638" y="4786298"/>
            <a:ext cx="207519" cy="210312"/>
            <a:chOff x="6816886" y="2400943"/>
            <a:chExt cx="353165" cy="353165"/>
          </a:xfrm>
        </p:grpSpPr>
        <p:sp>
          <p:nvSpPr>
            <p:cNvPr id="209" name="Oval 208">
              <a:extLst>
                <a:ext uri="{FF2B5EF4-FFF2-40B4-BE49-F238E27FC236}">
                  <a16:creationId xmlns:a16="http://schemas.microsoft.com/office/drawing/2014/main" id="{B2356FAF-06B9-CBF4-3013-1C605A230AED}"/>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10" name="Freeform 134">
              <a:extLst>
                <a:ext uri="{FF2B5EF4-FFF2-40B4-BE49-F238E27FC236}">
                  <a16:creationId xmlns:a16="http://schemas.microsoft.com/office/drawing/2014/main" id="{0B51C625-B2AC-7F80-AC5E-D73196B45201}"/>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212" name="Rounded Rectangle 112">
            <a:extLst>
              <a:ext uri="{FF2B5EF4-FFF2-40B4-BE49-F238E27FC236}">
                <a16:creationId xmlns:a16="http://schemas.microsoft.com/office/drawing/2014/main" id="{984835C1-AEFC-D276-B2C1-7B97F2F73797}"/>
              </a:ext>
            </a:extLst>
          </p:cNvPr>
          <p:cNvSpPr/>
          <p:nvPr/>
        </p:nvSpPr>
        <p:spPr>
          <a:xfrm>
            <a:off x="2192577" y="3841042"/>
            <a:ext cx="2066544" cy="841248"/>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213" name="Rectangle 212">
            <a:extLst>
              <a:ext uri="{FF2B5EF4-FFF2-40B4-BE49-F238E27FC236}">
                <a16:creationId xmlns:a16="http://schemas.microsoft.com/office/drawing/2014/main" id="{6BDD5364-D0CB-B842-05F7-5E7C3968CAAC}"/>
              </a:ext>
            </a:extLst>
          </p:cNvPr>
          <p:cNvSpPr/>
          <p:nvPr/>
        </p:nvSpPr>
        <p:spPr>
          <a:xfrm>
            <a:off x="2442695" y="3805349"/>
            <a:ext cx="1823381" cy="2277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Model Invocation &amp; Routing</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Selects &amp; invokes the right model per task/policy.</a:t>
            </a:r>
          </a:p>
        </p:txBody>
      </p:sp>
      <p:grpSp>
        <p:nvGrpSpPr>
          <p:cNvPr id="215" name="Group 214">
            <a:extLst>
              <a:ext uri="{FF2B5EF4-FFF2-40B4-BE49-F238E27FC236}">
                <a16:creationId xmlns:a16="http://schemas.microsoft.com/office/drawing/2014/main" id="{5CE02407-EC69-8BBC-809C-FD245E2AD16C}"/>
              </a:ext>
            </a:extLst>
          </p:cNvPr>
          <p:cNvGrpSpPr/>
          <p:nvPr/>
        </p:nvGrpSpPr>
        <p:grpSpPr>
          <a:xfrm>
            <a:off x="2258635" y="3908591"/>
            <a:ext cx="210312" cy="210312"/>
            <a:chOff x="4952878" y="2354054"/>
            <a:chExt cx="353165" cy="353165"/>
          </a:xfrm>
        </p:grpSpPr>
        <p:sp>
          <p:nvSpPr>
            <p:cNvPr id="216" name="Oval 215">
              <a:extLst>
                <a:ext uri="{FF2B5EF4-FFF2-40B4-BE49-F238E27FC236}">
                  <a16:creationId xmlns:a16="http://schemas.microsoft.com/office/drawing/2014/main" id="{C7260812-6469-F52D-DC6A-6242E8DDD4E6}"/>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217" name="Group 147">
              <a:extLst>
                <a:ext uri="{FF2B5EF4-FFF2-40B4-BE49-F238E27FC236}">
                  <a16:creationId xmlns:a16="http://schemas.microsoft.com/office/drawing/2014/main" id="{1D983A00-E835-8524-BD7B-B02D64C4E77A}"/>
                </a:ext>
              </a:extLst>
            </p:cNvPr>
            <p:cNvGrpSpPr>
              <a:grpSpLocks noChangeAspect="1"/>
            </p:cNvGrpSpPr>
            <p:nvPr/>
          </p:nvGrpSpPr>
          <p:grpSpPr bwMode="auto">
            <a:xfrm>
              <a:off x="5026283" y="2444659"/>
              <a:ext cx="206346" cy="171955"/>
              <a:chOff x="6541" y="1755"/>
              <a:chExt cx="426" cy="355"/>
            </a:xfrm>
            <a:solidFill>
              <a:srgbClr val="A100FF"/>
            </a:solidFill>
          </p:grpSpPr>
          <p:sp>
            <p:nvSpPr>
              <p:cNvPr id="218" name="Freeform 148">
                <a:extLst>
                  <a:ext uri="{FF2B5EF4-FFF2-40B4-BE49-F238E27FC236}">
                    <a16:creationId xmlns:a16="http://schemas.microsoft.com/office/drawing/2014/main" id="{8E2C84E9-A590-6EF8-B823-0D3635492239}"/>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19" name="Freeform 149">
                <a:extLst>
                  <a:ext uri="{FF2B5EF4-FFF2-40B4-BE49-F238E27FC236}">
                    <a16:creationId xmlns:a16="http://schemas.microsoft.com/office/drawing/2014/main" id="{D34FFAF0-A3DB-2F7D-25EC-8FAABAFC3DD8}"/>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0" name="Freeform 150">
                <a:extLst>
                  <a:ext uri="{FF2B5EF4-FFF2-40B4-BE49-F238E27FC236}">
                    <a16:creationId xmlns:a16="http://schemas.microsoft.com/office/drawing/2014/main" id="{549EDBC6-685C-EC39-DF21-5AF8EB847EEA}"/>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1" name="Freeform 151">
                <a:extLst>
                  <a:ext uri="{FF2B5EF4-FFF2-40B4-BE49-F238E27FC236}">
                    <a16:creationId xmlns:a16="http://schemas.microsoft.com/office/drawing/2014/main" id="{E740D105-BBCC-5162-5409-1B328804F003}"/>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2" name="Freeform 152">
                <a:extLst>
                  <a:ext uri="{FF2B5EF4-FFF2-40B4-BE49-F238E27FC236}">
                    <a16:creationId xmlns:a16="http://schemas.microsoft.com/office/drawing/2014/main" id="{022BA681-778C-4A2C-DFE3-C257F6914F14}"/>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3" name="Freeform 153">
                <a:extLst>
                  <a:ext uri="{FF2B5EF4-FFF2-40B4-BE49-F238E27FC236}">
                    <a16:creationId xmlns:a16="http://schemas.microsoft.com/office/drawing/2014/main" id="{2EB5E1BE-66C5-CE2E-FA31-B7C7A19C7C68}"/>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24" name="Freeform 154">
                <a:extLst>
                  <a:ext uri="{FF2B5EF4-FFF2-40B4-BE49-F238E27FC236}">
                    <a16:creationId xmlns:a16="http://schemas.microsoft.com/office/drawing/2014/main" id="{015FC2C7-BEC3-C02C-9F6F-029F8E9DDBD3}"/>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226" name="Rounded Rectangle 53">
            <a:extLst>
              <a:ext uri="{FF2B5EF4-FFF2-40B4-BE49-F238E27FC236}">
                <a16:creationId xmlns:a16="http://schemas.microsoft.com/office/drawing/2014/main" id="{C6038D9B-750E-2B86-7E17-F7AAC4C37CCD}"/>
              </a:ext>
            </a:extLst>
          </p:cNvPr>
          <p:cNvSpPr/>
          <p:nvPr/>
        </p:nvSpPr>
        <p:spPr>
          <a:xfrm>
            <a:off x="325224" y="3844903"/>
            <a:ext cx="1802118" cy="841248"/>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227" name="Rectangle 226">
            <a:extLst>
              <a:ext uri="{FF2B5EF4-FFF2-40B4-BE49-F238E27FC236}">
                <a16:creationId xmlns:a16="http://schemas.microsoft.com/office/drawing/2014/main" id="{7FA81C44-E6D0-8C1F-69BB-602712E90515}"/>
              </a:ext>
            </a:extLst>
          </p:cNvPr>
          <p:cNvSpPr/>
          <p:nvPr/>
        </p:nvSpPr>
        <p:spPr>
          <a:xfrm>
            <a:off x="567946" y="3805349"/>
            <a:ext cx="1553898" cy="2558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Model Recipe</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Transforms general models into domain-specific intelligence.</a:t>
            </a:r>
          </a:p>
        </p:txBody>
      </p:sp>
      <p:grpSp>
        <p:nvGrpSpPr>
          <p:cNvPr id="229" name="Group 228">
            <a:extLst>
              <a:ext uri="{FF2B5EF4-FFF2-40B4-BE49-F238E27FC236}">
                <a16:creationId xmlns:a16="http://schemas.microsoft.com/office/drawing/2014/main" id="{391473AD-8B1D-5EA5-0FF4-C10307197D8C}"/>
              </a:ext>
            </a:extLst>
          </p:cNvPr>
          <p:cNvGrpSpPr/>
          <p:nvPr/>
        </p:nvGrpSpPr>
        <p:grpSpPr>
          <a:xfrm>
            <a:off x="395431" y="3925514"/>
            <a:ext cx="210312" cy="210312"/>
            <a:chOff x="3062530" y="2514637"/>
            <a:chExt cx="523995" cy="523995"/>
          </a:xfrm>
        </p:grpSpPr>
        <p:sp>
          <p:nvSpPr>
            <p:cNvPr id="230" name="Oval 229">
              <a:extLst>
                <a:ext uri="{FF2B5EF4-FFF2-40B4-BE49-F238E27FC236}">
                  <a16:creationId xmlns:a16="http://schemas.microsoft.com/office/drawing/2014/main" id="{5C2E2894-D549-6A19-A46D-CB2FB716ADDB}"/>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231" name="Group 230">
              <a:extLst>
                <a:ext uri="{FF2B5EF4-FFF2-40B4-BE49-F238E27FC236}">
                  <a16:creationId xmlns:a16="http://schemas.microsoft.com/office/drawing/2014/main" id="{2FA0DA47-52D5-1D4B-C318-329390D512A4}"/>
                </a:ext>
              </a:extLst>
            </p:cNvPr>
            <p:cNvGrpSpPr/>
            <p:nvPr/>
          </p:nvGrpSpPr>
          <p:grpSpPr>
            <a:xfrm>
              <a:off x="3180464" y="2582551"/>
              <a:ext cx="288127" cy="388166"/>
              <a:chOff x="1317913" y="664143"/>
              <a:chExt cx="414195" cy="558006"/>
            </a:xfrm>
          </p:grpSpPr>
          <p:sp>
            <p:nvSpPr>
              <p:cNvPr id="232" name="Freeform: Shape 722">
                <a:extLst>
                  <a:ext uri="{FF2B5EF4-FFF2-40B4-BE49-F238E27FC236}">
                    <a16:creationId xmlns:a16="http://schemas.microsoft.com/office/drawing/2014/main" id="{1D05855C-442C-1CC5-7DD0-AA72C405520A}"/>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3" name="Freeform: Shape 723">
                <a:extLst>
                  <a:ext uri="{FF2B5EF4-FFF2-40B4-BE49-F238E27FC236}">
                    <a16:creationId xmlns:a16="http://schemas.microsoft.com/office/drawing/2014/main" id="{E59DD9C2-4E59-5E85-1938-247FD3856665}"/>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4" name="Freeform: Shape 724">
                <a:extLst>
                  <a:ext uri="{FF2B5EF4-FFF2-40B4-BE49-F238E27FC236}">
                    <a16:creationId xmlns:a16="http://schemas.microsoft.com/office/drawing/2014/main" id="{7216007A-334D-2CD9-4DE3-374B460456AA}"/>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5" name="Freeform: Shape 725">
                <a:extLst>
                  <a:ext uri="{FF2B5EF4-FFF2-40B4-BE49-F238E27FC236}">
                    <a16:creationId xmlns:a16="http://schemas.microsoft.com/office/drawing/2014/main" id="{626EF2F7-45C6-84A1-65D3-8A71DDBB1913}"/>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27" name="Rounded Rectangle 21">
            <a:extLst>
              <a:ext uri="{FF2B5EF4-FFF2-40B4-BE49-F238E27FC236}">
                <a16:creationId xmlns:a16="http://schemas.microsoft.com/office/drawing/2014/main" id="{9C0B0E56-18FB-1417-6A4A-E437C54DA674}"/>
              </a:ext>
            </a:extLst>
          </p:cNvPr>
          <p:cNvSpPr/>
          <p:nvPr/>
        </p:nvSpPr>
        <p:spPr>
          <a:xfrm>
            <a:off x="7315234" y="3397808"/>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effectLst/>
              <a:uLnTx/>
              <a:uFillTx/>
              <a:latin typeface="Graphik Regular"/>
              <a:ea typeface="+mn-ea"/>
              <a:cs typeface="+mn-cs"/>
            </a:endParaRPr>
          </a:p>
        </p:txBody>
      </p:sp>
      <p:sp>
        <p:nvSpPr>
          <p:cNvPr id="276" name="Rounded Rectangle 114">
            <a:extLst>
              <a:ext uri="{FF2B5EF4-FFF2-40B4-BE49-F238E27FC236}">
                <a16:creationId xmlns:a16="http://schemas.microsoft.com/office/drawing/2014/main" id="{0B22D6F1-06C2-3ED5-4C00-6F8A469FFB39}"/>
              </a:ext>
            </a:extLst>
          </p:cNvPr>
          <p:cNvSpPr/>
          <p:nvPr/>
        </p:nvSpPr>
        <p:spPr>
          <a:xfrm>
            <a:off x="4609860" y="4768749"/>
            <a:ext cx="3001337" cy="73152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277" name="Rectangle 276">
            <a:extLst>
              <a:ext uri="{FF2B5EF4-FFF2-40B4-BE49-F238E27FC236}">
                <a16:creationId xmlns:a16="http://schemas.microsoft.com/office/drawing/2014/main" id="{0D22E921-BA57-11E3-4873-CFFA5D544D24}"/>
              </a:ext>
            </a:extLst>
          </p:cNvPr>
          <p:cNvSpPr/>
          <p:nvPr/>
        </p:nvSpPr>
        <p:spPr>
          <a:xfrm>
            <a:off x="4874573" y="4838542"/>
            <a:ext cx="2541420" cy="15960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Domain Ontology Engineering</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Designs and evolves domain knowledge structures.</a:t>
            </a:r>
          </a:p>
        </p:txBody>
      </p:sp>
      <p:grpSp>
        <p:nvGrpSpPr>
          <p:cNvPr id="279" name="Group 278">
            <a:extLst>
              <a:ext uri="{FF2B5EF4-FFF2-40B4-BE49-F238E27FC236}">
                <a16:creationId xmlns:a16="http://schemas.microsoft.com/office/drawing/2014/main" id="{14638AA8-02C8-5EC6-7E89-AD3C34441E26}"/>
              </a:ext>
            </a:extLst>
          </p:cNvPr>
          <p:cNvGrpSpPr/>
          <p:nvPr/>
        </p:nvGrpSpPr>
        <p:grpSpPr>
          <a:xfrm>
            <a:off x="4639992" y="4831450"/>
            <a:ext cx="210312" cy="210312"/>
            <a:chOff x="8548426" y="2317532"/>
            <a:chExt cx="353165" cy="353165"/>
          </a:xfrm>
        </p:grpSpPr>
        <p:sp>
          <p:nvSpPr>
            <p:cNvPr id="280" name="Oval 279">
              <a:extLst>
                <a:ext uri="{FF2B5EF4-FFF2-40B4-BE49-F238E27FC236}">
                  <a16:creationId xmlns:a16="http://schemas.microsoft.com/office/drawing/2014/main" id="{702A8F13-F24C-0B87-F399-B19689287C3A}"/>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281" name="Freeform: Shape 730">
              <a:extLst>
                <a:ext uri="{FF2B5EF4-FFF2-40B4-BE49-F238E27FC236}">
                  <a16:creationId xmlns:a16="http://schemas.microsoft.com/office/drawing/2014/main" id="{CE3E9887-FEF4-6D90-AE79-D33895D04D34}"/>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sp>
        <p:nvSpPr>
          <p:cNvPr id="290" name="Rounded Rectangle 112">
            <a:extLst>
              <a:ext uri="{FF2B5EF4-FFF2-40B4-BE49-F238E27FC236}">
                <a16:creationId xmlns:a16="http://schemas.microsoft.com/office/drawing/2014/main" id="{C692B7F8-0FFF-FBA6-9D15-5DFA427A5E4E}"/>
              </a:ext>
            </a:extLst>
          </p:cNvPr>
          <p:cNvSpPr/>
          <p:nvPr/>
        </p:nvSpPr>
        <p:spPr>
          <a:xfrm>
            <a:off x="6111581" y="3995825"/>
            <a:ext cx="1499616" cy="73152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291" name="Rectangle 290">
            <a:extLst>
              <a:ext uri="{FF2B5EF4-FFF2-40B4-BE49-F238E27FC236}">
                <a16:creationId xmlns:a16="http://schemas.microsoft.com/office/drawing/2014/main" id="{6C86928C-E613-AD03-F44C-7CD31004D185}"/>
              </a:ext>
            </a:extLst>
          </p:cNvPr>
          <p:cNvSpPr/>
          <p:nvPr/>
        </p:nvSpPr>
        <p:spPr>
          <a:xfrm>
            <a:off x="6303670" y="4102189"/>
            <a:ext cx="939527" cy="51693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Knowledge Representation</a:t>
            </a:r>
          </a:p>
          <a:p>
            <a:pPr marL="0" marR="0" lvl="0" indent="0" algn="l" defTabSz="914400" rtl="0" eaLnBrk="1" fontAlgn="auto" latinLnBrk="0" hangingPunct="1">
              <a:lnSpc>
                <a:spcPct val="90000"/>
              </a:lnSpc>
              <a:spcBef>
                <a:spcPts val="0"/>
              </a:spcBef>
              <a:buClrTx/>
              <a:buSzTx/>
              <a:buFontTx/>
              <a:buNone/>
              <a:tabLst/>
              <a:defRPr/>
            </a:pPr>
            <a:r>
              <a:rPr kumimoji="0" lang="en-US" sz="7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Connects entities+ relationships for contextual reasoning.</a:t>
            </a: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 </a:t>
            </a:r>
          </a:p>
        </p:txBody>
      </p:sp>
      <p:grpSp>
        <p:nvGrpSpPr>
          <p:cNvPr id="293" name="Group 292">
            <a:extLst>
              <a:ext uri="{FF2B5EF4-FFF2-40B4-BE49-F238E27FC236}">
                <a16:creationId xmlns:a16="http://schemas.microsoft.com/office/drawing/2014/main" id="{9BCFC54D-1D86-0634-1D92-5B28C4BEA08E}"/>
              </a:ext>
            </a:extLst>
          </p:cNvPr>
          <p:cNvGrpSpPr/>
          <p:nvPr/>
        </p:nvGrpSpPr>
        <p:grpSpPr>
          <a:xfrm>
            <a:off x="6152512" y="4095099"/>
            <a:ext cx="210312" cy="210312"/>
            <a:chOff x="4952878" y="2354054"/>
            <a:chExt cx="353165" cy="353165"/>
          </a:xfrm>
        </p:grpSpPr>
        <p:sp>
          <p:nvSpPr>
            <p:cNvPr id="294" name="Oval 293">
              <a:extLst>
                <a:ext uri="{FF2B5EF4-FFF2-40B4-BE49-F238E27FC236}">
                  <a16:creationId xmlns:a16="http://schemas.microsoft.com/office/drawing/2014/main" id="{738B4BFA-D8C9-7071-1A90-0CE7806886D9}"/>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295" name="Group 147">
              <a:extLst>
                <a:ext uri="{FF2B5EF4-FFF2-40B4-BE49-F238E27FC236}">
                  <a16:creationId xmlns:a16="http://schemas.microsoft.com/office/drawing/2014/main" id="{61406D01-A9B8-3CD2-AA3F-D28117F9AAC8}"/>
                </a:ext>
              </a:extLst>
            </p:cNvPr>
            <p:cNvGrpSpPr>
              <a:grpSpLocks noChangeAspect="1"/>
            </p:cNvGrpSpPr>
            <p:nvPr/>
          </p:nvGrpSpPr>
          <p:grpSpPr bwMode="auto">
            <a:xfrm>
              <a:off x="5026283" y="2444659"/>
              <a:ext cx="206346" cy="171955"/>
              <a:chOff x="6541" y="1755"/>
              <a:chExt cx="426" cy="355"/>
            </a:xfrm>
            <a:solidFill>
              <a:srgbClr val="A100FF"/>
            </a:solidFill>
          </p:grpSpPr>
          <p:sp>
            <p:nvSpPr>
              <p:cNvPr id="296" name="Freeform 148">
                <a:extLst>
                  <a:ext uri="{FF2B5EF4-FFF2-40B4-BE49-F238E27FC236}">
                    <a16:creationId xmlns:a16="http://schemas.microsoft.com/office/drawing/2014/main" id="{B6A451BD-FA35-C67A-9819-56510AE6DF78}"/>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97" name="Freeform 149">
                <a:extLst>
                  <a:ext uri="{FF2B5EF4-FFF2-40B4-BE49-F238E27FC236}">
                    <a16:creationId xmlns:a16="http://schemas.microsoft.com/office/drawing/2014/main" id="{42F7EF2F-BBF4-D1D3-6624-5E3CBF92CA12}"/>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98" name="Freeform 150">
                <a:extLst>
                  <a:ext uri="{FF2B5EF4-FFF2-40B4-BE49-F238E27FC236}">
                    <a16:creationId xmlns:a16="http://schemas.microsoft.com/office/drawing/2014/main" id="{083D6940-0B64-7FC8-340E-380B0F7B3D69}"/>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299" name="Freeform 151">
                <a:extLst>
                  <a:ext uri="{FF2B5EF4-FFF2-40B4-BE49-F238E27FC236}">
                    <a16:creationId xmlns:a16="http://schemas.microsoft.com/office/drawing/2014/main" id="{2B09B4EF-7B5A-330C-8DB4-7F25FB48A5CC}"/>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300" name="Freeform 152">
                <a:extLst>
                  <a:ext uri="{FF2B5EF4-FFF2-40B4-BE49-F238E27FC236}">
                    <a16:creationId xmlns:a16="http://schemas.microsoft.com/office/drawing/2014/main" id="{8C947451-8BAC-542B-C14E-16516ABFDBBF}"/>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301" name="Freeform 153">
                <a:extLst>
                  <a:ext uri="{FF2B5EF4-FFF2-40B4-BE49-F238E27FC236}">
                    <a16:creationId xmlns:a16="http://schemas.microsoft.com/office/drawing/2014/main" id="{36B7D9A0-FC62-7757-E0A0-FA04245A32F8}"/>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302" name="Freeform 154">
                <a:extLst>
                  <a:ext uri="{FF2B5EF4-FFF2-40B4-BE49-F238E27FC236}">
                    <a16:creationId xmlns:a16="http://schemas.microsoft.com/office/drawing/2014/main" id="{072E8A4E-035F-6033-E26F-0BCCC4FE3934}"/>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304" name="Rounded Rectangle 53">
            <a:extLst>
              <a:ext uri="{FF2B5EF4-FFF2-40B4-BE49-F238E27FC236}">
                <a16:creationId xmlns:a16="http://schemas.microsoft.com/office/drawing/2014/main" id="{8485D0F7-EB69-4E5A-3E9A-B77573C08E62}"/>
              </a:ext>
            </a:extLst>
          </p:cNvPr>
          <p:cNvSpPr/>
          <p:nvPr/>
        </p:nvSpPr>
        <p:spPr>
          <a:xfrm>
            <a:off x="4588040" y="4001547"/>
            <a:ext cx="1472184" cy="73152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05" name="Rectangle 304">
            <a:extLst>
              <a:ext uri="{FF2B5EF4-FFF2-40B4-BE49-F238E27FC236}">
                <a16:creationId xmlns:a16="http://schemas.microsoft.com/office/drawing/2014/main" id="{967546A6-832C-D7F5-47C5-70B84FA33CA5}"/>
              </a:ext>
            </a:extLst>
          </p:cNvPr>
          <p:cNvSpPr/>
          <p:nvPr/>
        </p:nvSpPr>
        <p:spPr>
          <a:xfrm>
            <a:off x="4779264" y="4083529"/>
            <a:ext cx="1385414" cy="242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Semantic Layer</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Translates data into business concepts/meaning.</a:t>
            </a:r>
          </a:p>
        </p:txBody>
      </p:sp>
      <p:grpSp>
        <p:nvGrpSpPr>
          <p:cNvPr id="307" name="Group 306">
            <a:extLst>
              <a:ext uri="{FF2B5EF4-FFF2-40B4-BE49-F238E27FC236}">
                <a16:creationId xmlns:a16="http://schemas.microsoft.com/office/drawing/2014/main" id="{E3E392DB-3688-14BA-37A3-71DF1F66D036}"/>
              </a:ext>
            </a:extLst>
          </p:cNvPr>
          <p:cNvGrpSpPr/>
          <p:nvPr/>
        </p:nvGrpSpPr>
        <p:grpSpPr>
          <a:xfrm>
            <a:off x="4623826" y="4088630"/>
            <a:ext cx="210312" cy="210312"/>
            <a:chOff x="3062530" y="2514637"/>
            <a:chExt cx="523995" cy="523995"/>
          </a:xfrm>
        </p:grpSpPr>
        <p:sp>
          <p:nvSpPr>
            <p:cNvPr id="308" name="Oval 307">
              <a:extLst>
                <a:ext uri="{FF2B5EF4-FFF2-40B4-BE49-F238E27FC236}">
                  <a16:creationId xmlns:a16="http://schemas.microsoft.com/office/drawing/2014/main" id="{5BA0E012-D5E2-9FAC-D98A-5396E96EA762}"/>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309" name="Group 308">
              <a:extLst>
                <a:ext uri="{FF2B5EF4-FFF2-40B4-BE49-F238E27FC236}">
                  <a16:creationId xmlns:a16="http://schemas.microsoft.com/office/drawing/2014/main" id="{47580D71-3661-B121-B3A7-EAFE6639CF61}"/>
                </a:ext>
              </a:extLst>
            </p:cNvPr>
            <p:cNvGrpSpPr/>
            <p:nvPr/>
          </p:nvGrpSpPr>
          <p:grpSpPr>
            <a:xfrm>
              <a:off x="3180464" y="2582551"/>
              <a:ext cx="288127" cy="388166"/>
              <a:chOff x="1317913" y="664143"/>
              <a:chExt cx="414195" cy="558006"/>
            </a:xfrm>
          </p:grpSpPr>
          <p:sp>
            <p:nvSpPr>
              <p:cNvPr id="310" name="Freeform: Shape 722">
                <a:extLst>
                  <a:ext uri="{FF2B5EF4-FFF2-40B4-BE49-F238E27FC236}">
                    <a16:creationId xmlns:a16="http://schemas.microsoft.com/office/drawing/2014/main" id="{4686CF29-ED14-8925-AFFC-3B277C7A5727}"/>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11" name="Freeform: Shape 723">
                <a:extLst>
                  <a:ext uri="{FF2B5EF4-FFF2-40B4-BE49-F238E27FC236}">
                    <a16:creationId xmlns:a16="http://schemas.microsoft.com/office/drawing/2014/main" id="{5CE3747D-927D-E303-587E-34021F6E6E33}"/>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12" name="Freeform: Shape 724">
                <a:extLst>
                  <a:ext uri="{FF2B5EF4-FFF2-40B4-BE49-F238E27FC236}">
                    <a16:creationId xmlns:a16="http://schemas.microsoft.com/office/drawing/2014/main" id="{60DF6205-BFBA-EFA6-F4B8-5A16927B6A8F}"/>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13" name="Freeform: Shape 725">
                <a:extLst>
                  <a:ext uri="{FF2B5EF4-FFF2-40B4-BE49-F238E27FC236}">
                    <a16:creationId xmlns:a16="http://schemas.microsoft.com/office/drawing/2014/main" id="{1DDE8836-5EBD-B4E6-3277-D478256A2A53}"/>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315" name="Rounded Rectangle 114">
            <a:extLst>
              <a:ext uri="{FF2B5EF4-FFF2-40B4-BE49-F238E27FC236}">
                <a16:creationId xmlns:a16="http://schemas.microsoft.com/office/drawing/2014/main" id="{E7A74B39-11A9-2F79-B684-D584903BE87E}"/>
              </a:ext>
            </a:extLst>
          </p:cNvPr>
          <p:cNvSpPr/>
          <p:nvPr/>
        </p:nvSpPr>
        <p:spPr>
          <a:xfrm>
            <a:off x="8090700" y="3970076"/>
            <a:ext cx="1810512" cy="73846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16" name="Rectangle 315">
            <a:extLst>
              <a:ext uri="{FF2B5EF4-FFF2-40B4-BE49-F238E27FC236}">
                <a16:creationId xmlns:a16="http://schemas.microsoft.com/office/drawing/2014/main" id="{72EC229F-4A89-0F88-9EAE-F2054FA30AEC}"/>
              </a:ext>
            </a:extLst>
          </p:cNvPr>
          <p:cNvSpPr/>
          <p:nvPr/>
        </p:nvSpPr>
        <p:spPr>
          <a:xfrm>
            <a:off x="8312140" y="4026269"/>
            <a:ext cx="1589072" cy="28028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Data Products</a:t>
            </a:r>
          </a:p>
          <a:p>
            <a:pPr marL="0" marR="0" lvl="0" indent="0" algn="l" defTabSz="914400" rtl="0" eaLnBrk="1" fontAlgn="auto" latinLnBrk="0" hangingPunct="1">
              <a:lnSpc>
                <a:spcPct val="90000"/>
              </a:lnSpc>
              <a:spcBef>
                <a:spcPts val="0"/>
              </a:spcBef>
              <a:buClrTx/>
              <a:buSzTx/>
              <a:buFontTx/>
              <a:buNone/>
              <a:tabLst/>
              <a:defRPr/>
            </a:pPr>
            <a:r>
              <a:rPr kumimoji="0" lang="en-US" sz="7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Serve curated, reusable domain data to the Brain.</a:t>
            </a: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 </a:t>
            </a:r>
          </a:p>
        </p:txBody>
      </p:sp>
      <p:grpSp>
        <p:nvGrpSpPr>
          <p:cNvPr id="318" name="Group 317">
            <a:extLst>
              <a:ext uri="{FF2B5EF4-FFF2-40B4-BE49-F238E27FC236}">
                <a16:creationId xmlns:a16="http://schemas.microsoft.com/office/drawing/2014/main" id="{8F04D5CC-CA77-5C43-7A1C-C9DD0C8BFF62}"/>
              </a:ext>
            </a:extLst>
          </p:cNvPr>
          <p:cNvGrpSpPr>
            <a:grpSpLocks noChangeAspect="1"/>
          </p:cNvGrpSpPr>
          <p:nvPr/>
        </p:nvGrpSpPr>
        <p:grpSpPr>
          <a:xfrm>
            <a:off x="8140553" y="4015354"/>
            <a:ext cx="210312" cy="207543"/>
            <a:chOff x="8548426" y="2317532"/>
            <a:chExt cx="353165" cy="353165"/>
          </a:xfrm>
        </p:grpSpPr>
        <p:sp>
          <p:nvSpPr>
            <p:cNvPr id="319" name="Oval 318">
              <a:extLst>
                <a:ext uri="{FF2B5EF4-FFF2-40B4-BE49-F238E27FC236}">
                  <a16:creationId xmlns:a16="http://schemas.microsoft.com/office/drawing/2014/main" id="{918D4383-22AC-2246-2B45-C2681B2CC1C4}"/>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320" name="Freeform: Shape 730">
              <a:extLst>
                <a:ext uri="{FF2B5EF4-FFF2-40B4-BE49-F238E27FC236}">
                  <a16:creationId xmlns:a16="http://schemas.microsoft.com/office/drawing/2014/main" id="{8F5B6C58-DAE3-F598-165D-428325061070}"/>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sp>
        <p:nvSpPr>
          <p:cNvPr id="343" name="Rounded Rectangle 53">
            <a:extLst>
              <a:ext uri="{FF2B5EF4-FFF2-40B4-BE49-F238E27FC236}">
                <a16:creationId xmlns:a16="http://schemas.microsoft.com/office/drawing/2014/main" id="{30EC8770-F92F-C4DC-AD6C-B61372245E4F}"/>
              </a:ext>
            </a:extLst>
          </p:cNvPr>
          <p:cNvSpPr/>
          <p:nvPr/>
        </p:nvSpPr>
        <p:spPr>
          <a:xfrm>
            <a:off x="8118042" y="4741491"/>
            <a:ext cx="1770977" cy="787892"/>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44" name="Rectangle 343">
            <a:extLst>
              <a:ext uri="{FF2B5EF4-FFF2-40B4-BE49-F238E27FC236}">
                <a16:creationId xmlns:a16="http://schemas.microsoft.com/office/drawing/2014/main" id="{17D1232E-E131-F99E-42B4-5CAE94BF9D16}"/>
              </a:ext>
            </a:extLst>
          </p:cNvPr>
          <p:cNvSpPr/>
          <p:nvPr/>
        </p:nvSpPr>
        <p:spPr>
          <a:xfrm>
            <a:off x="8325325" y="4837791"/>
            <a:ext cx="1563693" cy="160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Data Accessibility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Provides governed access to enterprise data sources.</a:t>
            </a:r>
          </a:p>
        </p:txBody>
      </p:sp>
      <p:grpSp>
        <p:nvGrpSpPr>
          <p:cNvPr id="346" name="Group 345">
            <a:extLst>
              <a:ext uri="{FF2B5EF4-FFF2-40B4-BE49-F238E27FC236}">
                <a16:creationId xmlns:a16="http://schemas.microsoft.com/office/drawing/2014/main" id="{54414D66-91EB-C0BB-4165-52227F04C7C3}"/>
              </a:ext>
            </a:extLst>
          </p:cNvPr>
          <p:cNvGrpSpPr>
            <a:grpSpLocks noChangeAspect="1"/>
          </p:cNvGrpSpPr>
          <p:nvPr/>
        </p:nvGrpSpPr>
        <p:grpSpPr>
          <a:xfrm>
            <a:off x="8153964" y="4784923"/>
            <a:ext cx="210312" cy="213184"/>
            <a:chOff x="3062530" y="2514637"/>
            <a:chExt cx="523995" cy="523995"/>
          </a:xfrm>
        </p:grpSpPr>
        <p:sp>
          <p:nvSpPr>
            <p:cNvPr id="347" name="Oval 346">
              <a:extLst>
                <a:ext uri="{FF2B5EF4-FFF2-40B4-BE49-F238E27FC236}">
                  <a16:creationId xmlns:a16="http://schemas.microsoft.com/office/drawing/2014/main" id="{89FB38F9-47A3-27DA-285E-2C72B30CE7B5}"/>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348" name="Group 347">
              <a:extLst>
                <a:ext uri="{FF2B5EF4-FFF2-40B4-BE49-F238E27FC236}">
                  <a16:creationId xmlns:a16="http://schemas.microsoft.com/office/drawing/2014/main" id="{7C55382C-C974-7902-99B0-C8232D4C0FDF}"/>
                </a:ext>
              </a:extLst>
            </p:cNvPr>
            <p:cNvGrpSpPr/>
            <p:nvPr/>
          </p:nvGrpSpPr>
          <p:grpSpPr>
            <a:xfrm>
              <a:off x="3180464" y="2582551"/>
              <a:ext cx="288127" cy="388166"/>
              <a:chOff x="1317913" y="664143"/>
              <a:chExt cx="414195" cy="558006"/>
            </a:xfrm>
          </p:grpSpPr>
          <p:sp>
            <p:nvSpPr>
              <p:cNvPr id="349" name="Freeform: Shape 722">
                <a:extLst>
                  <a:ext uri="{FF2B5EF4-FFF2-40B4-BE49-F238E27FC236}">
                    <a16:creationId xmlns:a16="http://schemas.microsoft.com/office/drawing/2014/main" id="{48F42290-7555-AC0C-D7A0-B6D719BDFC15}"/>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50" name="Freeform: Shape 723">
                <a:extLst>
                  <a:ext uri="{FF2B5EF4-FFF2-40B4-BE49-F238E27FC236}">
                    <a16:creationId xmlns:a16="http://schemas.microsoft.com/office/drawing/2014/main" id="{D0D5B237-797E-EC6B-58F7-E4C590114971}"/>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51" name="Freeform: Shape 724">
                <a:extLst>
                  <a:ext uri="{FF2B5EF4-FFF2-40B4-BE49-F238E27FC236}">
                    <a16:creationId xmlns:a16="http://schemas.microsoft.com/office/drawing/2014/main" id="{48B6C3DE-C4BD-E235-C10E-FB7C4F943B25}"/>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352" name="Freeform: Shape 725">
                <a:extLst>
                  <a:ext uri="{FF2B5EF4-FFF2-40B4-BE49-F238E27FC236}">
                    <a16:creationId xmlns:a16="http://schemas.microsoft.com/office/drawing/2014/main" id="{6EC30092-C4D1-D56B-50F3-19A67F7C4400}"/>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6" name="Rounded Rectangle 16">
            <a:extLst>
              <a:ext uri="{FF2B5EF4-FFF2-40B4-BE49-F238E27FC236}">
                <a16:creationId xmlns:a16="http://schemas.microsoft.com/office/drawing/2014/main" id="{34495638-0A3C-4C05-3DEC-6A272C0DA0EC}"/>
              </a:ext>
            </a:extLst>
          </p:cNvPr>
          <p:cNvSpPr/>
          <p:nvPr/>
        </p:nvSpPr>
        <p:spPr>
          <a:xfrm>
            <a:off x="602345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7" name="TextBox 6">
            <a:extLst>
              <a:ext uri="{FF2B5EF4-FFF2-40B4-BE49-F238E27FC236}">
                <a16:creationId xmlns:a16="http://schemas.microsoft.com/office/drawing/2014/main" id="{05762566-89EC-3401-0A2B-9470BA604196}"/>
              </a:ext>
            </a:extLst>
          </p:cNvPr>
          <p:cNvSpPr txBox="1"/>
          <p:nvPr/>
        </p:nvSpPr>
        <p:spPr>
          <a:xfrm>
            <a:off x="6453041" y="500708"/>
            <a:ext cx="962952" cy="461665"/>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900" b="1" i="0" u="none" strike="noStrike" kern="1200" cap="none" spc="0" normalizeH="0" baseline="0" noProof="0">
                <a:ln>
                  <a:noFill/>
                </a:ln>
                <a:effectLst/>
                <a:uLnTx/>
                <a:uFillTx/>
                <a:latin typeface="Graphik Medium" panose="020B0503030202060203" pitchFamily="34" charset="77"/>
                <a:ea typeface="+mn-ea"/>
                <a:cs typeface="+mn-cs"/>
              </a:rPr>
              <a:t>Sales </a:t>
            </a:r>
            <a:r>
              <a:rPr lang="en-US" sz="900" b="1">
                <a:latin typeface="Graphik Medium" panose="020B0503030202060203" pitchFamily="34" charset="77"/>
              </a:rPr>
              <a:t>Apps</a:t>
            </a:r>
          </a:p>
          <a:p>
            <a:pPr marL="0" marR="0" lvl="0" indent="0" algn="l" defTabSz="228600" rtl="0" eaLnBrk="1" fontAlgn="auto" latinLnBrk="0" hangingPunct="1">
              <a:lnSpc>
                <a:spcPct val="100000"/>
              </a:lnSpc>
              <a:spcBef>
                <a:spcPts val="0"/>
              </a:spcBef>
              <a:buClrTx/>
              <a:buSzTx/>
              <a:buFontTx/>
              <a:buNone/>
              <a:tabLst/>
              <a:defRPr/>
            </a:pPr>
            <a:r>
              <a:rPr kumimoji="0" lang="en-US" sz="700" i="1" u="none" strike="noStrike" kern="1200" cap="none" spc="0" normalizeH="0" baseline="0" noProof="0">
                <a:ln>
                  <a:noFill/>
                </a:ln>
                <a:effectLst/>
                <a:uLnTx/>
                <a:uFillTx/>
                <a:latin typeface="Graphik Regular" panose="020B0503030202060203" pitchFamily="34" charset="77"/>
              </a:rPr>
              <a:t>Invoke the Brain for contextual reasoning and next-best actions.</a:t>
            </a:r>
          </a:p>
        </p:txBody>
      </p:sp>
      <p:pic>
        <p:nvPicPr>
          <p:cNvPr id="8" name="Graphic 7" descr="Address Book outline">
            <a:extLst>
              <a:ext uri="{FF2B5EF4-FFF2-40B4-BE49-F238E27FC236}">
                <a16:creationId xmlns:a16="http://schemas.microsoft.com/office/drawing/2014/main" id="{8E1919E6-7551-3D08-25DE-4FD1D4679018}"/>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085259" y="630526"/>
            <a:ext cx="328445" cy="328445"/>
          </a:xfrm>
          <a:prstGeom prst="rect">
            <a:avLst/>
          </a:prstGeom>
        </p:spPr>
      </p:pic>
      <p:sp>
        <p:nvSpPr>
          <p:cNvPr id="10" name="Rounded Rectangle 16">
            <a:extLst>
              <a:ext uri="{FF2B5EF4-FFF2-40B4-BE49-F238E27FC236}">
                <a16:creationId xmlns:a16="http://schemas.microsoft.com/office/drawing/2014/main" id="{A6DE85A2-0AC7-D6AC-1704-38BC9E3D3BC7}"/>
              </a:ext>
            </a:extLst>
          </p:cNvPr>
          <p:cNvSpPr/>
          <p:nvPr/>
        </p:nvSpPr>
        <p:spPr>
          <a:xfrm>
            <a:off x="753406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algn="ctr" fontAlgn="base">
              <a:lnSpc>
                <a:spcPct val="90000"/>
              </a:lnSpc>
              <a:spcBef>
                <a:spcPct val="0"/>
              </a:spcBef>
            </a:pPr>
            <a:endParaRPr lang="en-US" sz="1000" kern="0">
              <a:solidFill>
                <a:schemeClr val="tx1"/>
              </a:solidFill>
              <a:latin typeface="Graphik Medium"/>
              <a:cs typeface="Arial" charset="0"/>
            </a:endParaRPr>
          </a:p>
        </p:txBody>
      </p:sp>
      <p:sp>
        <p:nvSpPr>
          <p:cNvPr id="12" name="TextBox 11">
            <a:extLst>
              <a:ext uri="{FF2B5EF4-FFF2-40B4-BE49-F238E27FC236}">
                <a16:creationId xmlns:a16="http://schemas.microsoft.com/office/drawing/2014/main" id="{BD782F47-67A9-9576-4F32-45AFF1BF393D}"/>
              </a:ext>
            </a:extLst>
          </p:cNvPr>
          <p:cNvSpPr txBox="1"/>
          <p:nvPr/>
        </p:nvSpPr>
        <p:spPr>
          <a:xfrm>
            <a:off x="7973761" y="500708"/>
            <a:ext cx="1018374" cy="569387"/>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900" b="1" i="0" u="none" strike="noStrike" kern="1200" cap="none" spc="0" normalizeH="0" baseline="0" noProof="0">
                <a:ln>
                  <a:noFill/>
                </a:ln>
                <a:effectLst/>
                <a:uLnTx/>
                <a:uFillTx/>
                <a:latin typeface="Graphik Medium" panose="020B0503030202060203" pitchFamily="34" charset="77"/>
                <a:ea typeface="+mn-ea"/>
                <a:cs typeface="+mn-cs"/>
              </a:rPr>
              <a:t>Finance </a:t>
            </a:r>
            <a:r>
              <a:rPr lang="en-US" sz="900" b="1">
                <a:latin typeface="Graphik Medium" panose="020B0503030202060203" pitchFamily="34" charset="77"/>
              </a:rPr>
              <a:t>Apps</a:t>
            </a:r>
          </a:p>
          <a:p>
            <a:pPr marL="0" marR="0" lvl="0" indent="0" algn="l" defTabSz="228600" rtl="0" eaLnBrk="1" fontAlgn="auto" latinLnBrk="0" hangingPunct="1">
              <a:lnSpc>
                <a:spcPct val="100000"/>
              </a:lnSpc>
              <a:spcBef>
                <a:spcPts val="0"/>
              </a:spcBef>
              <a:buClrTx/>
              <a:buSzTx/>
              <a:buFontTx/>
              <a:buNone/>
              <a:tabLst/>
              <a:defRPr/>
            </a:pPr>
            <a:r>
              <a:rPr lang="en-US" sz="700" i="1">
                <a:latin typeface="Graphik Regular" panose="020B0503030202060203" pitchFamily="34" charset="77"/>
              </a:rPr>
              <a:t>Support</a:t>
            </a:r>
            <a:r>
              <a:rPr kumimoji="0" lang="en-US" sz="700" i="1" u="none" strike="noStrike" kern="1200" cap="none" spc="0" normalizeH="0" baseline="0" noProof="0">
                <a:ln>
                  <a:noFill/>
                </a:ln>
                <a:effectLst/>
                <a:uLnTx/>
                <a:uFillTx/>
                <a:latin typeface="Graphik Regular" panose="020B0503030202060203" pitchFamily="34" charset="77"/>
              </a:rPr>
              <a:t> complex decisions with knowledge-grounded intelligence.</a:t>
            </a:r>
          </a:p>
        </p:txBody>
      </p:sp>
      <p:pic>
        <p:nvPicPr>
          <p:cNvPr id="13" name="Graphic 12" descr="Address Book outline">
            <a:extLst>
              <a:ext uri="{FF2B5EF4-FFF2-40B4-BE49-F238E27FC236}">
                <a16:creationId xmlns:a16="http://schemas.microsoft.com/office/drawing/2014/main" id="{CC988A14-AABC-09C1-5F4C-348D5C715E6F}"/>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583856" y="623897"/>
            <a:ext cx="328445" cy="328445"/>
          </a:xfrm>
          <a:prstGeom prst="rect">
            <a:avLst/>
          </a:prstGeom>
        </p:spPr>
      </p:pic>
      <p:sp>
        <p:nvSpPr>
          <p:cNvPr id="116" name="Rounded Rectangle 114">
            <a:extLst>
              <a:ext uri="{FF2B5EF4-FFF2-40B4-BE49-F238E27FC236}">
                <a16:creationId xmlns:a16="http://schemas.microsoft.com/office/drawing/2014/main" id="{2C12DAC8-4EAB-ACE5-7E03-0C051F00423A}"/>
              </a:ext>
            </a:extLst>
          </p:cNvPr>
          <p:cNvSpPr/>
          <p:nvPr/>
        </p:nvSpPr>
        <p:spPr>
          <a:xfrm>
            <a:off x="1986741" y="1455414"/>
            <a:ext cx="167174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17" name="Rectangle 116">
            <a:extLst>
              <a:ext uri="{FF2B5EF4-FFF2-40B4-BE49-F238E27FC236}">
                <a16:creationId xmlns:a16="http://schemas.microsoft.com/office/drawing/2014/main" id="{0CF32E38-C8D3-BD57-6457-7ADB1D8A2374}"/>
              </a:ext>
            </a:extLst>
          </p:cNvPr>
          <p:cNvSpPr/>
          <p:nvPr/>
        </p:nvSpPr>
        <p:spPr>
          <a:xfrm>
            <a:off x="2193501" y="1667280"/>
            <a:ext cx="1525098" cy="21109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AI Lifecycle Automation</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Promotes models + agents through governed pipelines.</a:t>
            </a:r>
          </a:p>
        </p:txBody>
      </p:sp>
      <p:grpSp>
        <p:nvGrpSpPr>
          <p:cNvPr id="118" name="Group 117">
            <a:extLst>
              <a:ext uri="{FF2B5EF4-FFF2-40B4-BE49-F238E27FC236}">
                <a16:creationId xmlns:a16="http://schemas.microsoft.com/office/drawing/2014/main" id="{C1AC98C1-557E-E6AD-F18A-6C7208A5D684}"/>
              </a:ext>
            </a:extLst>
          </p:cNvPr>
          <p:cNvGrpSpPr/>
          <p:nvPr/>
        </p:nvGrpSpPr>
        <p:grpSpPr>
          <a:xfrm>
            <a:off x="2038471" y="1522475"/>
            <a:ext cx="210312" cy="210312"/>
            <a:chOff x="8548426" y="2317532"/>
            <a:chExt cx="353165" cy="353165"/>
          </a:xfrm>
        </p:grpSpPr>
        <p:sp>
          <p:nvSpPr>
            <p:cNvPr id="119" name="Oval 118">
              <a:extLst>
                <a:ext uri="{FF2B5EF4-FFF2-40B4-BE49-F238E27FC236}">
                  <a16:creationId xmlns:a16="http://schemas.microsoft.com/office/drawing/2014/main" id="{276399B4-744D-1EB2-86B1-87D950DA6566}"/>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21" name="Freeform: Shape 730">
              <a:extLst>
                <a:ext uri="{FF2B5EF4-FFF2-40B4-BE49-F238E27FC236}">
                  <a16:creationId xmlns:a16="http://schemas.microsoft.com/office/drawing/2014/main" id="{400577DA-31F7-3BCF-ED57-46197DB2A413}"/>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sp>
        <p:nvSpPr>
          <p:cNvPr id="111" name="Rounded Rectangle 113">
            <a:extLst>
              <a:ext uri="{FF2B5EF4-FFF2-40B4-BE49-F238E27FC236}">
                <a16:creationId xmlns:a16="http://schemas.microsoft.com/office/drawing/2014/main" id="{20E03C7A-DC8C-37E8-7E3D-61D0E410AC0B}"/>
              </a:ext>
            </a:extLst>
          </p:cNvPr>
          <p:cNvSpPr/>
          <p:nvPr/>
        </p:nvSpPr>
        <p:spPr>
          <a:xfrm>
            <a:off x="1985316" y="2416846"/>
            <a:ext cx="167174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12" name="Rectangle 111">
            <a:extLst>
              <a:ext uri="{FF2B5EF4-FFF2-40B4-BE49-F238E27FC236}">
                <a16:creationId xmlns:a16="http://schemas.microsoft.com/office/drawing/2014/main" id="{452AE383-D6B9-F875-5341-C4BF129D54A0}"/>
              </a:ext>
            </a:extLst>
          </p:cNvPr>
          <p:cNvSpPr/>
          <p:nvPr/>
        </p:nvSpPr>
        <p:spPr>
          <a:xfrm>
            <a:off x="2181010" y="2532743"/>
            <a:ext cx="1076450" cy="6396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Responsible &amp; Explainable AI</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Ensures fairness, transparency, regulatory alignment.</a:t>
            </a:r>
          </a:p>
        </p:txBody>
      </p:sp>
      <p:grpSp>
        <p:nvGrpSpPr>
          <p:cNvPr id="113" name="Group 112">
            <a:extLst>
              <a:ext uri="{FF2B5EF4-FFF2-40B4-BE49-F238E27FC236}">
                <a16:creationId xmlns:a16="http://schemas.microsoft.com/office/drawing/2014/main" id="{D601C166-9A41-66EB-3518-9440C9096BD8}"/>
              </a:ext>
            </a:extLst>
          </p:cNvPr>
          <p:cNvGrpSpPr/>
          <p:nvPr/>
        </p:nvGrpSpPr>
        <p:grpSpPr>
          <a:xfrm>
            <a:off x="2021876" y="2530477"/>
            <a:ext cx="210312" cy="210312"/>
            <a:chOff x="6816885" y="2400944"/>
            <a:chExt cx="353165" cy="353165"/>
          </a:xfrm>
        </p:grpSpPr>
        <p:sp>
          <p:nvSpPr>
            <p:cNvPr id="114" name="Oval 113">
              <a:extLst>
                <a:ext uri="{FF2B5EF4-FFF2-40B4-BE49-F238E27FC236}">
                  <a16:creationId xmlns:a16="http://schemas.microsoft.com/office/drawing/2014/main" id="{CAAD2353-3CE6-CF86-78AA-9FE49661AF24}"/>
                </a:ext>
              </a:extLst>
            </p:cNvPr>
            <p:cNvSpPr/>
            <p:nvPr/>
          </p:nvSpPr>
          <p:spPr>
            <a:xfrm>
              <a:off x="6816885" y="240094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15" name="Freeform 134">
              <a:extLst>
                <a:ext uri="{FF2B5EF4-FFF2-40B4-BE49-F238E27FC236}">
                  <a16:creationId xmlns:a16="http://schemas.microsoft.com/office/drawing/2014/main" id="{2FE4A10E-FA4A-4AF6-348B-164D02410892}"/>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70" name="Rounded Rectangle 112">
            <a:extLst>
              <a:ext uri="{FF2B5EF4-FFF2-40B4-BE49-F238E27FC236}">
                <a16:creationId xmlns:a16="http://schemas.microsoft.com/office/drawing/2014/main" id="{DC06D9DD-19B6-E192-94B0-87E43F60EB2A}"/>
              </a:ext>
            </a:extLst>
          </p:cNvPr>
          <p:cNvSpPr/>
          <p:nvPr/>
        </p:nvSpPr>
        <p:spPr>
          <a:xfrm>
            <a:off x="309604" y="2417891"/>
            <a:ext cx="159725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71" name="Rectangle 70">
            <a:extLst>
              <a:ext uri="{FF2B5EF4-FFF2-40B4-BE49-F238E27FC236}">
                <a16:creationId xmlns:a16="http://schemas.microsoft.com/office/drawing/2014/main" id="{E54F7B59-B5AE-3490-AE16-E24198B5C164}"/>
              </a:ext>
            </a:extLst>
          </p:cNvPr>
          <p:cNvSpPr/>
          <p:nvPr/>
        </p:nvSpPr>
        <p:spPr>
          <a:xfrm>
            <a:off x="502352" y="2536869"/>
            <a:ext cx="1432933" cy="25581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AI Observability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Monitors performance, quality, usage in real time.</a:t>
            </a:r>
          </a:p>
        </p:txBody>
      </p:sp>
      <p:sp>
        <p:nvSpPr>
          <p:cNvPr id="102" name="Oval 101">
            <a:extLst>
              <a:ext uri="{FF2B5EF4-FFF2-40B4-BE49-F238E27FC236}">
                <a16:creationId xmlns:a16="http://schemas.microsoft.com/office/drawing/2014/main" id="{86A9A041-EF10-C5B3-920A-FD4E7B40975F}"/>
              </a:ext>
            </a:extLst>
          </p:cNvPr>
          <p:cNvSpPr>
            <a:spLocks noChangeAspect="1"/>
          </p:cNvSpPr>
          <p:nvPr/>
        </p:nvSpPr>
        <p:spPr>
          <a:xfrm>
            <a:off x="354878" y="2483472"/>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103" name="Group 147">
            <a:extLst>
              <a:ext uri="{FF2B5EF4-FFF2-40B4-BE49-F238E27FC236}">
                <a16:creationId xmlns:a16="http://schemas.microsoft.com/office/drawing/2014/main" id="{39F4C964-2FC8-EC1E-FF9F-51EE0A4BBA70}"/>
              </a:ext>
            </a:extLst>
          </p:cNvPr>
          <p:cNvGrpSpPr>
            <a:grpSpLocks noChangeAspect="1"/>
          </p:cNvGrpSpPr>
          <p:nvPr/>
        </p:nvGrpSpPr>
        <p:grpSpPr bwMode="auto">
          <a:xfrm>
            <a:off x="403441" y="2534349"/>
            <a:ext cx="114725" cy="95603"/>
            <a:chOff x="6541" y="1755"/>
            <a:chExt cx="426" cy="355"/>
          </a:xfrm>
          <a:solidFill>
            <a:srgbClr val="A100FF"/>
          </a:solidFill>
        </p:grpSpPr>
        <p:sp>
          <p:nvSpPr>
            <p:cNvPr id="104" name="Freeform 148">
              <a:extLst>
                <a:ext uri="{FF2B5EF4-FFF2-40B4-BE49-F238E27FC236}">
                  <a16:creationId xmlns:a16="http://schemas.microsoft.com/office/drawing/2014/main" id="{80640B43-F069-C826-4D9C-BFFE94A22A81}"/>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5" name="Freeform 149">
              <a:extLst>
                <a:ext uri="{FF2B5EF4-FFF2-40B4-BE49-F238E27FC236}">
                  <a16:creationId xmlns:a16="http://schemas.microsoft.com/office/drawing/2014/main" id="{8C3EF8B3-BD34-5020-12F5-163A2BC5B923}"/>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6" name="Freeform 150">
              <a:extLst>
                <a:ext uri="{FF2B5EF4-FFF2-40B4-BE49-F238E27FC236}">
                  <a16:creationId xmlns:a16="http://schemas.microsoft.com/office/drawing/2014/main" id="{8A699FEE-F639-13E5-13FE-D19EB7793097}"/>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7" name="Freeform 151">
              <a:extLst>
                <a:ext uri="{FF2B5EF4-FFF2-40B4-BE49-F238E27FC236}">
                  <a16:creationId xmlns:a16="http://schemas.microsoft.com/office/drawing/2014/main" id="{08DC4BF5-046B-A907-0AEC-B3333ADA1390}"/>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8" name="Freeform 152">
              <a:extLst>
                <a:ext uri="{FF2B5EF4-FFF2-40B4-BE49-F238E27FC236}">
                  <a16:creationId xmlns:a16="http://schemas.microsoft.com/office/drawing/2014/main" id="{0598EE4E-BF99-C5FB-E92C-3176A74689A9}"/>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09" name="Freeform 153">
              <a:extLst>
                <a:ext uri="{FF2B5EF4-FFF2-40B4-BE49-F238E27FC236}">
                  <a16:creationId xmlns:a16="http://schemas.microsoft.com/office/drawing/2014/main" id="{190E22B8-0E28-4BE4-6E14-C6C75B502F98}"/>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10" name="Freeform 154">
              <a:extLst>
                <a:ext uri="{FF2B5EF4-FFF2-40B4-BE49-F238E27FC236}">
                  <a16:creationId xmlns:a16="http://schemas.microsoft.com/office/drawing/2014/main" id="{078C5931-C0AB-3E26-A308-C0D98B671D97}"/>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79" name="Rounded Rectangle 53">
            <a:extLst>
              <a:ext uri="{FF2B5EF4-FFF2-40B4-BE49-F238E27FC236}">
                <a16:creationId xmlns:a16="http://schemas.microsoft.com/office/drawing/2014/main" id="{1B5CC153-31A0-5588-7A4E-33843F2E0DD5}"/>
              </a:ext>
            </a:extLst>
          </p:cNvPr>
          <p:cNvSpPr/>
          <p:nvPr/>
        </p:nvSpPr>
        <p:spPr>
          <a:xfrm>
            <a:off x="296837" y="1462240"/>
            <a:ext cx="159725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80" name="Rectangle 79">
            <a:extLst>
              <a:ext uri="{FF2B5EF4-FFF2-40B4-BE49-F238E27FC236}">
                <a16:creationId xmlns:a16="http://schemas.microsoft.com/office/drawing/2014/main" id="{DD182585-B9D8-C874-D845-DFDE0CCE3E61}"/>
              </a:ext>
            </a:extLst>
          </p:cNvPr>
          <p:cNvSpPr/>
          <p:nvPr/>
        </p:nvSpPr>
        <p:spPr>
          <a:xfrm>
            <a:off x="514829" y="1668544"/>
            <a:ext cx="1364311" cy="2015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AI Governance &amp; Controls</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Enforces trust, security, policy compliance.</a:t>
            </a:r>
          </a:p>
        </p:txBody>
      </p:sp>
      <p:grpSp>
        <p:nvGrpSpPr>
          <p:cNvPr id="496" name="Group 495">
            <a:extLst>
              <a:ext uri="{FF2B5EF4-FFF2-40B4-BE49-F238E27FC236}">
                <a16:creationId xmlns:a16="http://schemas.microsoft.com/office/drawing/2014/main" id="{3281F067-E928-9EB1-8B92-6C11078E6143}"/>
              </a:ext>
            </a:extLst>
          </p:cNvPr>
          <p:cNvGrpSpPr/>
          <p:nvPr/>
        </p:nvGrpSpPr>
        <p:grpSpPr>
          <a:xfrm>
            <a:off x="347851" y="1542384"/>
            <a:ext cx="210312" cy="210312"/>
            <a:chOff x="423098" y="1699885"/>
            <a:chExt cx="210312" cy="210312"/>
          </a:xfrm>
        </p:grpSpPr>
        <p:sp>
          <p:nvSpPr>
            <p:cNvPr id="96" name="Oval 95">
              <a:extLst>
                <a:ext uri="{FF2B5EF4-FFF2-40B4-BE49-F238E27FC236}">
                  <a16:creationId xmlns:a16="http://schemas.microsoft.com/office/drawing/2014/main" id="{A13BD6A0-9E67-274A-2E3B-5E9427C5024F}"/>
                </a:ext>
              </a:extLst>
            </p:cNvPr>
            <p:cNvSpPr/>
            <p:nvPr/>
          </p:nvSpPr>
          <p:spPr>
            <a:xfrm>
              <a:off x="423098" y="1699885"/>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97" name="Group 96">
              <a:extLst>
                <a:ext uri="{FF2B5EF4-FFF2-40B4-BE49-F238E27FC236}">
                  <a16:creationId xmlns:a16="http://schemas.microsoft.com/office/drawing/2014/main" id="{8EB7E896-AE28-239B-2694-03112383D380}"/>
                </a:ext>
              </a:extLst>
            </p:cNvPr>
            <p:cNvGrpSpPr/>
            <p:nvPr/>
          </p:nvGrpSpPr>
          <p:grpSpPr>
            <a:xfrm>
              <a:off x="468651" y="1728717"/>
              <a:ext cx="111296" cy="164789"/>
              <a:chOff x="1317913" y="664143"/>
              <a:chExt cx="414195" cy="558006"/>
            </a:xfrm>
          </p:grpSpPr>
          <p:sp>
            <p:nvSpPr>
              <p:cNvPr id="98" name="Freeform: Shape 722">
                <a:extLst>
                  <a:ext uri="{FF2B5EF4-FFF2-40B4-BE49-F238E27FC236}">
                    <a16:creationId xmlns:a16="http://schemas.microsoft.com/office/drawing/2014/main" id="{02B640F9-AF06-516F-3D66-2761C37BC7D7}"/>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99" name="Freeform: Shape 723">
                <a:extLst>
                  <a:ext uri="{FF2B5EF4-FFF2-40B4-BE49-F238E27FC236}">
                    <a16:creationId xmlns:a16="http://schemas.microsoft.com/office/drawing/2014/main" id="{7C05B6B5-221B-2B38-E0CF-10832563B790}"/>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100" name="Freeform: Shape 724">
                <a:extLst>
                  <a:ext uri="{FF2B5EF4-FFF2-40B4-BE49-F238E27FC236}">
                    <a16:creationId xmlns:a16="http://schemas.microsoft.com/office/drawing/2014/main" id="{B2CEF83E-2362-E658-A7FF-7431F4A29537}"/>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101" name="Freeform: Shape 725">
                <a:extLst>
                  <a:ext uri="{FF2B5EF4-FFF2-40B4-BE49-F238E27FC236}">
                    <a16:creationId xmlns:a16="http://schemas.microsoft.com/office/drawing/2014/main" id="{DCDE764A-73A5-FDF0-BAEE-6C5067D4027E}"/>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143" name="Rounded Rectangle 114">
            <a:extLst>
              <a:ext uri="{FF2B5EF4-FFF2-40B4-BE49-F238E27FC236}">
                <a16:creationId xmlns:a16="http://schemas.microsoft.com/office/drawing/2014/main" id="{34DEDE66-D9BF-EA58-B6B6-7E56AA56717B}"/>
              </a:ext>
            </a:extLst>
          </p:cNvPr>
          <p:cNvSpPr/>
          <p:nvPr/>
        </p:nvSpPr>
        <p:spPr>
          <a:xfrm>
            <a:off x="10442308" y="4018123"/>
            <a:ext cx="1530334" cy="1468297"/>
          </a:xfrm>
          <a:prstGeom prst="roundRect">
            <a:avLst>
              <a:gd name="adj" fmla="val 9153"/>
            </a:avLst>
          </a:prstGeom>
          <a:solidFill>
            <a:schemeClr val="bg1">
              <a:lumMod val="85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44" name="Rectangle 143">
            <a:extLst>
              <a:ext uri="{FF2B5EF4-FFF2-40B4-BE49-F238E27FC236}">
                <a16:creationId xmlns:a16="http://schemas.microsoft.com/office/drawing/2014/main" id="{0DD4320B-3658-F482-E55E-B81595F7BAAD}"/>
              </a:ext>
            </a:extLst>
          </p:cNvPr>
          <p:cNvSpPr/>
          <p:nvPr/>
        </p:nvSpPr>
        <p:spPr>
          <a:xfrm>
            <a:off x="10491076" y="4163547"/>
            <a:ext cx="1459600" cy="2378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Enterprise Systems</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Provide operational data and agents execute real-world actions.</a:t>
            </a:r>
          </a:p>
        </p:txBody>
      </p:sp>
      <p:sp>
        <p:nvSpPr>
          <p:cNvPr id="149" name="Rounded Rectangle 113">
            <a:extLst>
              <a:ext uri="{FF2B5EF4-FFF2-40B4-BE49-F238E27FC236}">
                <a16:creationId xmlns:a16="http://schemas.microsoft.com/office/drawing/2014/main" id="{7AB4A4CF-D58B-ADA8-15DD-E0293AE2293C}"/>
              </a:ext>
            </a:extLst>
          </p:cNvPr>
          <p:cNvSpPr/>
          <p:nvPr/>
        </p:nvSpPr>
        <p:spPr>
          <a:xfrm>
            <a:off x="6698165" y="5991137"/>
            <a:ext cx="2020351" cy="677144"/>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50" name="Rectangle 149">
            <a:extLst>
              <a:ext uri="{FF2B5EF4-FFF2-40B4-BE49-F238E27FC236}">
                <a16:creationId xmlns:a16="http://schemas.microsoft.com/office/drawing/2014/main" id="{F15ECCC7-5986-6A82-5FED-214CBFA62DFF}"/>
              </a:ext>
            </a:extLst>
          </p:cNvPr>
          <p:cNvSpPr/>
          <p:nvPr/>
        </p:nvSpPr>
        <p:spPr>
          <a:xfrm>
            <a:off x="6956095" y="6039947"/>
            <a:ext cx="1822311" cy="2845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Multi-Tenancy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Isolates domains, teams, environments securely.</a:t>
            </a:r>
          </a:p>
        </p:txBody>
      </p:sp>
      <p:grpSp>
        <p:nvGrpSpPr>
          <p:cNvPr id="151" name="Group 150">
            <a:extLst>
              <a:ext uri="{FF2B5EF4-FFF2-40B4-BE49-F238E27FC236}">
                <a16:creationId xmlns:a16="http://schemas.microsoft.com/office/drawing/2014/main" id="{463D8BE5-A865-822B-ADA3-599CD84CC9D3}"/>
              </a:ext>
            </a:extLst>
          </p:cNvPr>
          <p:cNvGrpSpPr/>
          <p:nvPr/>
        </p:nvGrpSpPr>
        <p:grpSpPr>
          <a:xfrm>
            <a:off x="6756220" y="6008472"/>
            <a:ext cx="245832" cy="245832"/>
            <a:chOff x="6816886" y="2400943"/>
            <a:chExt cx="353165" cy="353165"/>
          </a:xfrm>
        </p:grpSpPr>
        <p:sp>
          <p:nvSpPr>
            <p:cNvPr id="152" name="Oval 151">
              <a:extLst>
                <a:ext uri="{FF2B5EF4-FFF2-40B4-BE49-F238E27FC236}">
                  <a16:creationId xmlns:a16="http://schemas.microsoft.com/office/drawing/2014/main" id="{0C446480-AF2A-E6E5-4B0E-C3F12E60C0AB}"/>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sp>
          <p:nvSpPr>
            <p:cNvPr id="153" name="Freeform 134">
              <a:extLst>
                <a:ext uri="{FF2B5EF4-FFF2-40B4-BE49-F238E27FC236}">
                  <a16:creationId xmlns:a16="http://schemas.microsoft.com/office/drawing/2014/main" id="{FD5043DE-28AC-779C-12D9-484AC96CDCAF}"/>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sp>
        <p:nvSpPr>
          <p:cNvPr id="154" name="Rounded Rectangle 112">
            <a:extLst>
              <a:ext uri="{FF2B5EF4-FFF2-40B4-BE49-F238E27FC236}">
                <a16:creationId xmlns:a16="http://schemas.microsoft.com/office/drawing/2014/main" id="{771C0EF5-79F3-51DD-6C6F-22031C6D41E4}"/>
              </a:ext>
            </a:extLst>
          </p:cNvPr>
          <p:cNvSpPr/>
          <p:nvPr/>
        </p:nvSpPr>
        <p:spPr>
          <a:xfrm>
            <a:off x="4843052" y="5991179"/>
            <a:ext cx="1795222" cy="677144"/>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55" name="Rectangle 154">
            <a:extLst>
              <a:ext uri="{FF2B5EF4-FFF2-40B4-BE49-F238E27FC236}">
                <a16:creationId xmlns:a16="http://schemas.microsoft.com/office/drawing/2014/main" id="{408BB1C4-D1BE-2D1B-98D4-5AE34085FB9A}"/>
              </a:ext>
            </a:extLst>
          </p:cNvPr>
          <p:cNvSpPr/>
          <p:nvPr/>
        </p:nvSpPr>
        <p:spPr>
          <a:xfrm>
            <a:off x="5061579" y="6051439"/>
            <a:ext cx="1638085" cy="28829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Serverless Infrastructure</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Executes event-driven + on-demand logic.</a:t>
            </a:r>
          </a:p>
        </p:txBody>
      </p:sp>
      <p:grpSp>
        <p:nvGrpSpPr>
          <p:cNvPr id="94" name="Group 93">
            <a:extLst>
              <a:ext uri="{FF2B5EF4-FFF2-40B4-BE49-F238E27FC236}">
                <a16:creationId xmlns:a16="http://schemas.microsoft.com/office/drawing/2014/main" id="{E4230E86-D433-844A-FACA-5208B0FD7D15}"/>
              </a:ext>
            </a:extLst>
          </p:cNvPr>
          <p:cNvGrpSpPr/>
          <p:nvPr/>
        </p:nvGrpSpPr>
        <p:grpSpPr>
          <a:xfrm>
            <a:off x="4891894" y="6007773"/>
            <a:ext cx="245832" cy="245832"/>
            <a:chOff x="4952854" y="5995581"/>
            <a:chExt cx="245832" cy="245832"/>
          </a:xfrm>
        </p:grpSpPr>
        <p:sp>
          <p:nvSpPr>
            <p:cNvPr id="157" name="Oval 156">
              <a:extLst>
                <a:ext uri="{FF2B5EF4-FFF2-40B4-BE49-F238E27FC236}">
                  <a16:creationId xmlns:a16="http://schemas.microsoft.com/office/drawing/2014/main" id="{A7908FA8-1F98-3115-3AF4-F3C02BC1E6D4}"/>
                </a:ext>
              </a:extLst>
            </p:cNvPr>
            <p:cNvSpPr/>
            <p:nvPr/>
          </p:nvSpPr>
          <p:spPr>
            <a:xfrm>
              <a:off x="4952854" y="5995581"/>
              <a:ext cx="245832" cy="24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158" name="Group 147">
              <a:extLst>
                <a:ext uri="{FF2B5EF4-FFF2-40B4-BE49-F238E27FC236}">
                  <a16:creationId xmlns:a16="http://schemas.microsoft.com/office/drawing/2014/main" id="{23D2B833-5CC8-B7D6-C9A2-607829EA3289}"/>
                </a:ext>
              </a:extLst>
            </p:cNvPr>
            <p:cNvGrpSpPr>
              <a:grpSpLocks noChangeAspect="1"/>
            </p:cNvGrpSpPr>
            <p:nvPr/>
          </p:nvGrpSpPr>
          <p:grpSpPr bwMode="auto">
            <a:xfrm>
              <a:off x="5003983" y="6058650"/>
              <a:ext cx="143636" cy="119695"/>
              <a:chOff x="6541" y="1755"/>
              <a:chExt cx="426" cy="355"/>
            </a:xfrm>
            <a:solidFill>
              <a:srgbClr val="A100FF"/>
            </a:solidFill>
          </p:grpSpPr>
          <p:sp>
            <p:nvSpPr>
              <p:cNvPr id="159" name="Freeform 148">
                <a:extLst>
                  <a:ext uri="{FF2B5EF4-FFF2-40B4-BE49-F238E27FC236}">
                    <a16:creationId xmlns:a16="http://schemas.microsoft.com/office/drawing/2014/main" id="{DABF09BA-7607-B401-EA55-C07E36931AA2}"/>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0" name="Freeform 149">
                <a:extLst>
                  <a:ext uri="{FF2B5EF4-FFF2-40B4-BE49-F238E27FC236}">
                    <a16:creationId xmlns:a16="http://schemas.microsoft.com/office/drawing/2014/main" id="{9098B697-2A20-A368-A17E-DDAB8F26AA2A}"/>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1" name="Freeform 150">
                <a:extLst>
                  <a:ext uri="{FF2B5EF4-FFF2-40B4-BE49-F238E27FC236}">
                    <a16:creationId xmlns:a16="http://schemas.microsoft.com/office/drawing/2014/main" id="{C6D01AD9-5F09-9E6F-928E-4A81F8298F76}"/>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2" name="Freeform 151">
                <a:extLst>
                  <a:ext uri="{FF2B5EF4-FFF2-40B4-BE49-F238E27FC236}">
                    <a16:creationId xmlns:a16="http://schemas.microsoft.com/office/drawing/2014/main" id="{CBA88884-765D-D36E-8995-824FEC5EAF2F}"/>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3" name="Freeform 152">
                <a:extLst>
                  <a:ext uri="{FF2B5EF4-FFF2-40B4-BE49-F238E27FC236}">
                    <a16:creationId xmlns:a16="http://schemas.microsoft.com/office/drawing/2014/main" id="{773AD3CF-6997-BA6C-448E-5E36015625CB}"/>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4" name="Freeform 153">
                <a:extLst>
                  <a:ext uri="{FF2B5EF4-FFF2-40B4-BE49-F238E27FC236}">
                    <a16:creationId xmlns:a16="http://schemas.microsoft.com/office/drawing/2014/main" id="{1062AF29-0AA9-E163-A5FB-26CBFB6CA72F}"/>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67" name="Freeform 154">
                <a:extLst>
                  <a:ext uri="{FF2B5EF4-FFF2-40B4-BE49-F238E27FC236}">
                    <a16:creationId xmlns:a16="http://schemas.microsoft.com/office/drawing/2014/main" id="{48698285-AC6F-A162-F582-16F23C6CA044}"/>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168" name="Rounded Rectangle 53">
            <a:extLst>
              <a:ext uri="{FF2B5EF4-FFF2-40B4-BE49-F238E27FC236}">
                <a16:creationId xmlns:a16="http://schemas.microsoft.com/office/drawing/2014/main" id="{568ABCE3-1ACD-8DBA-72E0-D4A5E64962C3}"/>
              </a:ext>
            </a:extLst>
          </p:cNvPr>
          <p:cNvSpPr/>
          <p:nvPr/>
        </p:nvSpPr>
        <p:spPr>
          <a:xfrm>
            <a:off x="2636302" y="5980640"/>
            <a:ext cx="2130769" cy="686160"/>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err="1">
              <a:solidFill>
                <a:schemeClr val="tx1"/>
              </a:solidFill>
              <a:latin typeface="Graphik Medium"/>
              <a:cs typeface="Arial" charset="0"/>
            </a:endParaRPr>
          </a:p>
        </p:txBody>
      </p:sp>
      <p:sp>
        <p:nvSpPr>
          <p:cNvPr id="169" name="Rectangle 168">
            <a:extLst>
              <a:ext uri="{FF2B5EF4-FFF2-40B4-BE49-F238E27FC236}">
                <a16:creationId xmlns:a16="http://schemas.microsoft.com/office/drawing/2014/main" id="{54893E18-FF27-2A70-44AE-62C2055BD216}"/>
              </a:ext>
            </a:extLst>
          </p:cNvPr>
          <p:cNvSpPr/>
          <p:nvPr/>
        </p:nvSpPr>
        <p:spPr>
          <a:xfrm>
            <a:off x="2886905" y="6033152"/>
            <a:ext cx="1867975" cy="20826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Cluster &amp; Container Infrastructure</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Runs scalable agent &amp; model workloads.</a:t>
            </a:r>
          </a:p>
        </p:txBody>
      </p:sp>
      <p:grpSp>
        <p:nvGrpSpPr>
          <p:cNvPr id="511" name="Group 510">
            <a:extLst>
              <a:ext uri="{FF2B5EF4-FFF2-40B4-BE49-F238E27FC236}">
                <a16:creationId xmlns:a16="http://schemas.microsoft.com/office/drawing/2014/main" id="{7B0360CC-CAD2-00CF-36A4-3EDDDC16D0C3}"/>
              </a:ext>
            </a:extLst>
          </p:cNvPr>
          <p:cNvGrpSpPr/>
          <p:nvPr/>
        </p:nvGrpSpPr>
        <p:grpSpPr>
          <a:xfrm>
            <a:off x="2684416" y="6016861"/>
            <a:ext cx="245832" cy="222453"/>
            <a:chOff x="2733184" y="6016861"/>
            <a:chExt cx="245832" cy="222453"/>
          </a:xfrm>
        </p:grpSpPr>
        <p:sp>
          <p:nvSpPr>
            <p:cNvPr id="171" name="Oval 170">
              <a:extLst>
                <a:ext uri="{FF2B5EF4-FFF2-40B4-BE49-F238E27FC236}">
                  <a16:creationId xmlns:a16="http://schemas.microsoft.com/office/drawing/2014/main" id="{5DFBB43B-5708-144B-FA95-233BC37E7D13}"/>
                </a:ext>
              </a:extLst>
            </p:cNvPr>
            <p:cNvSpPr/>
            <p:nvPr/>
          </p:nvSpPr>
          <p:spPr>
            <a:xfrm>
              <a:off x="2733184" y="6016861"/>
              <a:ext cx="245832" cy="222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172" name="Group 171">
              <a:extLst>
                <a:ext uri="{FF2B5EF4-FFF2-40B4-BE49-F238E27FC236}">
                  <a16:creationId xmlns:a16="http://schemas.microsoft.com/office/drawing/2014/main" id="{83D75D14-4F38-5760-8579-F2EC59297FB6}"/>
                </a:ext>
              </a:extLst>
            </p:cNvPr>
            <p:cNvGrpSpPr/>
            <p:nvPr/>
          </p:nvGrpSpPr>
          <p:grpSpPr>
            <a:xfrm>
              <a:off x="2788513" y="6045693"/>
              <a:ext cx="135175" cy="164789"/>
              <a:chOff x="1317913" y="664143"/>
              <a:chExt cx="414195" cy="558006"/>
            </a:xfrm>
          </p:grpSpPr>
          <p:sp>
            <p:nvSpPr>
              <p:cNvPr id="182" name="Freeform: Shape 722">
                <a:extLst>
                  <a:ext uri="{FF2B5EF4-FFF2-40B4-BE49-F238E27FC236}">
                    <a16:creationId xmlns:a16="http://schemas.microsoft.com/office/drawing/2014/main" id="{0686A4EF-C1EB-B130-5A3A-6779CDF1E3A9}"/>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6" name="Freeform: Shape 723">
                <a:extLst>
                  <a:ext uri="{FF2B5EF4-FFF2-40B4-BE49-F238E27FC236}">
                    <a16:creationId xmlns:a16="http://schemas.microsoft.com/office/drawing/2014/main" id="{C6ACC8AC-D961-63F8-A855-ED82353B9996}"/>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7" name="Freeform: Shape 724">
                <a:extLst>
                  <a:ext uri="{FF2B5EF4-FFF2-40B4-BE49-F238E27FC236}">
                    <a16:creationId xmlns:a16="http://schemas.microsoft.com/office/drawing/2014/main" id="{3C9F040A-C0F3-A42F-08B2-1B911B8ACB40}"/>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238" name="Freeform: Shape 725">
                <a:extLst>
                  <a:ext uri="{FF2B5EF4-FFF2-40B4-BE49-F238E27FC236}">
                    <a16:creationId xmlns:a16="http://schemas.microsoft.com/office/drawing/2014/main" id="{ABC4A83D-48C9-0AA5-D7AB-9B1CF7C93DA2}"/>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sp>
        <p:nvSpPr>
          <p:cNvPr id="41" name="Rounded Rectangle 112">
            <a:extLst>
              <a:ext uri="{FF2B5EF4-FFF2-40B4-BE49-F238E27FC236}">
                <a16:creationId xmlns:a16="http://schemas.microsoft.com/office/drawing/2014/main" id="{A33AA914-4D6D-C40F-66F2-14593F5E9789}"/>
              </a:ext>
            </a:extLst>
          </p:cNvPr>
          <p:cNvSpPr/>
          <p:nvPr/>
        </p:nvSpPr>
        <p:spPr>
          <a:xfrm>
            <a:off x="5936595" y="2707196"/>
            <a:ext cx="1811983"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endParaRPr>
          </a:p>
        </p:txBody>
      </p:sp>
      <p:sp>
        <p:nvSpPr>
          <p:cNvPr id="72" name="Rectangle 71">
            <a:extLst>
              <a:ext uri="{FF2B5EF4-FFF2-40B4-BE49-F238E27FC236}">
                <a16:creationId xmlns:a16="http://schemas.microsoft.com/office/drawing/2014/main" id="{9FE0BDF2-A924-B73C-033C-F1879475F2BE}"/>
              </a:ext>
            </a:extLst>
          </p:cNvPr>
          <p:cNvSpPr/>
          <p:nvPr/>
        </p:nvSpPr>
        <p:spPr>
          <a:xfrm>
            <a:off x="6177417" y="2764711"/>
            <a:ext cx="1609906" cy="33042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MCP Gateway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Routes models, context, policies through control points.</a:t>
            </a:r>
          </a:p>
        </p:txBody>
      </p:sp>
      <p:grpSp>
        <p:nvGrpSpPr>
          <p:cNvPr id="73" name="Group 72">
            <a:extLst>
              <a:ext uri="{FF2B5EF4-FFF2-40B4-BE49-F238E27FC236}">
                <a16:creationId xmlns:a16="http://schemas.microsoft.com/office/drawing/2014/main" id="{B4E4983B-C2F0-8BFD-9987-FD3300FF4EFC}"/>
              </a:ext>
            </a:extLst>
          </p:cNvPr>
          <p:cNvGrpSpPr/>
          <p:nvPr/>
        </p:nvGrpSpPr>
        <p:grpSpPr>
          <a:xfrm>
            <a:off x="5999892" y="2770986"/>
            <a:ext cx="206910" cy="210312"/>
            <a:chOff x="4952878" y="2354054"/>
            <a:chExt cx="353165" cy="353165"/>
          </a:xfrm>
        </p:grpSpPr>
        <p:sp>
          <p:nvSpPr>
            <p:cNvPr id="74" name="Oval 73">
              <a:extLst>
                <a:ext uri="{FF2B5EF4-FFF2-40B4-BE49-F238E27FC236}">
                  <a16:creationId xmlns:a16="http://schemas.microsoft.com/office/drawing/2014/main" id="{E9FAC0CB-077B-2D50-4EA8-CCE8A8F1BAA6}"/>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75" name="Group 147">
              <a:extLst>
                <a:ext uri="{FF2B5EF4-FFF2-40B4-BE49-F238E27FC236}">
                  <a16:creationId xmlns:a16="http://schemas.microsoft.com/office/drawing/2014/main" id="{2BB295AB-A3FD-D963-E0B5-09C064BBEDF4}"/>
                </a:ext>
              </a:extLst>
            </p:cNvPr>
            <p:cNvGrpSpPr>
              <a:grpSpLocks noChangeAspect="1"/>
            </p:cNvGrpSpPr>
            <p:nvPr/>
          </p:nvGrpSpPr>
          <p:grpSpPr bwMode="auto">
            <a:xfrm>
              <a:off x="5026283" y="2444659"/>
              <a:ext cx="206346" cy="171955"/>
              <a:chOff x="6541" y="1755"/>
              <a:chExt cx="426" cy="355"/>
            </a:xfrm>
            <a:solidFill>
              <a:srgbClr val="A100FF"/>
            </a:solidFill>
          </p:grpSpPr>
          <p:sp>
            <p:nvSpPr>
              <p:cNvPr id="76" name="Freeform 148">
                <a:extLst>
                  <a:ext uri="{FF2B5EF4-FFF2-40B4-BE49-F238E27FC236}">
                    <a16:creationId xmlns:a16="http://schemas.microsoft.com/office/drawing/2014/main" id="{284F1CB7-FD2D-10E9-9F7D-364892B093F8}"/>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77" name="Freeform 149">
                <a:extLst>
                  <a:ext uri="{FF2B5EF4-FFF2-40B4-BE49-F238E27FC236}">
                    <a16:creationId xmlns:a16="http://schemas.microsoft.com/office/drawing/2014/main" id="{F025ED37-3E59-5B03-357B-5319319DE763}"/>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81" name="Freeform 150">
                <a:extLst>
                  <a:ext uri="{FF2B5EF4-FFF2-40B4-BE49-F238E27FC236}">
                    <a16:creationId xmlns:a16="http://schemas.microsoft.com/office/drawing/2014/main" id="{9AA94BBF-8AA1-AC23-7957-11B4612ED8AC}"/>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90" name="Freeform 151">
                <a:extLst>
                  <a:ext uri="{FF2B5EF4-FFF2-40B4-BE49-F238E27FC236}">
                    <a16:creationId xmlns:a16="http://schemas.microsoft.com/office/drawing/2014/main" id="{03FBBA0E-803B-DED3-E476-5C5F15EAE6E0}"/>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91" name="Freeform 152">
                <a:extLst>
                  <a:ext uri="{FF2B5EF4-FFF2-40B4-BE49-F238E27FC236}">
                    <a16:creationId xmlns:a16="http://schemas.microsoft.com/office/drawing/2014/main" id="{B528B14D-A589-CB1D-FC42-8D48560083EA}"/>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92" name="Freeform 153">
                <a:extLst>
                  <a:ext uri="{FF2B5EF4-FFF2-40B4-BE49-F238E27FC236}">
                    <a16:creationId xmlns:a16="http://schemas.microsoft.com/office/drawing/2014/main" id="{510F0CFE-5B65-675E-CD5E-4A9C07A51205}"/>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93" name="Freeform 154">
                <a:extLst>
                  <a:ext uri="{FF2B5EF4-FFF2-40B4-BE49-F238E27FC236}">
                    <a16:creationId xmlns:a16="http://schemas.microsoft.com/office/drawing/2014/main" id="{5B306564-5E37-47BE-8E01-A7C61E356E62}"/>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sp>
        <p:nvSpPr>
          <p:cNvPr id="95" name="Rounded Rectangle 112">
            <a:extLst>
              <a:ext uri="{FF2B5EF4-FFF2-40B4-BE49-F238E27FC236}">
                <a16:creationId xmlns:a16="http://schemas.microsoft.com/office/drawing/2014/main" id="{620AA091-5886-B333-4F32-EDB28D4A63D2}"/>
              </a:ext>
            </a:extLst>
          </p:cNvPr>
          <p:cNvSpPr/>
          <p:nvPr/>
        </p:nvSpPr>
        <p:spPr>
          <a:xfrm>
            <a:off x="7850387" y="2710212"/>
            <a:ext cx="1880328"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120" name="Rectangle 119">
            <a:extLst>
              <a:ext uri="{FF2B5EF4-FFF2-40B4-BE49-F238E27FC236}">
                <a16:creationId xmlns:a16="http://schemas.microsoft.com/office/drawing/2014/main" id="{AF97DDDD-14DB-A30C-EE33-C6CCF975365A}"/>
              </a:ext>
            </a:extLst>
          </p:cNvPr>
          <p:cNvSpPr/>
          <p:nvPr/>
        </p:nvSpPr>
        <p:spPr>
          <a:xfrm>
            <a:off x="8052464" y="2819323"/>
            <a:ext cx="1718932" cy="23525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Agent Gateway</a:t>
            </a:r>
          </a:p>
          <a:p>
            <a:pPr marL="0" marR="0" lvl="0" indent="0" algn="l" defTabSz="914400" rtl="0" eaLnBrk="1" fontAlgn="auto" latinLnBrk="0" hangingPunct="1">
              <a:lnSpc>
                <a:spcPct val="90000"/>
              </a:lnSpc>
              <a:spcBef>
                <a:spcPts val="0"/>
              </a:spcBef>
              <a:buClrTx/>
              <a:buSzTx/>
              <a:buFontTx/>
              <a:buNone/>
              <a:tabLst/>
              <a:defRPr/>
            </a:pPr>
            <a:r>
              <a:rPr kumimoji="0" lang="en-US" sz="800" i="1" u="none" strike="noStrike" kern="1200" cap="none" spc="0" normalizeH="0" baseline="0" noProof="0">
                <a:ln>
                  <a:noFill/>
                </a:ln>
                <a:solidFill>
                  <a:schemeClr val="tx1"/>
                </a:solidFill>
                <a:effectLst/>
                <a:uLnTx/>
                <a:uFillTx/>
                <a:latin typeface="Graphik Regular" panose="020B0503030202060203" pitchFamily="34" charset="77"/>
              </a:rPr>
              <a:t>Executes agent actions securely across enterprise systems.</a:t>
            </a:r>
          </a:p>
        </p:txBody>
      </p:sp>
      <p:grpSp>
        <p:nvGrpSpPr>
          <p:cNvPr id="122" name="Group 121">
            <a:extLst>
              <a:ext uri="{FF2B5EF4-FFF2-40B4-BE49-F238E27FC236}">
                <a16:creationId xmlns:a16="http://schemas.microsoft.com/office/drawing/2014/main" id="{911901EA-E0A9-1969-C7CC-D8173023FDC2}"/>
              </a:ext>
            </a:extLst>
          </p:cNvPr>
          <p:cNvGrpSpPr/>
          <p:nvPr/>
        </p:nvGrpSpPr>
        <p:grpSpPr>
          <a:xfrm>
            <a:off x="7899559" y="2773134"/>
            <a:ext cx="206910" cy="210312"/>
            <a:chOff x="4952878" y="2354054"/>
            <a:chExt cx="353165" cy="353165"/>
          </a:xfrm>
        </p:grpSpPr>
        <p:sp>
          <p:nvSpPr>
            <p:cNvPr id="126" name="Oval 125">
              <a:extLst>
                <a:ext uri="{FF2B5EF4-FFF2-40B4-BE49-F238E27FC236}">
                  <a16:creationId xmlns:a16="http://schemas.microsoft.com/office/drawing/2014/main" id="{32E49C60-67ED-846C-9B0E-F985CD12401C}"/>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127" name="Group 147">
              <a:extLst>
                <a:ext uri="{FF2B5EF4-FFF2-40B4-BE49-F238E27FC236}">
                  <a16:creationId xmlns:a16="http://schemas.microsoft.com/office/drawing/2014/main" id="{1E35AA40-8352-4B8F-2D18-9C9530EF6F86}"/>
                </a:ext>
              </a:extLst>
            </p:cNvPr>
            <p:cNvGrpSpPr>
              <a:grpSpLocks noChangeAspect="1"/>
            </p:cNvGrpSpPr>
            <p:nvPr/>
          </p:nvGrpSpPr>
          <p:grpSpPr bwMode="auto">
            <a:xfrm>
              <a:off x="5026283" y="2444659"/>
              <a:ext cx="206346" cy="171955"/>
              <a:chOff x="6541" y="1755"/>
              <a:chExt cx="426" cy="355"/>
            </a:xfrm>
            <a:solidFill>
              <a:srgbClr val="A100FF"/>
            </a:solidFill>
          </p:grpSpPr>
          <p:sp>
            <p:nvSpPr>
              <p:cNvPr id="128" name="Freeform 148">
                <a:extLst>
                  <a:ext uri="{FF2B5EF4-FFF2-40B4-BE49-F238E27FC236}">
                    <a16:creationId xmlns:a16="http://schemas.microsoft.com/office/drawing/2014/main" id="{087FBE45-3044-E589-CEA0-0058C22E1452}"/>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29" name="Freeform 149">
                <a:extLst>
                  <a:ext uri="{FF2B5EF4-FFF2-40B4-BE49-F238E27FC236}">
                    <a16:creationId xmlns:a16="http://schemas.microsoft.com/office/drawing/2014/main" id="{9801CC2F-BCB0-FA02-20D5-C821E2F8BC90}"/>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0" name="Freeform 150">
                <a:extLst>
                  <a:ext uri="{FF2B5EF4-FFF2-40B4-BE49-F238E27FC236}">
                    <a16:creationId xmlns:a16="http://schemas.microsoft.com/office/drawing/2014/main" id="{A43C0DBC-E875-CC4B-7FCF-F46EBE8CA90F}"/>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1" name="Freeform 151">
                <a:extLst>
                  <a:ext uri="{FF2B5EF4-FFF2-40B4-BE49-F238E27FC236}">
                    <a16:creationId xmlns:a16="http://schemas.microsoft.com/office/drawing/2014/main" id="{38FABE25-0D16-AEB8-AA14-63FDC588806C}"/>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2" name="Freeform 152">
                <a:extLst>
                  <a:ext uri="{FF2B5EF4-FFF2-40B4-BE49-F238E27FC236}">
                    <a16:creationId xmlns:a16="http://schemas.microsoft.com/office/drawing/2014/main" id="{F1436B21-F101-8563-06A1-606BFC767689}"/>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3" name="Freeform 153">
                <a:extLst>
                  <a:ext uri="{FF2B5EF4-FFF2-40B4-BE49-F238E27FC236}">
                    <a16:creationId xmlns:a16="http://schemas.microsoft.com/office/drawing/2014/main" id="{31EF0149-48C7-F8E8-BA20-82A600CE131F}"/>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sp>
            <p:nvSpPr>
              <p:cNvPr id="134" name="Freeform 154">
                <a:extLst>
                  <a:ext uri="{FF2B5EF4-FFF2-40B4-BE49-F238E27FC236}">
                    <a16:creationId xmlns:a16="http://schemas.microsoft.com/office/drawing/2014/main" id="{80151724-956D-E347-F92D-B328FB41F37A}"/>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effectLst/>
                  <a:uLnTx/>
                  <a:uFillTx/>
                  <a:latin typeface="Graphik Regular"/>
                  <a:ea typeface="+mn-ea"/>
                  <a:cs typeface="Arial" charset="0"/>
                </a:endParaRPr>
              </a:p>
            </p:txBody>
          </p:sp>
        </p:grpSp>
      </p:grpSp>
      <p:cxnSp>
        <p:nvCxnSpPr>
          <p:cNvPr id="207" name="Connector: Elbow 206">
            <a:extLst>
              <a:ext uri="{FF2B5EF4-FFF2-40B4-BE49-F238E27FC236}">
                <a16:creationId xmlns:a16="http://schemas.microsoft.com/office/drawing/2014/main" id="{7414DED6-7DB1-734B-5380-3018E214BFE3}"/>
              </a:ext>
            </a:extLst>
          </p:cNvPr>
          <p:cNvCxnSpPr>
            <a:cxnSpLocks/>
            <a:stCxn id="21" idx="1"/>
            <a:endCxn id="189" idx="3"/>
          </p:cNvCxnSpPr>
          <p:nvPr/>
        </p:nvCxnSpPr>
        <p:spPr>
          <a:xfrm rot="10800000" flipV="1">
            <a:off x="3718599" y="1928206"/>
            <a:ext cx="854686" cy="455553"/>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39" name="Connector: Elbow 238">
            <a:extLst>
              <a:ext uri="{FF2B5EF4-FFF2-40B4-BE49-F238E27FC236}">
                <a16:creationId xmlns:a16="http://schemas.microsoft.com/office/drawing/2014/main" id="{FABE161F-3B18-72F9-F708-49BE3380B1B2}"/>
              </a:ext>
            </a:extLst>
          </p:cNvPr>
          <p:cNvCxnSpPr>
            <a:cxnSpLocks/>
            <a:stCxn id="28" idx="1"/>
            <a:endCxn id="189" idx="3"/>
          </p:cNvCxnSpPr>
          <p:nvPr/>
        </p:nvCxnSpPr>
        <p:spPr>
          <a:xfrm rot="10800000">
            <a:off x="3718599" y="2383761"/>
            <a:ext cx="212612" cy="715385"/>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42" name="Connector: Elbow 241">
            <a:extLst>
              <a:ext uri="{FF2B5EF4-FFF2-40B4-BE49-F238E27FC236}">
                <a16:creationId xmlns:a16="http://schemas.microsoft.com/office/drawing/2014/main" id="{DE65DA12-8001-DB6C-389D-1DF0B975082E}"/>
              </a:ext>
            </a:extLst>
          </p:cNvPr>
          <p:cNvCxnSpPr>
            <a:cxnSpLocks/>
            <a:stCxn id="11" idx="1"/>
            <a:endCxn id="189" idx="1"/>
          </p:cNvCxnSpPr>
          <p:nvPr/>
        </p:nvCxnSpPr>
        <p:spPr>
          <a:xfrm rot="10800000">
            <a:off x="219359" y="2383760"/>
            <a:ext cx="12700" cy="2323464"/>
          </a:xfrm>
          <a:prstGeom prst="bentConnector3">
            <a:avLst>
              <a:gd name="adj1" fmla="val 120496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0" name="Connector: Elbow 249">
            <a:extLst>
              <a:ext uri="{FF2B5EF4-FFF2-40B4-BE49-F238E27FC236}">
                <a16:creationId xmlns:a16="http://schemas.microsoft.com/office/drawing/2014/main" id="{B8A25F1B-2EB8-C06E-EF94-39566FE743C5}"/>
              </a:ext>
            </a:extLst>
          </p:cNvPr>
          <p:cNvCxnSpPr>
            <a:cxnSpLocks/>
            <a:stCxn id="28" idx="2"/>
          </p:cNvCxnSpPr>
          <p:nvPr/>
        </p:nvCxnSpPr>
        <p:spPr>
          <a:xfrm rot="5400000">
            <a:off x="4476369" y="1270380"/>
            <a:ext cx="95218" cy="4685935"/>
          </a:xfrm>
          <a:prstGeom prst="bentConnector2">
            <a:avLst/>
          </a:prstGeom>
          <a:solidFill>
            <a:schemeClr val="accent5">
              <a:lumMod val="20000"/>
              <a:lumOff val="80000"/>
            </a:schemeClr>
          </a:solidFill>
          <a:ln w="15875" cap="flat" cmpd="sng" algn="ctr">
            <a:solidFill>
              <a:schemeClr val="accent2"/>
            </a:solidFill>
            <a:prstDash val="solid"/>
          </a:ln>
          <a:effectLst>
            <a:outerShdw blurRad="127947" dist="38100" dir="9443624" algn="bl" rotWithShape="0">
              <a:prstClr val="black">
                <a:alpha val="40000"/>
              </a:prstClr>
            </a:outerShdw>
          </a:effectLst>
        </p:spPr>
      </p:cxnSp>
      <p:cxnSp>
        <p:nvCxnSpPr>
          <p:cNvPr id="253" name="Connector: Elbow 252">
            <a:extLst>
              <a:ext uri="{FF2B5EF4-FFF2-40B4-BE49-F238E27FC236}">
                <a16:creationId xmlns:a16="http://schemas.microsoft.com/office/drawing/2014/main" id="{673B8199-D6D6-EA6B-0460-C0A67255E895}"/>
              </a:ext>
            </a:extLst>
          </p:cNvPr>
          <p:cNvCxnSpPr>
            <a:cxnSpLocks/>
            <a:stCxn id="28" idx="2"/>
            <a:endCxn id="123" idx="0"/>
          </p:cNvCxnSpPr>
          <p:nvPr/>
        </p:nvCxnSpPr>
        <p:spPr>
          <a:xfrm rot="5400000">
            <a:off x="6303984" y="3358167"/>
            <a:ext cx="355391" cy="770532"/>
          </a:xfrm>
          <a:prstGeom prst="bentConnector3">
            <a:avLst>
              <a:gd name="adj1" fmla="val 26015"/>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7" name="Connector: Elbow 256">
            <a:extLst>
              <a:ext uri="{FF2B5EF4-FFF2-40B4-BE49-F238E27FC236}">
                <a16:creationId xmlns:a16="http://schemas.microsoft.com/office/drawing/2014/main" id="{FB3CAB08-A6C5-F08E-4C3E-FC37CB6508C3}"/>
              </a:ext>
            </a:extLst>
          </p:cNvPr>
          <p:cNvCxnSpPr>
            <a:cxnSpLocks/>
            <a:stCxn id="28" idx="2"/>
            <a:endCxn id="136" idx="0"/>
          </p:cNvCxnSpPr>
          <p:nvPr/>
        </p:nvCxnSpPr>
        <p:spPr>
          <a:xfrm rot="16200000" flipH="1">
            <a:off x="7754101" y="2678582"/>
            <a:ext cx="351579" cy="2125890"/>
          </a:xfrm>
          <a:prstGeom prst="bentConnector3">
            <a:avLst>
              <a:gd name="adj1" fmla="val 27959"/>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62" name="Connector: Elbow 261">
            <a:extLst>
              <a:ext uri="{FF2B5EF4-FFF2-40B4-BE49-F238E27FC236}">
                <a16:creationId xmlns:a16="http://schemas.microsoft.com/office/drawing/2014/main" id="{88F9513C-15F9-FDEC-EE77-4FE35D2E4ABE}"/>
              </a:ext>
            </a:extLst>
          </p:cNvPr>
          <p:cNvCxnSpPr>
            <a:cxnSpLocks/>
            <a:stCxn id="28" idx="2"/>
            <a:endCxn id="175" idx="0"/>
          </p:cNvCxnSpPr>
          <p:nvPr/>
        </p:nvCxnSpPr>
        <p:spPr>
          <a:xfrm rot="16200000" flipH="1">
            <a:off x="8873653" y="1559029"/>
            <a:ext cx="340717" cy="4354133"/>
          </a:xfrm>
          <a:prstGeom prst="bentConnector3">
            <a:avLst>
              <a:gd name="adj1" fmla="val 27256"/>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70" name="Connector: Elbow 269">
            <a:extLst>
              <a:ext uri="{FF2B5EF4-FFF2-40B4-BE49-F238E27FC236}">
                <a16:creationId xmlns:a16="http://schemas.microsoft.com/office/drawing/2014/main" id="{B1BDA9DB-85E9-BB44-694A-8D397FD62E9E}"/>
              </a:ext>
            </a:extLst>
          </p:cNvPr>
          <p:cNvCxnSpPr>
            <a:cxnSpLocks/>
            <a:stCxn id="123" idx="3"/>
            <a:endCxn id="136" idx="1"/>
          </p:cNvCxnSpPr>
          <p:nvPr/>
        </p:nvCxnSpPr>
        <p:spPr>
          <a:xfrm flipV="1">
            <a:off x="7664609" y="4752352"/>
            <a:ext cx="280856" cy="2142"/>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78" name="Connector: Elbow 277">
            <a:extLst>
              <a:ext uri="{FF2B5EF4-FFF2-40B4-BE49-F238E27FC236}">
                <a16:creationId xmlns:a16="http://schemas.microsoft.com/office/drawing/2014/main" id="{9216A730-0DF2-66E5-E6F8-ACA18B853AA6}"/>
              </a:ext>
            </a:extLst>
          </p:cNvPr>
          <p:cNvCxnSpPr>
            <a:cxnSpLocks/>
            <a:endCxn id="175" idx="1"/>
          </p:cNvCxnSpPr>
          <p:nvPr/>
        </p:nvCxnSpPr>
        <p:spPr>
          <a:xfrm flipV="1">
            <a:off x="10029119" y="4741490"/>
            <a:ext cx="355358" cy="2142"/>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5FB511CA-50A5-38E7-0F89-007ACCE32F42}"/>
              </a:ext>
            </a:extLst>
          </p:cNvPr>
          <p:cNvSpPr/>
          <p:nvPr/>
        </p:nvSpPr>
        <p:spPr>
          <a:xfrm>
            <a:off x="6790925" y="123025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1</a:t>
            </a:r>
          </a:p>
        </p:txBody>
      </p:sp>
      <p:cxnSp>
        <p:nvCxnSpPr>
          <p:cNvPr id="321" name="Connector: Elbow 320">
            <a:extLst>
              <a:ext uri="{FF2B5EF4-FFF2-40B4-BE49-F238E27FC236}">
                <a16:creationId xmlns:a16="http://schemas.microsoft.com/office/drawing/2014/main" id="{2661BCD1-3ADF-8587-D0FF-28F97E444D6E}"/>
              </a:ext>
            </a:extLst>
          </p:cNvPr>
          <p:cNvCxnSpPr>
            <a:cxnSpLocks/>
            <a:stCxn id="22" idx="1"/>
            <a:endCxn id="189" idx="3"/>
          </p:cNvCxnSpPr>
          <p:nvPr/>
        </p:nvCxnSpPr>
        <p:spPr>
          <a:xfrm rot="10800000" flipV="1">
            <a:off x="3718599" y="805688"/>
            <a:ext cx="730738" cy="1578072"/>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C06C5B95-F8D4-D718-1232-9297FFCBD5E1}"/>
              </a:ext>
            </a:extLst>
          </p:cNvPr>
          <p:cNvSpPr/>
          <p:nvPr/>
        </p:nvSpPr>
        <p:spPr>
          <a:xfrm>
            <a:off x="6809452" y="244072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2</a:t>
            </a:r>
          </a:p>
        </p:txBody>
      </p:sp>
      <p:sp>
        <p:nvSpPr>
          <p:cNvPr id="360" name="Oval 359">
            <a:extLst>
              <a:ext uri="{FF2B5EF4-FFF2-40B4-BE49-F238E27FC236}">
                <a16:creationId xmlns:a16="http://schemas.microsoft.com/office/drawing/2014/main" id="{8786490F-72FB-63E3-C686-15E724D51C0D}"/>
              </a:ext>
            </a:extLst>
          </p:cNvPr>
          <p:cNvSpPr/>
          <p:nvPr/>
        </p:nvSpPr>
        <p:spPr>
          <a:xfrm>
            <a:off x="1933838" y="3584777"/>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3</a:t>
            </a:r>
          </a:p>
        </p:txBody>
      </p:sp>
      <p:sp>
        <p:nvSpPr>
          <p:cNvPr id="361" name="Oval 360">
            <a:extLst>
              <a:ext uri="{FF2B5EF4-FFF2-40B4-BE49-F238E27FC236}">
                <a16:creationId xmlns:a16="http://schemas.microsoft.com/office/drawing/2014/main" id="{B6E81135-F4C1-65F6-91C7-5716870E979D}"/>
              </a:ext>
            </a:extLst>
          </p:cNvPr>
          <p:cNvSpPr/>
          <p:nvPr/>
        </p:nvSpPr>
        <p:spPr>
          <a:xfrm>
            <a:off x="6139607" y="3722511"/>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4</a:t>
            </a:r>
          </a:p>
        </p:txBody>
      </p:sp>
      <p:sp>
        <p:nvSpPr>
          <p:cNvPr id="362" name="Oval 361">
            <a:extLst>
              <a:ext uri="{FF2B5EF4-FFF2-40B4-BE49-F238E27FC236}">
                <a16:creationId xmlns:a16="http://schemas.microsoft.com/office/drawing/2014/main" id="{C7051EF9-1A4E-6F0E-07D0-824D39F8730F}"/>
              </a:ext>
            </a:extLst>
          </p:cNvPr>
          <p:cNvSpPr/>
          <p:nvPr/>
        </p:nvSpPr>
        <p:spPr>
          <a:xfrm>
            <a:off x="8718516" y="3722511"/>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5</a:t>
            </a:r>
          </a:p>
        </p:txBody>
      </p:sp>
      <p:sp>
        <p:nvSpPr>
          <p:cNvPr id="363" name="Oval 362">
            <a:extLst>
              <a:ext uri="{FF2B5EF4-FFF2-40B4-BE49-F238E27FC236}">
                <a16:creationId xmlns:a16="http://schemas.microsoft.com/office/drawing/2014/main" id="{9CCBA4B1-6EF4-9BCA-1E49-DD51390E8261}"/>
              </a:ext>
            </a:extLst>
          </p:cNvPr>
          <p:cNvSpPr/>
          <p:nvPr/>
        </p:nvSpPr>
        <p:spPr>
          <a:xfrm>
            <a:off x="11279954" y="3669571"/>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6</a:t>
            </a:r>
          </a:p>
        </p:txBody>
      </p:sp>
      <p:cxnSp>
        <p:nvCxnSpPr>
          <p:cNvPr id="364" name="Connector: Elbow 363">
            <a:extLst>
              <a:ext uri="{FF2B5EF4-FFF2-40B4-BE49-F238E27FC236}">
                <a16:creationId xmlns:a16="http://schemas.microsoft.com/office/drawing/2014/main" id="{F9B1CD36-7D86-4037-3160-C3295FC6943C}"/>
              </a:ext>
            </a:extLst>
          </p:cNvPr>
          <p:cNvCxnSpPr>
            <a:cxnSpLocks/>
            <a:stCxn id="11" idx="2"/>
            <a:endCxn id="137" idx="0"/>
          </p:cNvCxnSpPr>
          <p:nvPr/>
        </p:nvCxnSpPr>
        <p:spPr>
          <a:xfrm rot="16200000" flipH="1">
            <a:off x="3867174" y="4038329"/>
            <a:ext cx="251143" cy="3439651"/>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67" name="Connector: Elbow 366">
            <a:extLst>
              <a:ext uri="{FF2B5EF4-FFF2-40B4-BE49-F238E27FC236}">
                <a16:creationId xmlns:a16="http://schemas.microsoft.com/office/drawing/2014/main" id="{79BF603B-DAAC-6DDA-B1C8-9554B1033303}"/>
              </a:ext>
            </a:extLst>
          </p:cNvPr>
          <p:cNvCxnSpPr>
            <a:cxnSpLocks/>
            <a:stCxn id="123" idx="2"/>
            <a:endCxn id="137" idx="0"/>
          </p:cNvCxnSpPr>
          <p:nvPr/>
        </p:nvCxnSpPr>
        <p:spPr>
          <a:xfrm rot="5400000">
            <a:off x="5756558" y="5543871"/>
            <a:ext cx="295869" cy="383842"/>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71" name="Connector: Elbow 370">
            <a:extLst>
              <a:ext uri="{FF2B5EF4-FFF2-40B4-BE49-F238E27FC236}">
                <a16:creationId xmlns:a16="http://schemas.microsoft.com/office/drawing/2014/main" id="{03FA3ECF-F237-3703-1A72-9A6F5E258B46}"/>
              </a:ext>
            </a:extLst>
          </p:cNvPr>
          <p:cNvCxnSpPr>
            <a:cxnSpLocks/>
            <a:stCxn id="136" idx="2"/>
            <a:endCxn id="137" idx="0"/>
          </p:cNvCxnSpPr>
          <p:nvPr/>
        </p:nvCxnSpPr>
        <p:spPr>
          <a:xfrm rot="5400000">
            <a:off x="7204533" y="4095424"/>
            <a:ext cx="296341" cy="3280264"/>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A395AE5-39E7-7E72-E8C6-4AED891D6908}"/>
              </a:ext>
            </a:extLst>
          </p:cNvPr>
          <p:cNvSpPr txBox="1"/>
          <p:nvPr/>
        </p:nvSpPr>
        <p:spPr>
          <a:xfrm>
            <a:off x="9697193" y="323784"/>
            <a:ext cx="1765641" cy="279086"/>
          </a:xfrm>
          <a:prstGeom prst="rect">
            <a:avLst/>
          </a:prstGeom>
          <a:noFill/>
        </p:spPr>
        <p:txBody>
          <a:bodyPr wrap="square" rtlCol="0">
            <a:noAutofit/>
          </a:bodyPr>
          <a:lstStyle/>
          <a:p>
            <a:r>
              <a:rPr lang="en-US" sz="800"/>
              <a:t>The brain interaction with external world applications happens through agentic orchestration supported by specialized agents</a:t>
            </a:r>
          </a:p>
        </p:txBody>
      </p:sp>
      <p:sp>
        <p:nvSpPr>
          <p:cNvPr id="4" name="Oval 3">
            <a:extLst>
              <a:ext uri="{FF2B5EF4-FFF2-40B4-BE49-F238E27FC236}">
                <a16:creationId xmlns:a16="http://schemas.microsoft.com/office/drawing/2014/main" id="{B877E577-9F23-7B73-1BB5-B5EBFFD989C7}"/>
              </a:ext>
            </a:extLst>
          </p:cNvPr>
          <p:cNvSpPr/>
          <p:nvPr/>
        </p:nvSpPr>
        <p:spPr>
          <a:xfrm>
            <a:off x="9527761" y="378189"/>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1</a:t>
            </a:r>
          </a:p>
        </p:txBody>
      </p:sp>
      <p:sp>
        <p:nvSpPr>
          <p:cNvPr id="5" name="TextBox 4">
            <a:extLst>
              <a:ext uri="{FF2B5EF4-FFF2-40B4-BE49-F238E27FC236}">
                <a16:creationId xmlns:a16="http://schemas.microsoft.com/office/drawing/2014/main" id="{0AEF20B1-C505-E5F2-636A-66E6889D8379}"/>
              </a:ext>
            </a:extLst>
          </p:cNvPr>
          <p:cNvSpPr txBox="1"/>
          <p:nvPr/>
        </p:nvSpPr>
        <p:spPr>
          <a:xfrm>
            <a:off x="9697193" y="947540"/>
            <a:ext cx="2269156" cy="279086"/>
          </a:xfrm>
          <a:prstGeom prst="rect">
            <a:avLst/>
          </a:prstGeom>
          <a:noFill/>
        </p:spPr>
        <p:txBody>
          <a:bodyPr wrap="square" rtlCol="0">
            <a:noAutofit/>
          </a:bodyPr>
          <a:lstStyle/>
          <a:p>
            <a:r>
              <a:rPr lang="en-US" sz="800"/>
              <a:t>Agents have access to models, tools and knowledge through a set of AI gateways that act as control points</a:t>
            </a:r>
          </a:p>
        </p:txBody>
      </p:sp>
      <p:sp>
        <p:nvSpPr>
          <p:cNvPr id="9" name="Oval 8">
            <a:extLst>
              <a:ext uri="{FF2B5EF4-FFF2-40B4-BE49-F238E27FC236}">
                <a16:creationId xmlns:a16="http://schemas.microsoft.com/office/drawing/2014/main" id="{304DA1E2-B80B-3598-C32B-CD1030C4FCFC}"/>
              </a:ext>
            </a:extLst>
          </p:cNvPr>
          <p:cNvSpPr/>
          <p:nvPr/>
        </p:nvSpPr>
        <p:spPr>
          <a:xfrm>
            <a:off x="9527761" y="100194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2</a:t>
            </a:r>
          </a:p>
        </p:txBody>
      </p:sp>
      <p:sp>
        <p:nvSpPr>
          <p:cNvPr id="32" name="Rectangle 2">
            <a:extLst>
              <a:ext uri="{FF2B5EF4-FFF2-40B4-BE49-F238E27FC236}">
                <a16:creationId xmlns:a16="http://schemas.microsoft.com/office/drawing/2014/main" id="{F0E44867-4269-E239-A625-00A7E37ECD76}"/>
              </a:ext>
            </a:extLst>
          </p:cNvPr>
          <p:cNvSpPr>
            <a:spLocks noChangeArrowheads="1"/>
          </p:cNvSpPr>
          <p:nvPr/>
        </p:nvSpPr>
        <p:spPr bwMode="auto">
          <a:xfrm>
            <a:off x="52686" y="236441"/>
            <a:ext cx="35485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a:gradFill flip="none">
                  <a:gsLst>
                    <a:gs pos="1557">
                      <a:srgbClr val="F343AE"/>
                    </a:gs>
                    <a:gs pos="54000">
                      <a:srgbClr val="A100FF"/>
                    </a:gs>
                    <a:gs pos="85000">
                      <a:srgbClr val="7500C0"/>
                    </a:gs>
                  </a:gsLst>
                  <a:lin ang="0" scaled="0"/>
                </a:gradFill>
                <a:latin typeface="Graphik Medium"/>
              </a:rPr>
              <a:t>Intelligent Digital Brain on Google Cloud —Agentic Execution Flow (L2) </a:t>
            </a:r>
          </a:p>
        </p:txBody>
      </p:sp>
      <p:sp>
        <p:nvSpPr>
          <p:cNvPr id="26" name="Rounded Rectangle 53">
            <a:extLst>
              <a:ext uri="{FF2B5EF4-FFF2-40B4-BE49-F238E27FC236}">
                <a16:creationId xmlns:a16="http://schemas.microsoft.com/office/drawing/2014/main" id="{4AA8CA7E-49F0-8898-3FCC-1BE18D7A9EE9}"/>
              </a:ext>
            </a:extLst>
          </p:cNvPr>
          <p:cNvSpPr/>
          <p:nvPr/>
        </p:nvSpPr>
        <p:spPr>
          <a:xfrm>
            <a:off x="4663838" y="1487822"/>
            <a:ext cx="1982636" cy="866978"/>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algn="ctr" fontAlgn="base">
              <a:lnSpc>
                <a:spcPct val="90000"/>
              </a:lnSpc>
              <a:spcBef>
                <a:spcPct val="0"/>
              </a:spcBef>
            </a:pPr>
            <a:endParaRPr lang="en-US" sz="1000" kern="0" err="1">
              <a:latin typeface="Graphik Medium"/>
              <a:cs typeface="Arial" charset="0"/>
            </a:endParaRPr>
          </a:p>
        </p:txBody>
      </p:sp>
      <p:sp>
        <p:nvSpPr>
          <p:cNvPr id="34" name="Rectangle 33">
            <a:extLst>
              <a:ext uri="{FF2B5EF4-FFF2-40B4-BE49-F238E27FC236}">
                <a16:creationId xmlns:a16="http://schemas.microsoft.com/office/drawing/2014/main" id="{42F007E2-3EE1-0269-03C6-C9AB838DC93E}"/>
              </a:ext>
            </a:extLst>
          </p:cNvPr>
          <p:cNvSpPr/>
          <p:nvPr/>
        </p:nvSpPr>
        <p:spPr>
          <a:xfrm>
            <a:off x="4969838" y="1553324"/>
            <a:ext cx="1766944" cy="34637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buClrTx/>
              <a:buSzTx/>
              <a:buFontTx/>
              <a:buNone/>
              <a:tabLst/>
              <a:defRPr/>
            </a:pPr>
            <a:r>
              <a:rPr kumimoji="0" lang="en-US" sz="900" b="1" i="0" u="none" strike="noStrike" kern="1200" cap="none" spc="0" normalizeH="0" baseline="0" noProof="0">
                <a:ln>
                  <a:noFill/>
                </a:ln>
                <a:solidFill>
                  <a:schemeClr val="tx1"/>
                </a:solidFill>
                <a:effectLst/>
                <a:uLnTx/>
                <a:uFillTx/>
                <a:latin typeface="Graphik Medium" panose="020B0503030202060203" pitchFamily="34" charset="77"/>
                <a:ea typeface="+mn-ea"/>
                <a:cs typeface="+mn-cs"/>
              </a:rPr>
              <a:t>Agent Orchestration</a:t>
            </a:r>
          </a:p>
          <a:p>
            <a:pPr lvl="0">
              <a:lnSpc>
                <a:spcPct val="90000"/>
              </a:lnSpc>
              <a:defRPr/>
            </a:pPr>
            <a:r>
              <a:rPr lang="en-US" sz="800" i="1">
                <a:solidFill>
                  <a:schemeClr val="tx1"/>
                </a:solidFill>
                <a:latin typeface="Graphik Regular" panose="020B0503030202060203" pitchFamily="34" charset="77"/>
              </a:rPr>
              <a:t>Plans, coordinates, executes multi-agent workflows.</a:t>
            </a:r>
            <a:endParaRPr kumimoji="0" lang="en-US" sz="800" i="1" u="none" strike="noStrike" kern="1200" cap="none" spc="0" normalizeH="0" baseline="0" noProof="0">
              <a:ln>
                <a:noFill/>
              </a:ln>
              <a:solidFill>
                <a:schemeClr val="tx1"/>
              </a:solidFill>
              <a:effectLst/>
              <a:uLnTx/>
              <a:uFillTx/>
              <a:latin typeface="Graphik Regular" panose="020B0503030202060203" pitchFamily="34" charset="77"/>
            </a:endParaRPr>
          </a:p>
        </p:txBody>
      </p:sp>
      <p:grpSp>
        <p:nvGrpSpPr>
          <p:cNvPr id="82" name="Group 81">
            <a:extLst>
              <a:ext uri="{FF2B5EF4-FFF2-40B4-BE49-F238E27FC236}">
                <a16:creationId xmlns:a16="http://schemas.microsoft.com/office/drawing/2014/main" id="{7927C16C-13A0-6056-BF10-8F4EAA3832BE}"/>
              </a:ext>
            </a:extLst>
          </p:cNvPr>
          <p:cNvGrpSpPr/>
          <p:nvPr/>
        </p:nvGrpSpPr>
        <p:grpSpPr>
          <a:xfrm>
            <a:off x="4730541" y="1544061"/>
            <a:ext cx="245832" cy="245832"/>
            <a:chOff x="3062530" y="2514637"/>
            <a:chExt cx="523995" cy="523995"/>
          </a:xfrm>
        </p:grpSpPr>
        <p:sp>
          <p:nvSpPr>
            <p:cNvPr id="83" name="Oval 82">
              <a:extLst>
                <a:ext uri="{FF2B5EF4-FFF2-40B4-BE49-F238E27FC236}">
                  <a16:creationId xmlns:a16="http://schemas.microsoft.com/office/drawing/2014/main" id="{462E7E43-A7EE-0F65-466A-6A6CE1B333BB}"/>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chemeClr val="tx1"/>
                </a:solidFill>
                <a:effectLst/>
                <a:uLnTx/>
                <a:uFillTx/>
                <a:latin typeface="Graphik Regular"/>
                <a:ea typeface="+mn-ea"/>
                <a:cs typeface="+mn-cs"/>
              </a:endParaRPr>
            </a:p>
          </p:txBody>
        </p:sp>
        <p:grpSp>
          <p:nvGrpSpPr>
            <p:cNvPr id="84" name="Group 83">
              <a:extLst>
                <a:ext uri="{FF2B5EF4-FFF2-40B4-BE49-F238E27FC236}">
                  <a16:creationId xmlns:a16="http://schemas.microsoft.com/office/drawing/2014/main" id="{BB9599EE-BC3F-C2A2-F61E-2DE49BA82748}"/>
                </a:ext>
              </a:extLst>
            </p:cNvPr>
            <p:cNvGrpSpPr/>
            <p:nvPr/>
          </p:nvGrpSpPr>
          <p:grpSpPr>
            <a:xfrm>
              <a:off x="3180464" y="2582551"/>
              <a:ext cx="288127" cy="388166"/>
              <a:chOff x="1317913" y="664143"/>
              <a:chExt cx="414195" cy="558006"/>
            </a:xfrm>
          </p:grpSpPr>
          <p:sp>
            <p:nvSpPr>
              <p:cNvPr id="85" name="Freeform: Shape 722">
                <a:extLst>
                  <a:ext uri="{FF2B5EF4-FFF2-40B4-BE49-F238E27FC236}">
                    <a16:creationId xmlns:a16="http://schemas.microsoft.com/office/drawing/2014/main" id="{32056421-D045-CBE2-22D9-8468E9E1D93E}"/>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86" name="Freeform: Shape 723">
                <a:extLst>
                  <a:ext uri="{FF2B5EF4-FFF2-40B4-BE49-F238E27FC236}">
                    <a16:creationId xmlns:a16="http://schemas.microsoft.com/office/drawing/2014/main" id="{5808C8E1-E01E-FAB3-EB0D-609737AD523D}"/>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87" name="Freeform: Shape 724">
                <a:extLst>
                  <a:ext uri="{FF2B5EF4-FFF2-40B4-BE49-F238E27FC236}">
                    <a16:creationId xmlns:a16="http://schemas.microsoft.com/office/drawing/2014/main" id="{B7C8F663-3762-A2CB-7D07-F6CE3835C04B}"/>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sp>
            <p:nvSpPr>
              <p:cNvPr id="88" name="Freeform: Shape 725">
                <a:extLst>
                  <a:ext uri="{FF2B5EF4-FFF2-40B4-BE49-F238E27FC236}">
                    <a16:creationId xmlns:a16="http://schemas.microsoft.com/office/drawing/2014/main" id="{218BAA26-AE3F-E388-D053-4D4998E42875}"/>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effectLst/>
                  <a:uLnTx/>
                  <a:uFillTx/>
                  <a:latin typeface="Graphik Regular"/>
                  <a:ea typeface="+mn-ea"/>
                  <a:cs typeface="+mn-cs"/>
                </a:endParaRPr>
              </a:p>
            </p:txBody>
          </p:sp>
        </p:grpSp>
      </p:grpSp>
      <p:grpSp>
        <p:nvGrpSpPr>
          <p:cNvPr id="357" name="Group 356">
            <a:extLst>
              <a:ext uri="{FF2B5EF4-FFF2-40B4-BE49-F238E27FC236}">
                <a16:creationId xmlns:a16="http://schemas.microsoft.com/office/drawing/2014/main" id="{9F0E48E2-1636-AE31-AE99-381CF40089AB}"/>
              </a:ext>
            </a:extLst>
          </p:cNvPr>
          <p:cNvGrpSpPr/>
          <p:nvPr/>
        </p:nvGrpSpPr>
        <p:grpSpPr>
          <a:xfrm>
            <a:off x="6848968" y="5046682"/>
            <a:ext cx="692696" cy="388221"/>
            <a:chOff x="-26873" y="679983"/>
            <a:chExt cx="1012634" cy="567530"/>
          </a:xfrm>
        </p:grpSpPr>
        <p:pic>
          <p:nvPicPr>
            <p:cNvPr id="358" name="Graphic 357" descr="Office worker female outline">
              <a:extLst>
                <a:ext uri="{FF2B5EF4-FFF2-40B4-BE49-F238E27FC236}">
                  <a16:creationId xmlns:a16="http://schemas.microsoft.com/office/drawing/2014/main" id="{3A31A031-3A36-216A-C7FE-8567736DC18B}"/>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250844" y="679983"/>
              <a:ext cx="457200" cy="457200"/>
            </a:xfrm>
            <a:prstGeom prst="rect">
              <a:avLst/>
            </a:prstGeom>
          </p:spPr>
        </p:pic>
        <p:sp>
          <p:nvSpPr>
            <p:cNvPr id="359" name="Rectangle 358">
              <a:extLst>
                <a:ext uri="{FF2B5EF4-FFF2-40B4-BE49-F238E27FC236}">
                  <a16:creationId xmlns:a16="http://schemas.microsoft.com/office/drawing/2014/main" id="{136304C6-3633-3F3F-7B18-1FC7D705AB39}"/>
                </a:ext>
              </a:extLst>
            </p:cNvPr>
            <p:cNvSpPr/>
            <p:nvPr/>
          </p:nvSpPr>
          <p:spPr>
            <a:xfrm>
              <a:off x="-26873" y="1148126"/>
              <a:ext cx="1012634" cy="99387"/>
            </a:xfrm>
            <a:prstGeom prst="rect">
              <a:avLst/>
            </a:prstGeom>
            <a:no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R="0" lvl="0" indent="0" algn="ctr" fontAlgn="auto">
                <a:lnSpc>
                  <a:spcPct val="100000"/>
                </a:lnSpc>
                <a:spcBef>
                  <a:spcPts val="0"/>
                </a:spcBef>
                <a:spcAft>
                  <a:spcPts val="0"/>
                </a:spcAft>
                <a:buClrTx/>
                <a:buSzTx/>
                <a:buFontTx/>
                <a:buNone/>
                <a:tabLst/>
                <a:defRPr/>
              </a:pPr>
              <a:r>
                <a:rPr lang="en-US" sz="700">
                  <a:solidFill>
                    <a:schemeClr val="tx1"/>
                  </a:solidFill>
                  <a:cs typeface="Arial" panose="020B0604020202020204" pitchFamily="34" charset="0"/>
                </a:rPr>
                <a:t>Human Expertise</a:t>
              </a:r>
            </a:p>
          </p:txBody>
        </p:sp>
      </p:grpSp>
      <p:grpSp>
        <p:nvGrpSpPr>
          <p:cNvPr id="393" name="Group 392">
            <a:extLst>
              <a:ext uri="{FF2B5EF4-FFF2-40B4-BE49-F238E27FC236}">
                <a16:creationId xmlns:a16="http://schemas.microsoft.com/office/drawing/2014/main" id="{8447E2B4-4D17-6926-145B-5B6620F3134D}"/>
              </a:ext>
            </a:extLst>
          </p:cNvPr>
          <p:cNvGrpSpPr>
            <a:grpSpLocks noChangeAspect="1"/>
          </p:cNvGrpSpPr>
          <p:nvPr/>
        </p:nvGrpSpPr>
        <p:grpSpPr>
          <a:xfrm>
            <a:off x="10703239" y="4568179"/>
            <a:ext cx="548641" cy="398739"/>
            <a:chOff x="10439432" y="5076086"/>
            <a:chExt cx="508983" cy="369919"/>
          </a:xfrm>
        </p:grpSpPr>
        <p:grpSp>
          <p:nvGrpSpPr>
            <p:cNvPr id="387" name="Group 226">
              <a:extLst>
                <a:ext uri="{FF2B5EF4-FFF2-40B4-BE49-F238E27FC236}">
                  <a16:creationId xmlns:a16="http://schemas.microsoft.com/office/drawing/2014/main" id="{78E44496-1C41-E4B0-A3FE-7A1D167CBD6C}"/>
                </a:ext>
              </a:extLst>
            </p:cNvPr>
            <p:cNvGrpSpPr>
              <a:grpSpLocks noChangeAspect="1"/>
            </p:cNvGrpSpPr>
            <p:nvPr/>
          </p:nvGrpSpPr>
          <p:grpSpPr bwMode="auto">
            <a:xfrm>
              <a:off x="10610328" y="5076086"/>
              <a:ext cx="166937" cy="182881"/>
              <a:chOff x="2437" y="456"/>
              <a:chExt cx="356" cy="390"/>
            </a:xfrm>
            <a:solidFill>
              <a:schemeClr val="tx1"/>
            </a:solidFill>
          </p:grpSpPr>
          <p:sp>
            <p:nvSpPr>
              <p:cNvPr id="388" name="Freeform 227">
                <a:extLst>
                  <a:ext uri="{FF2B5EF4-FFF2-40B4-BE49-F238E27FC236}">
                    <a16:creationId xmlns:a16="http://schemas.microsoft.com/office/drawing/2014/main" id="{E0EFFC52-BFF7-BB4D-781E-7A3949CA392A}"/>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89" name="Freeform 228">
                <a:extLst>
                  <a:ext uri="{FF2B5EF4-FFF2-40B4-BE49-F238E27FC236}">
                    <a16:creationId xmlns:a16="http://schemas.microsoft.com/office/drawing/2014/main" id="{53BE5975-455D-0594-A600-3A60270F5124}"/>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0" name="Freeform 229">
                <a:extLst>
                  <a:ext uri="{FF2B5EF4-FFF2-40B4-BE49-F238E27FC236}">
                    <a16:creationId xmlns:a16="http://schemas.microsoft.com/office/drawing/2014/main" id="{2BA535F1-1802-503F-ED9D-A9C98A0B3305}"/>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1" name="Freeform 230">
                <a:extLst>
                  <a:ext uri="{FF2B5EF4-FFF2-40B4-BE49-F238E27FC236}">
                    <a16:creationId xmlns:a16="http://schemas.microsoft.com/office/drawing/2014/main" id="{C6928300-085F-789C-D26A-60C1E05889D8}"/>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2" name="TextBox 17">
              <a:extLst>
                <a:ext uri="{FF2B5EF4-FFF2-40B4-BE49-F238E27FC236}">
                  <a16:creationId xmlns:a16="http://schemas.microsoft.com/office/drawing/2014/main" id="{9F851889-6CDA-A435-1CB6-A8ADEC042752}"/>
                </a:ext>
              </a:extLst>
            </p:cNvPr>
            <p:cNvSpPr txBox="1">
              <a:spLocks noChangeArrowheads="1"/>
            </p:cNvSpPr>
            <p:nvPr/>
          </p:nvSpPr>
          <p:spPr bwMode="auto">
            <a:xfrm>
              <a:off x="10439432" y="5245950"/>
              <a:ext cx="508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ERP</a:t>
              </a:r>
            </a:p>
          </p:txBody>
        </p:sp>
      </p:grpSp>
      <p:grpSp>
        <p:nvGrpSpPr>
          <p:cNvPr id="394" name="Group 393">
            <a:extLst>
              <a:ext uri="{FF2B5EF4-FFF2-40B4-BE49-F238E27FC236}">
                <a16:creationId xmlns:a16="http://schemas.microsoft.com/office/drawing/2014/main" id="{3835B156-C6A4-661E-9570-BC0CD4134D4C}"/>
              </a:ext>
            </a:extLst>
          </p:cNvPr>
          <p:cNvGrpSpPr>
            <a:grpSpLocks noChangeAspect="1"/>
          </p:cNvGrpSpPr>
          <p:nvPr/>
        </p:nvGrpSpPr>
        <p:grpSpPr>
          <a:xfrm>
            <a:off x="11221096" y="4571506"/>
            <a:ext cx="548641" cy="398739"/>
            <a:chOff x="10439432" y="5076086"/>
            <a:chExt cx="508983" cy="369919"/>
          </a:xfrm>
        </p:grpSpPr>
        <p:grpSp>
          <p:nvGrpSpPr>
            <p:cNvPr id="395" name="Group 226">
              <a:extLst>
                <a:ext uri="{FF2B5EF4-FFF2-40B4-BE49-F238E27FC236}">
                  <a16:creationId xmlns:a16="http://schemas.microsoft.com/office/drawing/2014/main" id="{7AEE35A2-1C27-4F30-CF01-BA8D27790797}"/>
                </a:ext>
              </a:extLst>
            </p:cNvPr>
            <p:cNvGrpSpPr>
              <a:grpSpLocks noChangeAspect="1"/>
            </p:cNvGrpSpPr>
            <p:nvPr/>
          </p:nvGrpSpPr>
          <p:grpSpPr bwMode="auto">
            <a:xfrm>
              <a:off x="10610328" y="5076086"/>
              <a:ext cx="166937" cy="182881"/>
              <a:chOff x="2437" y="456"/>
              <a:chExt cx="356" cy="390"/>
            </a:xfrm>
            <a:solidFill>
              <a:schemeClr val="tx1"/>
            </a:solidFill>
          </p:grpSpPr>
          <p:sp>
            <p:nvSpPr>
              <p:cNvPr id="397" name="Freeform 227">
                <a:extLst>
                  <a:ext uri="{FF2B5EF4-FFF2-40B4-BE49-F238E27FC236}">
                    <a16:creationId xmlns:a16="http://schemas.microsoft.com/office/drawing/2014/main" id="{72D66291-30BE-3473-19FE-DA018F1378C8}"/>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8" name="Freeform 228">
                <a:extLst>
                  <a:ext uri="{FF2B5EF4-FFF2-40B4-BE49-F238E27FC236}">
                    <a16:creationId xmlns:a16="http://schemas.microsoft.com/office/drawing/2014/main" id="{96FD8CFC-7894-D462-4C1C-AD7896B799EE}"/>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9" name="Freeform 229">
                <a:extLst>
                  <a:ext uri="{FF2B5EF4-FFF2-40B4-BE49-F238E27FC236}">
                    <a16:creationId xmlns:a16="http://schemas.microsoft.com/office/drawing/2014/main" id="{76E32B6E-8D94-2188-E1F6-6B2D068D2918}"/>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00" name="Freeform 230">
                <a:extLst>
                  <a:ext uri="{FF2B5EF4-FFF2-40B4-BE49-F238E27FC236}">
                    <a16:creationId xmlns:a16="http://schemas.microsoft.com/office/drawing/2014/main" id="{06324178-0A55-9EE0-61C2-8A20F69EE729}"/>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6" name="TextBox 17">
              <a:extLst>
                <a:ext uri="{FF2B5EF4-FFF2-40B4-BE49-F238E27FC236}">
                  <a16:creationId xmlns:a16="http://schemas.microsoft.com/office/drawing/2014/main" id="{6C992B42-A8F3-0047-0955-185160080452}"/>
                </a:ext>
              </a:extLst>
            </p:cNvPr>
            <p:cNvSpPr txBox="1">
              <a:spLocks noChangeArrowheads="1"/>
            </p:cNvSpPr>
            <p:nvPr/>
          </p:nvSpPr>
          <p:spPr bwMode="auto">
            <a:xfrm>
              <a:off x="10439432" y="5245950"/>
              <a:ext cx="508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SAP</a:t>
              </a:r>
            </a:p>
          </p:txBody>
        </p:sp>
      </p:grpSp>
      <p:grpSp>
        <p:nvGrpSpPr>
          <p:cNvPr id="416" name="Group 415">
            <a:extLst>
              <a:ext uri="{FF2B5EF4-FFF2-40B4-BE49-F238E27FC236}">
                <a16:creationId xmlns:a16="http://schemas.microsoft.com/office/drawing/2014/main" id="{C8E7641C-E429-4E0D-015F-BEDC416DBA89}"/>
              </a:ext>
            </a:extLst>
          </p:cNvPr>
          <p:cNvGrpSpPr>
            <a:grpSpLocks noChangeAspect="1"/>
          </p:cNvGrpSpPr>
          <p:nvPr/>
        </p:nvGrpSpPr>
        <p:grpSpPr>
          <a:xfrm>
            <a:off x="10678836" y="5005721"/>
            <a:ext cx="622571" cy="399285"/>
            <a:chOff x="10415048" y="5076086"/>
            <a:chExt cx="576733" cy="369887"/>
          </a:xfrm>
        </p:grpSpPr>
        <p:grpSp>
          <p:nvGrpSpPr>
            <p:cNvPr id="417" name="Group 226">
              <a:extLst>
                <a:ext uri="{FF2B5EF4-FFF2-40B4-BE49-F238E27FC236}">
                  <a16:creationId xmlns:a16="http://schemas.microsoft.com/office/drawing/2014/main" id="{70364575-2583-5E33-A0F4-52290CD05C98}"/>
                </a:ext>
              </a:extLst>
            </p:cNvPr>
            <p:cNvGrpSpPr>
              <a:grpSpLocks noChangeAspect="1"/>
            </p:cNvGrpSpPr>
            <p:nvPr/>
          </p:nvGrpSpPr>
          <p:grpSpPr bwMode="auto">
            <a:xfrm>
              <a:off x="10610328" y="5076086"/>
              <a:ext cx="166937" cy="182881"/>
              <a:chOff x="2437" y="456"/>
              <a:chExt cx="356" cy="390"/>
            </a:xfrm>
            <a:solidFill>
              <a:schemeClr val="tx1"/>
            </a:solidFill>
          </p:grpSpPr>
          <p:sp>
            <p:nvSpPr>
              <p:cNvPr id="419" name="Freeform 227">
                <a:extLst>
                  <a:ext uri="{FF2B5EF4-FFF2-40B4-BE49-F238E27FC236}">
                    <a16:creationId xmlns:a16="http://schemas.microsoft.com/office/drawing/2014/main" id="{D340FBC4-C8C1-4A0C-7DB0-0C08007A4267}"/>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0" name="Freeform 228">
                <a:extLst>
                  <a:ext uri="{FF2B5EF4-FFF2-40B4-BE49-F238E27FC236}">
                    <a16:creationId xmlns:a16="http://schemas.microsoft.com/office/drawing/2014/main" id="{C161A797-C695-9139-4789-D6EFE225A01C}"/>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1" name="Freeform 229">
                <a:extLst>
                  <a:ext uri="{FF2B5EF4-FFF2-40B4-BE49-F238E27FC236}">
                    <a16:creationId xmlns:a16="http://schemas.microsoft.com/office/drawing/2014/main" id="{FED349B7-1F9A-DC43-E684-884D91C80329}"/>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2" name="Freeform 230">
                <a:extLst>
                  <a:ext uri="{FF2B5EF4-FFF2-40B4-BE49-F238E27FC236}">
                    <a16:creationId xmlns:a16="http://schemas.microsoft.com/office/drawing/2014/main" id="{8574AAB9-87E7-F7CC-0191-8B9E17234032}"/>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18" name="TextBox 17">
              <a:extLst>
                <a:ext uri="{FF2B5EF4-FFF2-40B4-BE49-F238E27FC236}">
                  <a16:creationId xmlns:a16="http://schemas.microsoft.com/office/drawing/2014/main" id="{396A229F-8BB8-7FBD-4710-D6C3F13409D5}"/>
                </a:ext>
              </a:extLst>
            </p:cNvPr>
            <p:cNvSpPr txBox="1">
              <a:spLocks noChangeArrowheads="1"/>
            </p:cNvSpPr>
            <p:nvPr/>
          </p:nvSpPr>
          <p:spPr bwMode="auto">
            <a:xfrm>
              <a:off x="10415048" y="5245918"/>
              <a:ext cx="5767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Salesforce</a:t>
              </a:r>
            </a:p>
          </p:txBody>
        </p:sp>
      </p:grpSp>
      <p:grpSp>
        <p:nvGrpSpPr>
          <p:cNvPr id="423" name="Group 422">
            <a:extLst>
              <a:ext uri="{FF2B5EF4-FFF2-40B4-BE49-F238E27FC236}">
                <a16:creationId xmlns:a16="http://schemas.microsoft.com/office/drawing/2014/main" id="{4DB19D9A-9C10-25D4-AA37-B65BE4149A39}"/>
              </a:ext>
            </a:extLst>
          </p:cNvPr>
          <p:cNvGrpSpPr>
            <a:grpSpLocks noChangeAspect="1"/>
          </p:cNvGrpSpPr>
          <p:nvPr/>
        </p:nvGrpSpPr>
        <p:grpSpPr>
          <a:xfrm>
            <a:off x="11160117" y="5009048"/>
            <a:ext cx="677471" cy="399285"/>
            <a:chOff x="10378472" y="5076086"/>
            <a:chExt cx="627591" cy="369887"/>
          </a:xfrm>
        </p:grpSpPr>
        <p:grpSp>
          <p:nvGrpSpPr>
            <p:cNvPr id="424" name="Group 226">
              <a:extLst>
                <a:ext uri="{FF2B5EF4-FFF2-40B4-BE49-F238E27FC236}">
                  <a16:creationId xmlns:a16="http://schemas.microsoft.com/office/drawing/2014/main" id="{CBFED373-06C3-92E8-29DB-2A741E8483EA}"/>
                </a:ext>
              </a:extLst>
            </p:cNvPr>
            <p:cNvGrpSpPr>
              <a:grpSpLocks noChangeAspect="1"/>
            </p:cNvGrpSpPr>
            <p:nvPr/>
          </p:nvGrpSpPr>
          <p:grpSpPr bwMode="auto">
            <a:xfrm>
              <a:off x="10610328" y="5076086"/>
              <a:ext cx="166937" cy="182881"/>
              <a:chOff x="2437" y="456"/>
              <a:chExt cx="356" cy="390"/>
            </a:xfrm>
            <a:solidFill>
              <a:schemeClr val="tx1"/>
            </a:solidFill>
          </p:grpSpPr>
          <p:sp>
            <p:nvSpPr>
              <p:cNvPr id="426" name="Freeform 227">
                <a:extLst>
                  <a:ext uri="{FF2B5EF4-FFF2-40B4-BE49-F238E27FC236}">
                    <a16:creationId xmlns:a16="http://schemas.microsoft.com/office/drawing/2014/main" id="{D4514B8F-5922-779C-7554-C9CAF235CCF2}"/>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7" name="Freeform 228">
                <a:extLst>
                  <a:ext uri="{FF2B5EF4-FFF2-40B4-BE49-F238E27FC236}">
                    <a16:creationId xmlns:a16="http://schemas.microsoft.com/office/drawing/2014/main" id="{C78155B0-4108-FAE6-7C88-8256E9FD3C5E}"/>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8" name="Freeform 229">
                <a:extLst>
                  <a:ext uri="{FF2B5EF4-FFF2-40B4-BE49-F238E27FC236}">
                    <a16:creationId xmlns:a16="http://schemas.microsoft.com/office/drawing/2014/main" id="{4AB137C5-7CB8-3D9A-428F-B7BC9753C51B}"/>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9" name="Freeform 230">
                <a:extLst>
                  <a:ext uri="{FF2B5EF4-FFF2-40B4-BE49-F238E27FC236}">
                    <a16:creationId xmlns:a16="http://schemas.microsoft.com/office/drawing/2014/main" id="{DB59854F-873C-01B4-6A57-E8B38ECF24DF}"/>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25" name="TextBox 17">
              <a:extLst>
                <a:ext uri="{FF2B5EF4-FFF2-40B4-BE49-F238E27FC236}">
                  <a16:creationId xmlns:a16="http://schemas.microsoft.com/office/drawing/2014/main" id="{13B62329-5964-6683-7CB3-6D26AF6328D0}"/>
                </a:ext>
              </a:extLst>
            </p:cNvPr>
            <p:cNvSpPr txBox="1">
              <a:spLocks noChangeArrowheads="1"/>
            </p:cNvSpPr>
            <p:nvPr/>
          </p:nvSpPr>
          <p:spPr bwMode="auto">
            <a:xfrm>
              <a:off x="10378472" y="5245918"/>
              <a:ext cx="6275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ServiceNow</a:t>
              </a:r>
            </a:p>
          </p:txBody>
        </p:sp>
      </p:grpSp>
      <p:sp>
        <p:nvSpPr>
          <p:cNvPr id="14" name="TextBox 13">
            <a:extLst>
              <a:ext uri="{FF2B5EF4-FFF2-40B4-BE49-F238E27FC236}">
                <a16:creationId xmlns:a16="http://schemas.microsoft.com/office/drawing/2014/main" id="{0043C9D7-7481-E5AF-2EAF-8557D17879D6}"/>
              </a:ext>
            </a:extLst>
          </p:cNvPr>
          <p:cNvSpPr txBox="1"/>
          <p:nvPr/>
        </p:nvSpPr>
        <p:spPr>
          <a:xfrm>
            <a:off x="9697193" y="1458713"/>
            <a:ext cx="2269156" cy="279086"/>
          </a:xfrm>
          <a:prstGeom prst="rect">
            <a:avLst/>
          </a:prstGeom>
          <a:noFill/>
        </p:spPr>
        <p:txBody>
          <a:bodyPr wrap="square" rtlCol="0">
            <a:noAutofit/>
          </a:bodyPr>
          <a:lstStyle/>
          <a:p>
            <a:r>
              <a:rPr lang="en-US" sz="800"/>
              <a:t>An ensemble of models that continue to learn are accessed for planning, reasoning and decisioning purposes</a:t>
            </a:r>
          </a:p>
        </p:txBody>
      </p:sp>
      <p:sp>
        <p:nvSpPr>
          <p:cNvPr id="30" name="Oval 29">
            <a:extLst>
              <a:ext uri="{FF2B5EF4-FFF2-40B4-BE49-F238E27FC236}">
                <a16:creationId xmlns:a16="http://schemas.microsoft.com/office/drawing/2014/main" id="{CEE7F567-7B32-8D76-C057-2BC21D618439}"/>
              </a:ext>
            </a:extLst>
          </p:cNvPr>
          <p:cNvSpPr/>
          <p:nvPr/>
        </p:nvSpPr>
        <p:spPr>
          <a:xfrm>
            <a:off x="9527761" y="149180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Graphik Bold"/>
              </a:rPr>
              <a:t>3</a:t>
            </a:r>
            <a:endParaRPr kumimoji="0" lang="en-US" sz="800" b="1" i="0" u="none" strike="noStrike" kern="1200" cap="none" spc="0" normalizeH="0" baseline="0" noProof="0">
              <a:ln>
                <a:noFill/>
              </a:ln>
              <a:solidFill>
                <a:schemeClr val="bg1"/>
              </a:solidFill>
              <a:effectLst/>
              <a:uLnTx/>
              <a:uFillTx/>
              <a:latin typeface="Graphik Bold"/>
              <a:ea typeface="+mn-ea"/>
              <a:cs typeface="+mn-cs"/>
            </a:endParaRPr>
          </a:p>
        </p:txBody>
      </p:sp>
      <p:sp>
        <p:nvSpPr>
          <p:cNvPr id="31" name="TextBox 30">
            <a:extLst>
              <a:ext uri="{FF2B5EF4-FFF2-40B4-BE49-F238E27FC236}">
                <a16:creationId xmlns:a16="http://schemas.microsoft.com/office/drawing/2014/main" id="{C1D77F54-2BBF-6D79-7D22-277F3D23D643}"/>
              </a:ext>
            </a:extLst>
          </p:cNvPr>
          <p:cNvSpPr txBox="1"/>
          <p:nvPr/>
        </p:nvSpPr>
        <p:spPr>
          <a:xfrm>
            <a:off x="9697193" y="1963234"/>
            <a:ext cx="2269156" cy="279086"/>
          </a:xfrm>
          <a:prstGeom prst="rect">
            <a:avLst/>
          </a:prstGeom>
          <a:noFill/>
        </p:spPr>
        <p:txBody>
          <a:bodyPr wrap="square" rtlCol="0">
            <a:noAutofit/>
          </a:bodyPr>
          <a:lstStyle/>
          <a:p>
            <a:r>
              <a:rPr lang="en-US" sz="800"/>
              <a:t>Specialized knowledge is engineered and access through semantic layer for agent consumption. Built from the underlying data products</a:t>
            </a:r>
          </a:p>
        </p:txBody>
      </p:sp>
      <p:sp>
        <p:nvSpPr>
          <p:cNvPr id="37" name="Oval 36">
            <a:extLst>
              <a:ext uri="{FF2B5EF4-FFF2-40B4-BE49-F238E27FC236}">
                <a16:creationId xmlns:a16="http://schemas.microsoft.com/office/drawing/2014/main" id="{11FF3A8D-F424-E099-DEAF-96EC6C0CC618}"/>
              </a:ext>
            </a:extLst>
          </p:cNvPr>
          <p:cNvSpPr/>
          <p:nvPr/>
        </p:nvSpPr>
        <p:spPr>
          <a:xfrm>
            <a:off x="9527761" y="199632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a:solidFill>
                  <a:schemeClr val="bg1"/>
                </a:solidFill>
                <a:latin typeface="Graphik Bold"/>
              </a:rPr>
              <a:t>4</a:t>
            </a:r>
            <a:endParaRPr kumimoji="0" lang="en-US" sz="800" b="1" i="0" u="none" strike="noStrike" kern="1200" cap="none" spc="0" normalizeH="0" baseline="0" noProof="0">
              <a:ln>
                <a:noFill/>
              </a:ln>
              <a:solidFill>
                <a:schemeClr val="bg1"/>
              </a:solidFill>
              <a:effectLst/>
              <a:uLnTx/>
              <a:uFillTx/>
              <a:latin typeface="Graphik Bold"/>
              <a:ea typeface="+mn-ea"/>
              <a:cs typeface="+mn-cs"/>
            </a:endParaRPr>
          </a:p>
        </p:txBody>
      </p:sp>
      <p:sp>
        <p:nvSpPr>
          <p:cNvPr id="39" name="TextBox 38">
            <a:extLst>
              <a:ext uri="{FF2B5EF4-FFF2-40B4-BE49-F238E27FC236}">
                <a16:creationId xmlns:a16="http://schemas.microsoft.com/office/drawing/2014/main" id="{5015A750-5D42-2A50-9144-FEA5A2DC86A3}"/>
              </a:ext>
            </a:extLst>
          </p:cNvPr>
          <p:cNvSpPr txBox="1"/>
          <p:nvPr/>
        </p:nvSpPr>
        <p:spPr>
          <a:xfrm>
            <a:off x="10086500" y="2690515"/>
            <a:ext cx="2105500" cy="272506"/>
          </a:xfrm>
          <a:prstGeom prst="rect">
            <a:avLst/>
          </a:prstGeom>
          <a:noFill/>
        </p:spPr>
        <p:txBody>
          <a:bodyPr wrap="square" rtlCol="0">
            <a:noAutofit/>
          </a:bodyPr>
          <a:lstStyle/>
          <a:p>
            <a:r>
              <a:rPr lang="en-US" sz="800"/>
              <a:t>Agent actions update data products as where relevant to maintain updated information</a:t>
            </a:r>
          </a:p>
        </p:txBody>
      </p:sp>
      <p:sp>
        <p:nvSpPr>
          <p:cNvPr id="40" name="Oval 39">
            <a:extLst>
              <a:ext uri="{FF2B5EF4-FFF2-40B4-BE49-F238E27FC236}">
                <a16:creationId xmlns:a16="http://schemas.microsoft.com/office/drawing/2014/main" id="{781068F8-FCCD-2158-570B-0BF6513DB2C1}"/>
              </a:ext>
            </a:extLst>
          </p:cNvPr>
          <p:cNvSpPr/>
          <p:nvPr/>
        </p:nvSpPr>
        <p:spPr>
          <a:xfrm>
            <a:off x="9917068" y="2746854"/>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5</a:t>
            </a:r>
          </a:p>
        </p:txBody>
      </p:sp>
      <p:sp>
        <p:nvSpPr>
          <p:cNvPr id="469" name="TextBox 468">
            <a:extLst>
              <a:ext uri="{FF2B5EF4-FFF2-40B4-BE49-F238E27FC236}">
                <a16:creationId xmlns:a16="http://schemas.microsoft.com/office/drawing/2014/main" id="{E0FB3B9D-35C0-E7FD-194B-EAD8474FF859}"/>
              </a:ext>
            </a:extLst>
          </p:cNvPr>
          <p:cNvSpPr txBox="1"/>
          <p:nvPr/>
        </p:nvSpPr>
        <p:spPr>
          <a:xfrm>
            <a:off x="10086500" y="3143373"/>
            <a:ext cx="2105500" cy="272506"/>
          </a:xfrm>
          <a:prstGeom prst="rect">
            <a:avLst/>
          </a:prstGeom>
          <a:noFill/>
        </p:spPr>
        <p:txBody>
          <a:bodyPr wrap="square" rtlCol="0">
            <a:noAutofit/>
          </a:bodyPr>
          <a:lstStyle/>
          <a:p>
            <a:r>
              <a:rPr lang="en-US" sz="800"/>
              <a:t>Orchestrate with enterprise systems providing data products and embedded agents</a:t>
            </a:r>
          </a:p>
        </p:txBody>
      </p:sp>
      <p:sp>
        <p:nvSpPr>
          <p:cNvPr id="470" name="Oval 469">
            <a:extLst>
              <a:ext uri="{FF2B5EF4-FFF2-40B4-BE49-F238E27FC236}">
                <a16:creationId xmlns:a16="http://schemas.microsoft.com/office/drawing/2014/main" id="{DC1C16B2-3113-29F4-D6ED-6E3A821E5787}"/>
              </a:ext>
            </a:extLst>
          </p:cNvPr>
          <p:cNvSpPr/>
          <p:nvPr/>
        </p:nvSpPr>
        <p:spPr>
          <a:xfrm>
            <a:off x="9917068" y="3207461"/>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6</a:t>
            </a:r>
          </a:p>
        </p:txBody>
      </p:sp>
      <p:sp>
        <p:nvSpPr>
          <p:cNvPr id="471" name="Oval 470">
            <a:extLst>
              <a:ext uri="{FF2B5EF4-FFF2-40B4-BE49-F238E27FC236}">
                <a16:creationId xmlns:a16="http://schemas.microsoft.com/office/drawing/2014/main" id="{2F98C6B8-1C3D-22FB-2315-EA15CE2D2DB0}"/>
              </a:ext>
            </a:extLst>
          </p:cNvPr>
          <p:cNvSpPr/>
          <p:nvPr/>
        </p:nvSpPr>
        <p:spPr>
          <a:xfrm>
            <a:off x="3905547" y="217201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7</a:t>
            </a:r>
          </a:p>
        </p:txBody>
      </p:sp>
      <p:sp>
        <p:nvSpPr>
          <p:cNvPr id="472" name="TextBox 471">
            <a:extLst>
              <a:ext uri="{FF2B5EF4-FFF2-40B4-BE49-F238E27FC236}">
                <a16:creationId xmlns:a16="http://schemas.microsoft.com/office/drawing/2014/main" id="{9218A307-06EA-7DBA-FEF0-14B325CDC11B}"/>
              </a:ext>
            </a:extLst>
          </p:cNvPr>
          <p:cNvSpPr txBox="1"/>
          <p:nvPr/>
        </p:nvSpPr>
        <p:spPr>
          <a:xfrm>
            <a:off x="9841962" y="5816282"/>
            <a:ext cx="2105500" cy="272506"/>
          </a:xfrm>
          <a:prstGeom prst="rect">
            <a:avLst/>
          </a:prstGeom>
          <a:noFill/>
        </p:spPr>
        <p:txBody>
          <a:bodyPr wrap="square" rtlCol="0">
            <a:noAutofit/>
          </a:bodyPr>
          <a:lstStyle/>
          <a:p>
            <a:r>
              <a:rPr lang="en-US" sz="800"/>
              <a:t>At every stage of agentic orchestration,  relevant governance controls kick in. Visibility logs are captured to track the brain interactions</a:t>
            </a:r>
          </a:p>
        </p:txBody>
      </p:sp>
      <p:sp>
        <p:nvSpPr>
          <p:cNvPr id="473" name="Oval 472">
            <a:extLst>
              <a:ext uri="{FF2B5EF4-FFF2-40B4-BE49-F238E27FC236}">
                <a16:creationId xmlns:a16="http://schemas.microsoft.com/office/drawing/2014/main" id="{FE466B21-29EE-3595-31AB-58D8B1BFF7A4}"/>
              </a:ext>
            </a:extLst>
          </p:cNvPr>
          <p:cNvSpPr/>
          <p:nvPr/>
        </p:nvSpPr>
        <p:spPr>
          <a:xfrm>
            <a:off x="9672530" y="5849374"/>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7</a:t>
            </a:r>
          </a:p>
        </p:txBody>
      </p:sp>
      <p:cxnSp>
        <p:nvCxnSpPr>
          <p:cNvPr id="383" name="Straight Arrow Connector 382">
            <a:extLst>
              <a:ext uri="{FF2B5EF4-FFF2-40B4-BE49-F238E27FC236}">
                <a16:creationId xmlns:a16="http://schemas.microsoft.com/office/drawing/2014/main" id="{673F2759-BFCF-2A1E-C7F6-9B68D4C1C004}"/>
              </a:ext>
            </a:extLst>
          </p:cNvPr>
          <p:cNvCxnSpPr/>
          <p:nvPr/>
        </p:nvCxnSpPr>
        <p:spPr>
          <a:xfrm>
            <a:off x="6715162" y="1236723"/>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A54A1746-2B3B-85B5-B756-C857D0CEE8E7}"/>
              </a:ext>
            </a:extLst>
          </p:cNvPr>
          <p:cNvCxnSpPr/>
          <p:nvPr/>
        </p:nvCxnSpPr>
        <p:spPr>
          <a:xfrm>
            <a:off x="6723225" y="2434116"/>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FADBE9BF-C8BB-341C-C174-17CE8B164FBF}"/>
              </a:ext>
            </a:extLst>
          </p:cNvPr>
          <p:cNvCxnSpPr>
            <a:cxnSpLocks/>
          </p:cNvCxnSpPr>
          <p:nvPr/>
        </p:nvCxnSpPr>
        <p:spPr>
          <a:xfrm>
            <a:off x="2177079" y="3652770"/>
            <a:ext cx="0" cy="12569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92017B73-F07C-D1DE-4825-E12B5E7C1A17}"/>
              </a:ext>
            </a:extLst>
          </p:cNvPr>
          <p:cNvGrpSpPr/>
          <p:nvPr/>
        </p:nvGrpSpPr>
        <p:grpSpPr>
          <a:xfrm>
            <a:off x="712460" y="2020385"/>
            <a:ext cx="593818" cy="384678"/>
            <a:chOff x="870773" y="2020385"/>
            <a:chExt cx="593818" cy="384678"/>
          </a:xfrm>
        </p:grpSpPr>
        <p:sp>
          <p:nvSpPr>
            <p:cNvPr id="435" name="TextBox 12">
              <a:extLst>
                <a:ext uri="{FF2B5EF4-FFF2-40B4-BE49-F238E27FC236}">
                  <a16:creationId xmlns:a16="http://schemas.microsoft.com/office/drawing/2014/main" id="{C06ADBB0-9986-87B7-0D69-947F757ADF30}"/>
                </a:ext>
              </a:extLst>
            </p:cNvPr>
            <p:cNvSpPr txBox="1">
              <a:spLocks noChangeArrowheads="1"/>
            </p:cNvSpPr>
            <p:nvPr/>
          </p:nvSpPr>
          <p:spPr bwMode="auto">
            <a:xfrm>
              <a:off x="870773" y="2224373"/>
              <a:ext cx="59381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IAM</a:t>
              </a:r>
            </a:p>
          </p:txBody>
        </p:sp>
        <p:pic>
          <p:nvPicPr>
            <p:cNvPr id="2050" name="Picture 2">
              <a:extLst>
                <a:ext uri="{FF2B5EF4-FFF2-40B4-BE49-F238E27FC236}">
                  <a16:creationId xmlns:a16="http://schemas.microsoft.com/office/drawing/2014/main" id="{D65873CF-86B7-188E-C074-67AEA9947AE7}"/>
                </a:ext>
              </a:extLst>
            </p:cNvPr>
            <p:cNvPicPr>
              <a:picLocks noChangeAspect="1" noChangeArrowheads="1"/>
            </p:cNvPicPr>
            <p:nvPr/>
          </p:nvPicPr>
          <p:blipFill>
            <a:blip r:embed="rId5"/>
            <a:srcRect/>
            <a:stretch/>
          </p:blipFill>
          <p:spPr bwMode="auto">
            <a:xfrm>
              <a:off x="1066912" y="2020385"/>
              <a:ext cx="201541" cy="2015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5C7295A7-CF5A-3BAE-3A2D-2FA0723E50A1}"/>
              </a:ext>
            </a:extLst>
          </p:cNvPr>
          <p:cNvGrpSpPr/>
          <p:nvPr/>
        </p:nvGrpSpPr>
        <p:grpSpPr>
          <a:xfrm>
            <a:off x="1055260" y="2018943"/>
            <a:ext cx="823880" cy="388433"/>
            <a:chOff x="1241814" y="2011386"/>
            <a:chExt cx="823880" cy="388433"/>
          </a:xfrm>
        </p:grpSpPr>
        <p:sp>
          <p:nvSpPr>
            <p:cNvPr id="38" name="TextBox 12">
              <a:extLst>
                <a:ext uri="{FF2B5EF4-FFF2-40B4-BE49-F238E27FC236}">
                  <a16:creationId xmlns:a16="http://schemas.microsoft.com/office/drawing/2014/main" id="{A375A782-F981-3C2B-97D5-7312A51F291A}"/>
                </a:ext>
              </a:extLst>
            </p:cNvPr>
            <p:cNvSpPr txBox="1">
              <a:spLocks noChangeArrowheads="1"/>
            </p:cNvSpPr>
            <p:nvPr/>
          </p:nvSpPr>
          <p:spPr bwMode="auto">
            <a:xfrm>
              <a:off x="1241814" y="2219129"/>
              <a:ext cx="82388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Secrets Manager</a:t>
              </a:r>
            </a:p>
          </p:txBody>
        </p:sp>
        <p:pic>
          <p:nvPicPr>
            <p:cNvPr id="2052" name="Picture 4">
              <a:extLst>
                <a:ext uri="{FF2B5EF4-FFF2-40B4-BE49-F238E27FC236}">
                  <a16:creationId xmlns:a16="http://schemas.microsoft.com/office/drawing/2014/main" id="{F328B69D-5208-E1BB-7B79-B2FCE452DF67}"/>
                </a:ext>
              </a:extLst>
            </p:cNvPr>
            <p:cNvPicPr>
              <a:picLocks noChangeAspect="1" noChangeArrowheads="1"/>
            </p:cNvPicPr>
            <p:nvPr/>
          </p:nvPicPr>
          <p:blipFill>
            <a:blip r:embed="rId6"/>
            <a:srcRect/>
            <a:stretch/>
          </p:blipFill>
          <p:spPr bwMode="auto">
            <a:xfrm>
              <a:off x="1534444" y="2011386"/>
              <a:ext cx="201168" cy="2011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7" name="Group 476">
            <a:extLst>
              <a:ext uri="{FF2B5EF4-FFF2-40B4-BE49-F238E27FC236}">
                <a16:creationId xmlns:a16="http://schemas.microsoft.com/office/drawing/2014/main" id="{A7FFD85B-09B9-3027-0079-36E77F4C0230}"/>
              </a:ext>
            </a:extLst>
          </p:cNvPr>
          <p:cNvGrpSpPr/>
          <p:nvPr/>
        </p:nvGrpSpPr>
        <p:grpSpPr>
          <a:xfrm>
            <a:off x="433232" y="2938486"/>
            <a:ext cx="712785" cy="409953"/>
            <a:chOff x="395447" y="2999561"/>
            <a:chExt cx="712785" cy="409953"/>
          </a:xfrm>
        </p:grpSpPr>
        <p:sp>
          <p:nvSpPr>
            <p:cNvPr id="47" name="TextBox 46">
              <a:extLst>
                <a:ext uri="{FF2B5EF4-FFF2-40B4-BE49-F238E27FC236}">
                  <a16:creationId xmlns:a16="http://schemas.microsoft.com/office/drawing/2014/main" id="{A189EA66-10C8-FF0E-CE59-9CC48409C039}"/>
                </a:ext>
              </a:extLst>
            </p:cNvPr>
            <p:cNvSpPr txBox="1"/>
            <p:nvPr/>
          </p:nvSpPr>
          <p:spPr>
            <a:xfrm>
              <a:off x="395447" y="3228824"/>
              <a:ext cx="712785" cy="180690"/>
            </a:xfrm>
            <a:prstGeom prst="rect">
              <a:avLst/>
            </a:prstGeom>
            <a:noFill/>
          </p:spPr>
          <p:txBody>
            <a:bodyPr wrap="square" rtlCol="0">
              <a:spAutoFit/>
            </a:bodyPr>
            <a:lstStyle>
              <a:defPPr>
                <a:defRPr lang="en-US"/>
              </a:defPPr>
              <a:lvl1pPr algn="ctr">
                <a:lnSpc>
                  <a:spcPct val="80000"/>
                </a:lnSpc>
                <a:defRPr sz="700">
                  <a:cs typeface="Arial" panose="020B0604020202020204" pitchFamily="34" charset="0"/>
                </a:defRPr>
              </a:lvl1pPr>
            </a:lstStyle>
            <a:p>
              <a:r>
                <a:rPr lang="en-US"/>
                <a:t>Monitor</a:t>
              </a:r>
            </a:p>
          </p:txBody>
        </p:sp>
        <p:pic>
          <p:nvPicPr>
            <p:cNvPr id="16" name="Picture 15" descr="A blue screen with a line on it&#10;&#10;AI-generated content may be incorrect.">
              <a:extLst>
                <a:ext uri="{FF2B5EF4-FFF2-40B4-BE49-F238E27FC236}">
                  <a16:creationId xmlns:a16="http://schemas.microsoft.com/office/drawing/2014/main" id="{FB054F42-D65D-BFEC-CCEB-80BE0E6D6C3D}"/>
                </a:ext>
              </a:extLst>
            </p:cNvPr>
            <p:cNvPicPr>
              <a:picLocks noChangeAspect="1"/>
            </p:cNvPicPr>
            <p:nvPr/>
          </p:nvPicPr>
          <p:blipFill>
            <a:blip r:embed="rId7"/>
            <a:stretch>
              <a:fillRect/>
            </a:stretch>
          </p:blipFill>
          <p:spPr>
            <a:xfrm>
              <a:off x="589120" y="2999561"/>
              <a:ext cx="325438" cy="233520"/>
            </a:xfrm>
            <a:prstGeom prst="rect">
              <a:avLst/>
            </a:prstGeom>
          </p:spPr>
        </p:pic>
      </p:grpSp>
      <p:grpSp>
        <p:nvGrpSpPr>
          <p:cNvPr id="475" name="Group 474">
            <a:extLst>
              <a:ext uri="{FF2B5EF4-FFF2-40B4-BE49-F238E27FC236}">
                <a16:creationId xmlns:a16="http://schemas.microsoft.com/office/drawing/2014/main" id="{F6492D21-C80A-B4AB-A649-273AE2FBB251}"/>
              </a:ext>
            </a:extLst>
          </p:cNvPr>
          <p:cNvGrpSpPr/>
          <p:nvPr/>
        </p:nvGrpSpPr>
        <p:grpSpPr>
          <a:xfrm>
            <a:off x="937122" y="2939915"/>
            <a:ext cx="991929" cy="396274"/>
            <a:chOff x="1003299" y="3000990"/>
            <a:chExt cx="991929" cy="396274"/>
          </a:xfrm>
        </p:grpSpPr>
        <p:sp>
          <p:nvSpPr>
            <p:cNvPr id="474" name="TextBox 473">
              <a:extLst>
                <a:ext uri="{FF2B5EF4-FFF2-40B4-BE49-F238E27FC236}">
                  <a16:creationId xmlns:a16="http://schemas.microsoft.com/office/drawing/2014/main" id="{97E09E1D-FFD1-6F98-E46A-D988BB021B6C}"/>
                </a:ext>
              </a:extLst>
            </p:cNvPr>
            <p:cNvSpPr txBox="1"/>
            <p:nvPr/>
          </p:nvSpPr>
          <p:spPr>
            <a:xfrm>
              <a:off x="1003299" y="3216574"/>
              <a:ext cx="991929" cy="180690"/>
            </a:xfrm>
            <a:prstGeom prst="rect">
              <a:avLst/>
            </a:prstGeom>
            <a:noFill/>
          </p:spPr>
          <p:txBody>
            <a:bodyPr wrap="square" rtlCol="0">
              <a:spAutoFit/>
            </a:bodyPr>
            <a:lstStyle/>
            <a:p>
              <a:pPr algn="ctr">
                <a:lnSpc>
                  <a:spcPct val="80000"/>
                </a:lnSpc>
              </a:pPr>
              <a:r>
                <a:rPr lang="en-US" sz="700">
                  <a:cs typeface="Arial" panose="020B0604020202020204" pitchFamily="34" charset="0"/>
                </a:rPr>
                <a:t>Cloud Trace</a:t>
              </a:r>
            </a:p>
          </p:txBody>
        </p:sp>
        <p:pic>
          <p:nvPicPr>
            <p:cNvPr id="2054" name="Picture 6">
              <a:extLst>
                <a:ext uri="{FF2B5EF4-FFF2-40B4-BE49-F238E27FC236}">
                  <a16:creationId xmlns:a16="http://schemas.microsoft.com/office/drawing/2014/main" id="{B396FDFE-3DD3-46A4-CAE4-6683AC2EE9E4}"/>
                </a:ext>
              </a:extLst>
            </p:cNvPr>
            <p:cNvPicPr>
              <a:picLocks noChangeAspect="1" noChangeArrowheads="1"/>
            </p:cNvPicPr>
            <p:nvPr/>
          </p:nvPicPr>
          <p:blipFill>
            <a:blip r:embed="rId8"/>
            <a:srcRect/>
            <a:stretch/>
          </p:blipFill>
          <p:spPr bwMode="auto">
            <a:xfrm>
              <a:off x="1403465" y="3000990"/>
              <a:ext cx="209516" cy="2095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02C68344-7F94-D48F-E1EA-C7A67B570F38}"/>
              </a:ext>
            </a:extLst>
          </p:cNvPr>
          <p:cNvGrpSpPr/>
          <p:nvPr/>
        </p:nvGrpSpPr>
        <p:grpSpPr>
          <a:xfrm>
            <a:off x="2355984" y="2004291"/>
            <a:ext cx="971528" cy="403953"/>
            <a:chOff x="2401141" y="2013918"/>
            <a:chExt cx="971528" cy="403953"/>
          </a:xfrm>
        </p:grpSpPr>
        <p:sp>
          <p:nvSpPr>
            <p:cNvPr id="476" name="TextBox 9">
              <a:extLst>
                <a:ext uri="{FF2B5EF4-FFF2-40B4-BE49-F238E27FC236}">
                  <a16:creationId xmlns:a16="http://schemas.microsoft.com/office/drawing/2014/main" id="{60194E30-01D3-FD4B-1ADF-205E17DCC452}"/>
                </a:ext>
              </a:extLst>
            </p:cNvPr>
            <p:cNvSpPr txBox="1">
              <a:spLocks noChangeArrowheads="1"/>
            </p:cNvSpPr>
            <p:nvPr/>
          </p:nvSpPr>
          <p:spPr bwMode="auto">
            <a:xfrm>
              <a:off x="2401141" y="2237181"/>
              <a:ext cx="97152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Cloud Build</a:t>
              </a:r>
            </a:p>
          </p:txBody>
        </p:sp>
        <p:pic>
          <p:nvPicPr>
            <p:cNvPr id="2056" name="Picture 8">
              <a:extLst>
                <a:ext uri="{FF2B5EF4-FFF2-40B4-BE49-F238E27FC236}">
                  <a16:creationId xmlns:a16="http://schemas.microsoft.com/office/drawing/2014/main" id="{6D5C2E58-7E55-4E72-6E87-20E52E291A0B}"/>
                </a:ext>
              </a:extLst>
            </p:cNvPr>
            <p:cNvPicPr>
              <a:picLocks noChangeAspect="1" noChangeArrowheads="1"/>
            </p:cNvPicPr>
            <p:nvPr/>
          </p:nvPicPr>
          <p:blipFill>
            <a:blip r:embed="rId9"/>
            <a:srcRect/>
            <a:stretch/>
          </p:blipFill>
          <p:spPr bwMode="auto">
            <a:xfrm>
              <a:off x="2777653" y="2013918"/>
              <a:ext cx="218505" cy="2185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1" name="Group 490">
            <a:extLst>
              <a:ext uri="{FF2B5EF4-FFF2-40B4-BE49-F238E27FC236}">
                <a16:creationId xmlns:a16="http://schemas.microsoft.com/office/drawing/2014/main" id="{458C40C5-905D-AE0D-8705-550AD2C70F28}"/>
              </a:ext>
            </a:extLst>
          </p:cNvPr>
          <p:cNvGrpSpPr/>
          <p:nvPr/>
        </p:nvGrpSpPr>
        <p:grpSpPr>
          <a:xfrm>
            <a:off x="1128134" y="4243359"/>
            <a:ext cx="805704" cy="452307"/>
            <a:chOff x="1195696" y="4242699"/>
            <a:chExt cx="805704" cy="452307"/>
          </a:xfrm>
        </p:grpSpPr>
        <p:sp>
          <p:nvSpPr>
            <p:cNvPr id="1033" name="TextBox 1032">
              <a:extLst>
                <a:ext uri="{FF2B5EF4-FFF2-40B4-BE49-F238E27FC236}">
                  <a16:creationId xmlns:a16="http://schemas.microsoft.com/office/drawing/2014/main" id="{CA61E6D5-04F3-F089-1D4F-CCD432CA1452}"/>
                </a:ext>
              </a:extLst>
            </p:cNvPr>
            <p:cNvSpPr txBox="1"/>
            <p:nvPr/>
          </p:nvSpPr>
          <p:spPr>
            <a:xfrm>
              <a:off x="1195696" y="4494951"/>
              <a:ext cx="805704" cy="200055"/>
            </a:xfrm>
            <a:prstGeom prst="rect">
              <a:avLst/>
            </a:prstGeom>
            <a:noFill/>
          </p:spPr>
          <p:txBody>
            <a:bodyPr wrap="square" rtlCol="0">
              <a:spAutoFit/>
            </a:bodyPr>
            <a:lstStyle/>
            <a:p>
              <a:pPr algn="ctr"/>
              <a:r>
                <a:rPr lang="en-US" sz="700">
                  <a:solidFill>
                    <a:srgbClr val="000000"/>
                  </a:solidFill>
                  <a:latin typeface="Graphik Light"/>
                  <a:cs typeface="Arial" panose="020B0604020202020204" pitchFamily="34" charset="0"/>
                </a:rPr>
                <a:t>Cloud Storage</a:t>
              </a:r>
            </a:p>
          </p:txBody>
        </p:sp>
        <p:pic>
          <p:nvPicPr>
            <p:cNvPr id="19" name="Picture 18" descr="A colorful rectangles with circles and a circle&#10;&#10;AI-generated content may be incorrect.">
              <a:extLst>
                <a:ext uri="{FF2B5EF4-FFF2-40B4-BE49-F238E27FC236}">
                  <a16:creationId xmlns:a16="http://schemas.microsoft.com/office/drawing/2014/main" id="{896072BA-0EFD-C409-F2D9-D232CD56863D}"/>
                </a:ext>
              </a:extLst>
            </p:cNvPr>
            <p:cNvPicPr>
              <a:picLocks noChangeAspect="1"/>
            </p:cNvPicPr>
            <p:nvPr/>
          </p:nvPicPr>
          <p:blipFill>
            <a:blip r:embed="rId10"/>
            <a:stretch>
              <a:fillRect/>
            </a:stretch>
          </p:blipFill>
          <p:spPr>
            <a:xfrm>
              <a:off x="1450911" y="4242699"/>
              <a:ext cx="295275" cy="295275"/>
            </a:xfrm>
            <a:prstGeom prst="rect">
              <a:avLst/>
            </a:prstGeom>
          </p:spPr>
        </p:pic>
      </p:grpSp>
      <p:grpSp>
        <p:nvGrpSpPr>
          <p:cNvPr id="170" name="Group 169">
            <a:extLst>
              <a:ext uri="{FF2B5EF4-FFF2-40B4-BE49-F238E27FC236}">
                <a16:creationId xmlns:a16="http://schemas.microsoft.com/office/drawing/2014/main" id="{881E3576-6E98-868D-22A8-8923D38D1405}"/>
              </a:ext>
            </a:extLst>
          </p:cNvPr>
          <p:cNvGrpSpPr/>
          <p:nvPr/>
        </p:nvGrpSpPr>
        <p:grpSpPr>
          <a:xfrm>
            <a:off x="3178778" y="6244811"/>
            <a:ext cx="522908" cy="448335"/>
            <a:chOff x="3178778" y="6244811"/>
            <a:chExt cx="522908" cy="448335"/>
          </a:xfrm>
        </p:grpSpPr>
        <p:sp>
          <p:nvSpPr>
            <p:cNvPr id="1035" name="TextBox 9">
              <a:extLst>
                <a:ext uri="{FF2B5EF4-FFF2-40B4-BE49-F238E27FC236}">
                  <a16:creationId xmlns:a16="http://schemas.microsoft.com/office/drawing/2014/main" id="{5E0467E3-F58A-22EA-C45A-023449A854F1}"/>
                </a:ext>
              </a:extLst>
            </p:cNvPr>
            <p:cNvSpPr txBox="1">
              <a:spLocks noChangeArrowheads="1"/>
            </p:cNvSpPr>
            <p:nvPr/>
          </p:nvSpPr>
          <p:spPr bwMode="auto">
            <a:xfrm>
              <a:off x="3178778" y="6512456"/>
              <a:ext cx="5229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GKE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25" name="Picture 24" descr="A colorful logo with black background&#10;&#10;AI-generated content may be incorrect.">
              <a:extLst>
                <a:ext uri="{FF2B5EF4-FFF2-40B4-BE49-F238E27FC236}">
                  <a16:creationId xmlns:a16="http://schemas.microsoft.com/office/drawing/2014/main" id="{EA8D53F1-DD9E-E27F-B9E2-ACCF10D18B8B}"/>
                </a:ext>
              </a:extLst>
            </p:cNvPr>
            <p:cNvPicPr>
              <a:picLocks noChangeAspect="1"/>
            </p:cNvPicPr>
            <p:nvPr/>
          </p:nvPicPr>
          <p:blipFill>
            <a:blip r:embed="rId11"/>
            <a:stretch>
              <a:fillRect/>
            </a:stretch>
          </p:blipFill>
          <p:spPr>
            <a:xfrm>
              <a:off x="3278726" y="6244811"/>
              <a:ext cx="303028" cy="303028"/>
            </a:xfrm>
            <a:prstGeom prst="rect">
              <a:avLst/>
            </a:prstGeom>
          </p:spPr>
        </p:pic>
      </p:grpSp>
      <p:grpSp>
        <p:nvGrpSpPr>
          <p:cNvPr id="165" name="Group 164">
            <a:extLst>
              <a:ext uri="{FF2B5EF4-FFF2-40B4-BE49-F238E27FC236}">
                <a16:creationId xmlns:a16="http://schemas.microsoft.com/office/drawing/2014/main" id="{149677D9-F6D1-69B7-1394-12BE6048ACCC}"/>
              </a:ext>
            </a:extLst>
          </p:cNvPr>
          <p:cNvGrpSpPr/>
          <p:nvPr/>
        </p:nvGrpSpPr>
        <p:grpSpPr>
          <a:xfrm>
            <a:off x="3696548" y="6272243"/>
            <a:ext cx="522908" cy="420903"/>
            <a:chOff x="3696548" y="6272243"/>
            <a:chExt cx="522908" cy="420903"/>
          </a:xfrm>
        </p:grpSpPr>
        <p:sp>
          <p:nvSpPr>
            <p:cNvPr id="1037" name="TextBox 9">
              <a:extLst>
                <a:ext uri="{FF2B5EF4-FFF2-40B4-BE49-F238E27FC236}">
                  <a16:creationId xmlns:a16="http://schemas.microsoft.com/office/drawing/2014/main" id="{4615E72A-8146-3BA6-11D3-55DAF0645B87}"/>
                </a:ext>
              </a:extLst>
            </p:cNvPr>
            <p:cNvSpPr txBox="1">
              <a:spLocks noChangeArrowheads="1"/>
            </p:cNvSpPr>
            <p:nvPr/>
          </p:nvSpPr>
          <p:spPr bwMode="auto">
            <a:xfrm>
              <a:off x="3696548" y="6512456"/>
              <a:ext cx="5229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ACI</a:t>
              </a:r>
            </a:p>
          </p:txBody>
        </p:sp>
        <p:pic>
          <p:nvPicPr>
            <p:cNvPr id="42" name="Picture 41">
              <a:extLst>
                <a:ext uri="{FF2B5EF4-FFF2-40B4-BE49-F238E27FC236}">
                  <a16:creationId xmlns:a16="http://schemas.microsoft.com/office/drawing/2014/main" id="{013D81F2-0BEB-351F-3924-DF245380963E}"/>
                </a:ext>
              </a:extLst>
            </p:cNvPr>
            <p:cNvPicPr>
              <a:picLocks noChangeAspect="1"/>
            </p:cNvPicPr>
            <p:nvPr/>
          </p:nvPicPr>
          <p:blipFill>
            <a:blip r:embed="rId12"/>
            <a:stretch>
              <a:fillRect/>
            </a:stretch>
          </p:blipFill>
          <p:spPr>
            <a:xfrm>
              <a:off x="3800774" y="6272243"/>
              <a:ext cx="284739" cy="284739"/>
            </a:xfrm>
            <a:prstGeom prst="rect">
              <a:avLst/>
            </a:prstGeom>
          </p:spPr>
        </p:pic>
      </p:grpSp>
      <p:grpSp>
        <p:nvGrpSpPr>
          <p:cNvPr id="498" name="Group 497">
            <a:extLst>
              <a:ext uri="{FF2B5EF4-FFF2-40B4-BE49-F238E27FC236}">
                <a16:creationId xmlns:a16="http://schemas.microsoft.com/office/drawing/2014/main" id="{D9436B69-197A-8E89-0D4D-D24473AAE35D}"/>
              </a:ext>
            </a:extLst>
          </p:cNvPr>
          <p:cNvGrpSpPr/>
          <p:nvPr/>
        </p:nvGrpSpPr>
        <p:grpSpPr>
          <a:xfrm>
            <a:off x="3023161" y="4228633"/>
            <a:ext cx="870304" cy="443597"/>
            <a:chOff x="3060907" y="4251374"/>
            <a:chExt cx="870304" cy="443597"/>
          </a:xfrm>
        </p:grpSpPr>
        <p:sp>
          <p:nvSpPr>
            <p:cNvPr id="508" name="TextBox 20">
              <a:extLst>
                <a:ext uri="{FF2B5EF4-FFF2-40B4-BE49-F238E27FC236}">
                  <a16:creationId xmlns:a16="http://schemas.microsoft.com/office/drawing/2014/main" id="{B102EC1B-1FAE-420A-B76B-9EEB56F2746B}"/>
                </a:ext>
              </a:extLst>
            </p:cNvPr>
            <p:cNvSpPr txBox="1">
              <a:spLocks noChangeArrowheads="1"/>
            </p:cNvSpPr>
            <p:nvPr/>
          </p:nvSpPr>
          <p:spPr bwMode="auto">
            <a:xfrm>
              <a:off x="3060907" y="4514281"/>
              <a:ext cx="87030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Graphik Light"/>
                  <a:ea typeface="Amazon Ember" panose="020B0603020204020204" pitchFamily="34" charset="0"/>
                  <a:cs typeface="Arial" panose="020B0604020202020204" pitchFamily="34" charset="0"/>
                </a:rPr>
                <a:t>Apigee</a:t>
              </a:r>
            </a:p>
          </p:txBody>
        </p:sp>
        <p:pic>
          <p:nvPicPr>
            <p:cNvPr id="46" name="Picture 45">
              <a:extLst>
                <a:ext uri="{FF2B5EF4-FFF2-40B4-BE49-F238E27FC236}">
                  <a16:creationId xmlns:a16="http://schemas.microsoft.com/office/drawing/2014/main" id="{AEFE02E6-C771-8DAC-5F48-0C80C7E4989B}"/>
                </a:ext>
              </a:extLst>
            </p:cNvPr>
            <p:cNvPicPr>
              <a:picLocks noChangeAspect="1"/>
            </p:cNvPicPr>
            <p:nvPr/>
          </p:nvPicPr>
          <p:blipFill>
            <a:blip r:embed="rId13"/>
            <a:stretch>
              <a:fillRect/>
            </a:stretch>
          </p:blipFill>
          <p:spPr>
            <a:xfrm>
              <a:off x="3347939" y="4251374"/>
              <a:ext cx="296241" cy="296241"/>
            </a:xfrm>
            <a:prstGeom prst="rect">
              <a:avLst/>
            </a:prstGeom>
          </p:spPr>
        </p:pic>
      </p:grpSp>
      <p:grpSp>
        <p:nvGrpSpPr>
          <p:cNvPr id="488" name="Group 487">
            <a:extLst>
              <a:ext uri="{FF2B5EF4-FFF2-40B4-BE49-F238E27FC236}">
                <a16:creationId xmlns:a16="http://schemas.microsoft.com/office/drawing/2014/main" id="{D1D84B4D-03EE-736E-C56F-843C1F6B1CF4}"/>
              </a:ext>
            </a:extLst>
          </p:cNvPr>
          <p:cNvGrpSpPr/>
          <p:nvPr/>
        </p:nvGrpSpPr>
        <p:grpSpPr>
          <a:xfrm>
            <a:off x="6085259" y="3144475"/>
            <a:ext cx="870304" cy="376562"/>
            <a:chOff x="6280010" y="3144475"/>
            <a:chExt cx="870304" cy="376562"/>
          </a:xfrm>
        </p:grpSpPr>
        <p:pic>
          <p:nvPicPr>
            <p:cNvPr id="51" name="Picture 50">
              <a:extLst>
                <a:ext uri="{FF2B5EF4-FFF2-40B4-BE49-F238E27FC236}">
                  <a16:creationId xmlns:a16="http://schemas.microsoft.com/office/drawing/2014/main" id="{61DE33F4-93CB-ED17-FADE-0316DAEB2EE0}"/>
                </a:ext>
              </a:extLst>
            </p:cNvPr>
            <p:cNvPicPr>
              <a:picLocks noChangeAspect="1"/>
            </p:cNvPicPr>
            <p:nvPr/>
          </p:nvPicPr>
          <p:blipFill>
            <a:blip r:embed="rId13"/>
            <a:stretch>
              <a:fillRect/>
            </a:stretch>
          </p:blipFill>
          <p:spPr>
            <a:xfrm>
              <a:off x="6593117" y="3144475"/>
              <a:ext cx="244090" cy="244090"/>
            </a:xfrm>
            <a:prstGeom prst="rect">
              <a:avLst/>
            </a:prstGeom>
          </p:spPr>
        </p:pic>
        <p:sp>
          <p:nvSpPr>
            <p:cNvPr id="52" name="TextBox 20">
              <a:extLst>
                <a:ext uri="{FF2B5EF4-FFF2-40B4-BE49-F238E27FC236}">
                  <a16:creationId xmlns:a16="http://schemas.microsoft.com/office/drawing/2014/main" id="{DC092590-F4DA-1E1F-2B78-B25054542C7B}"/>
                </a:ext>
              </a:extLst>
            </p:cNvPr>
            <p:cNvSpPr txBox="1">
              <a:spLocks noChangeArrowheads="1"/>
            </p:cNvSpPr>
            <p:nvPr/>
          </p:nvSpPr>
          <p:spPr bwMode="auto">
            <a:xfrm>
              <a:off x="6280010" y="3340347"/>
              <a:ext cx="87030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Graphik Light"/>
                  <a:ea typeface="Amazon Ember" panose="020B0603020204020204" pitchFamily="34" charset="0"/>
                  <a:cs typeface="Arial" panose="020B0604020202020204" pitchFamily="34" charset="0"/>
                </a:rPr>
                <a:t>Apigee</a:t>
              </a:r>
            </a:p>
          </p:txBody>
        </p:sp>
      </p:grpSp>
      <p:grpSp>
        <p:nvGrpSpPr>
          <p:cNvPr id="487" name="Group 486">
            <a:extLst>
              <a:ext uri="{FF2B5EF4-FFF2-40B4-BE49-F238E27FC236}">
                <a16:creationId xmlns:a16="http://schemas.microsoft.com/office/drawing/2014/main" id="{4662E283-E4A8-CC50-87CA-6224EB8ADF4D}"/>
              </a:ext>
            </a:extLst>
          </p:cNvPr>
          <p:cNvGrpSpPr/>
          <p:nvPr/>
        </p:nvGrpSpPr>
        <p:grpSpPr>
          <a:xfrm>
            <a:off x="6662717" y="3158440"/>
            <a:ext cx="863060" cy="370934"/>
            <a:chOff x="6992332" y="3143817"/>
            <a:chExt cx="863060" cy="370934"/>
          </a:xfrm>
        </p:grpSpPr>
        <p:sp>
          <p:nvSpPr>
            <p:cNvPr id="174" name="TextBox 20">
              <a:extLst>
                <a:ext uri="{FF2B5EF4-FFF2-40B4-BE49-F238E27FC236}">
                  <a16:creationId xmlns:a16="http://schemas.microsoft.com/office/drawing/2014/main" id="{EDF76FCD-9E4B-145A-EC90-83371929D8B8}"/>
                </a:ext>
              </a:extLst>
            </p:cNvPr>
            <p:cNvSpPr txBox="1">
              <a:spLocks noChangeArrowheads="1"/>
            </p:cNvSpPr>
            <p:nvPr/>
          </p:nvSpPr>
          <p:spPr bwMode="auto">
            <a:xfrm>
              <a:off x="6992332" y="3334061"/>
              <a:ext cx="86306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Cloud Functions</a:t>
              </a:r>
            </a:p>
          </p:txBody>
        </p:sp>
        <p:pic>
          <p:nvPicPr>
            <p:cNvPr id="54" name="Picture 10">
              <a:extLst>
                <a:ext uri="{FF2B5EF4-FFF2-40B4-BE49-F238E27FC236}">
                  <a16:creationId xmlns:a16="http://schemas.microsoft.com/office/drawing/2014/main" id="{1E75301B-F5AC-275D-012D-16C36B8D3E01}"/>
                </a:ext>
              </a:extLst>
            </p:cNvPr>
            <p:cNvPicPr>
              <a:picLocks noChangeAspect="1" noChangeArrowheads="1"/>
            </p:cNvPicPr>
            <p:nvPr/>
          </p:nvPicPr>
          <p:blipFill>
            <a:blip r:embed="rId14"/>
            <a:srcRect/>
            <a:stretch/>
          </p:blipFill>
          <p:spPr bwMode="auto">
            <a:xfrm>
              <a:off x="7321104" y="3143817"/>
              <a:ext cx="205517" cy="2055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9" name="Group 488">
            <a:extLst>
              <a:ext uri="{FF2B5EF4-FFF2-40B4-BE49-F238E27FC236}">
                <a16:creationId xmlns:a16="http://schemas.microsoft.com/office/drawing/2014/main" id="{6DBBC807-DA35-4FA3-1891-400E66C23450}"/>
              </a:ext>
            </a:extLst>
          </p:cNvPr>
          <p:cNvGrpSpPr/>
          <p:nvPr/>
        </p:nvGrpSpPr>
        <p:grpSpPr>
          <a:xfrm>
            <a:off x="8125797" y="3111682"/>
            <a:ext cx="870304" cy="389196"/>
            <a:chOff x="7983801" y="3111682"/>
            <a:chExt cx="870304" cy="389196"/>
          </a:xfrm>
        </p:grpSpPr>
        <p:pic>
          <p:nvPicPr>
            <p:cNvPr id="55" name="Picture 54">
              <a:extLst>
                <a:ext uri="{FF2B5EF4-FFF2-40B4-BE49-F238E27FC236}">
                  <a16:creationId xmlns:a16="http://schemas.microsoft.com/office/drawing/2014/main" id="{22582556-A1B1-7EC3-63C0-7EE7AFF57328}"/>
                </a:ext>
              </a:extLst>
            </p:cNvPr>
            <p:cNvPicPr>
              <a:picLocks noChangeAspect="1"/>
            </p:cNvPicPr>
            <p:nvPr/>
          </p:nvPicPr>
          <p:blipFill>
            <a:blip r:embed="rId13"/>
            <a:stretch>
              <a:fillRect/>
            </a:stretch>
          </p:blipFill>
          <p:spPr>
            <a:xfrm>
              <a:off x="8295771" y="3111682"/>
              <a:ext cx="246365" cy="246365"/>
            </a:xfrm>
            <a:prstGeom prst="rect">
              <a:avLst/>
            </a:prstGeom>
          </p:spPr>
        </p:pic>
        <p:sp>
          <p:nvSpPr>
            <p:cNvPr id="56" name="TextBox 20">
              <a:extLst>
                <a:ext uri="{FF2B5EF4-FFF2-40B4-BE49-F238E27FC236}">
                  <a16:creationId xmlns:a16="http://schemas.microsoft.com/office/drawing/2014/main" id="{1C152530-7804-C55A-8E80-E312DE48692A}"/>
                </a:ext>
              </a:extLst>
            </p:cNvPr>
            <p:cNvSpPr txBox="1">
              <a:spLocks noChangeArrowheads="1"/>
            </p:cNvSpPr>
            <p:nvPr/>
          </p:nvSpPr>
          <p:spPr bwMode="auto">
            <a:xfrm>
              <a:off x="7983801" y="3320188"/>
              <a:ext cx="87030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dirty="0">
                  <a:ln>
                    <a:noFill/>
                  </a:ln>
                  <a:solidFill>
                    <a:srgbClr val="000000"/>
                  </a:solidFill>
                  <a:effectLst/>
                  <a:uLnTx/>
                  <a:uFillTx/>
                  <a:latin typeface="Graphik Light"/>
                  <a:ea typeface="Amazon Ember" panose="020B0603020204020204" pitchFamily="34" charset="0"/>
                  <a:cs typeface="Arial" panose="020B0604020202020204" pitchFamily="34" charset="0"/>
                </a:rPr>
                <a:t>Apigee</a:t>
              </a:r>
            </a:p>
          </p:txBody>
        </p:sp>
      </p:grpSp>
      <p:grpSp>
        <p:nvGrpSpPr>
          <p:cNvPr id="490" name="Group 489">
            <a:extLst>
              <a:ext uri="{FF2B5EF4-FFF2-40B4-BE49-F238E27FC236}">
                <a16:creationId xmlns:a16="http://schemas.microsoft.com/office/drawing/2014/main" id="{B8B4E8B3-B536-85AE-3D9A-E7F6D02DCDA2}"/>
              </a:ext>
            </a:extLst>
          </p:cNvPr>
          <p:cNvGrpSpPr/>
          <p:nvPr/>
        </p:nvGrpSpPr>
        <p:grpSpPr>
          <a:xfrm>
            <a:off x="8603363" y="3147487"/>
            <a:ext cx="870304" cy="371967"/>
            <a:chOff x="8778406" y="3147487"/>
            <a:chExt cx="870304" cy="371967"/>
          </a:xfrm>
        </p:grpSpPr>
        <p:sp>
          <p:nvSpPr>
            <p:cNvPr id="176" name="TextBox 20">
              <a:extLst>
                <a:ext uri="{FF2B5EF4-FFF2-40B4-BE49-F238E27FC236}">
                  <a16:creationId xmlns:a16="http://schemas.microsoft.com/office/drawing/2014/main" id="{D7D3631A-CE9F-6D46-7D6E-0A99DCFE501B}"/>
                </a:ext>
              </a:extLst>
            </p:cNvPr>
            <p:cNvSpPr txBox="1">
              <a:spLocks noChangeArrowheads="1"/>
            </p:cNvSpPr>
            <p:nvPr/>
          </p:nvSpPr>
          <p:spPr bwMode="auto">
            <a:xfrm>
              <a:off x="8778406" y="3338764"/>
              <a:ext cx="87030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VPC</a:t>
              </a:r>
            </a:p>
          </p:txBody>
        </p:sp>
        <p:pic>
          <p:nvPicPr>
            <p:cNvPr id="2060" name="Picture 12">
              <a:extLst>
                <a:ext uri="{FF2B5EF4-FFF2-40B4-BE49-F238E27FC236}">
                  <a16:creationId xmlns:a16="http://schemas.microsoft.com/office/drawing/2014/main" id="{23B27E9B-B07D-1477-E4BF-7175E29EFBB8}"/>
                </a:ext>
              </a:extLst>
            </p:cNvPr>
            <p:cNvPicPr>
              <a:picLocks noChangeAspect="1" noChangeArrowheads="1"/>
            </p:cNvPicPr>
            <p:nvPr/>
          </p:nvPicPr>
          <p:blipFill>
            <a:blip r:embed="rId15"/>
            <a:srcRect/>
            <a:stretch/>
          </p:blipFill>
          <p:spPr bwMode="auto">
            <a:xfrm>
              <a:off x="9112473" y="3147487"/>
              <a:ext cx="202171" cy="2021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7" name="Group 506">
            <a:extLst>
              <a:ext uri="{FF2B5EF4-FFF2-40B4-BE49-F238E27FC236}">
                <a16:creationId xmlns:a16="http://schemas.microsoft.com/office/drawing/2014/main" id="{9D1C5ADF-44E6-94BA-1499-BF127B5617A0}"/>
              </a:ext>
            </a:extLst>
          </p:cNvPr>
          <p:cNvGrpSpPr/>
          <p:nvPr/>
        </p:nvGrpSpPr>
        <p:grpSpPr>
          <a:xfrm>
            <a:off x="5653030" y="5060382"/>
            <a:ext cx="805704" cy="434769"/>
            <a:chOff x="5375696" y="5060382"/>
            <a:chExt cx="805704" cy="434769"/>
          </a:xfrm>
        </p:grpSpPr>
        <p:sp>
          <p:nvSpPr>
            <p:cNvPr id="499" name="TextBox 498">
              <a:extLst>
                <a:ext uri="{FF2B5EF4-FFF2-40B4-BE49-F238E27FC236}">
                  <a16:creationId xmlns:a16="http://schemas.microsoft.com/office/drawing/2014/main" id="{5F597F02-A4DA-B0B2-4C30-1DAB0711DB21}"/>
                </a:ext>
              </a:extLst>
            </p:cNvPr>
            <p:cNvSpPr txBox="1"/>
            <p:nvPr/>
          </p:nvSpPr>
          <p:spPr>
            <a:xfrm>
              <a:off x="5375696" y="5314461"/>
              <a:ext cx="805704" cy="180690"/>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Cloud Storage</a:t>
              </a:r>
            </a:p>
          </p:txBody>
        </p:sp>
        <p:pic>
          <p:nvPicPr>
            <p:cNvPr id="455" name="Picture 454" descr="A colorful rectangles with circles and a circle&#10;&#10;AI-generated content may be incorrect.">
              <a:extLst>
                <a:ext uri="{FF2B5EF4-FFF2-40B4-BE49-F238E27FC236}">
                  <a16:creationId xmlns:a16="http://schemas.microsoft.com/office/drawing/2014/main" id="{DA28A0F0-A5C2-D485-DAC6-C70B8B420E54}"/>
                </a:ext>
              </a:extLst>
            </p:cNvPr>
            <p:cNvPicPr>
              <a:picLocks noChangeAspect="1"/>
            </p:cNvPicPr>
            <p:nvPr/>
          </p:nvPicPr>
          <p:blipFill>
            <a:blip r:embed="rId10"/>
            <a:stretch>
              <a:fillRect/>
            </a:stretch>
          </p:blipFill>
          <p:spPr>
            <a:xfrm>
              <a:off x="5630911" y="5060382"/>
              <a:ext cx="256032" cy="256032"/>
            </a:xfrm>
            <a:prstGeom prst="rect">
              <a:avLst/>
            </a:prstGeom>
          </p:spPr>
        </p:pic>
      </p:grpSp>
      <p:grpSp>
        <p:nvGrpSpPr>
          <p:cNvPr id="148" name="Group 147">
            <a:extLst>
              <a:ext uri="{FF2B5EF4-FFF2-40B4-BE49-F238E27FC236}">
                <a16:creationId xmlns:a16="http://schemas.microsoft.com/office/drawing/2014/main" id="{845F7012-200C-CBE2-3C96-5C1E9ABE769B}"/>
              </a:ext>
            </a:extLst>
          </p:cNvPr>
          <p:cNvGrpSpPr/>
          <p:nvPr/>
        </p:nvGrpSpPr>
        <p:grpSpPr>
          <a:xfrm>
            <a:off x="8689717" y="5135437"/>
            <a:ext cx="664152" cy="380885"/>
            <a:chOff x="8689717" y="5135437"/>
            <a:chExt cx="664152" cy="380885"/>
          </a:xfrm>
        </p:grpSpPr>
        <p:sp>
          <p:nvSpPr>
            <p:cNvPr id="1027" name="TextBox 20">
              <a:extLst>
                <a:ext uri="{FF2B5EF4-FFF2-40B4-BE49-F238E27FC236}">
                  <a16:creationId xmlns:a16="http://schemas.microsoft.com/office/drawing/2014/main" id="{A1F59E18-412A-5CB8-61E8-DD82EF1EC8B4}"/>
                </a:ext>
              </a:extLst>
            </p:cNvPr>
            <p:cNvSpPr txBox="1">
              <a:spLocks noChangeArrowheads="1"/>
            </p:cNvSpPr>
            <p:nvPr/>
          </p:nvSpPr>
          <p:spPr bwMode="auto">
            <a:xfrm>
              <a:off x="8689717" y="5335632"/>
              <a:ext cx="66415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700">
                  <a:solidFill>
                    <a:srgbClr val="000000"/>
                  </a:solidFill>
                  <a:latin typeface="Graphik Light"/>
                  <a:cs typeface="Arial" panose="020B0604020202020204" pitchFamily="34" charset="0"/>
                </a:rPr>
                <a:t>Data Fusion</a:t>
              </a:r>
            </a:p>
          </p:txBody>
        </p:sp>
        <p:pic>
          <p:nvPicPr>
            <p:cNvPr id="458" name="Picture 20" descr="GCP Data Fusion ...">
              <a:extLst>
                <a:ext uri="{FF2B5EF4-FFF2-40B4-BE49-F238E27FC236}">
                  <a16:creationId xmlns:a16="http://schemas.microsoft.com/office/drawing/2014/main" id="{BEFC3D90-72C3-61A0-19A5-3CD3A08D762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927412" y="5135437"/>
              <a:ext cx="188762" cy="188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8" name="Group 137">
            <a:extLst>
              <a:ext uri="{FF2B5EF4-FFF2-40B4-BE49-F238E27FC236}">
                <a16:creationId xmlns:a16="http://schemas.microsoft.com/office/drawing/2014/main" id="{7DFC1505-087D-BAA9-47DE-51073AA2D5C5}"/>
              </a:ext>
            </a:extLst>
          </p:cNvPr>
          <p:cNvGrpSpPr/>
          <p:nvPr/>
        </p:nvGrpSpPr>
        <p:grpSpPr>
          <a:xfrm>
            <a:off x="8911930" y="4295646"/>
            <a:ext cx="831196" cy="418497"/>
            <a:chOff x="9074262" y="4295646"/>
            <a:chExt cx="831196" cy="418497"/>
          </a:xfrm>
        </p:grpSpPr>
        <p:sp>
          <p:nvSpPr>
            <p:cNvPr id="1024" name="TextBox 1023">
              <a:extLst>
                <a:ext uri="{FF2B5EF4-FFF2-40B4-BE49-F238E27FC236}">
                  <a16:creationId xmlns:a16="http://schemas.microsoft.com/office/drawing/2014/main" id="{FF525D12-F5B1-BAC8-3727-F385045B5CFE}"/>
                </a:ext>
              </a:extLst>
            </p:cNvPr>
            <p:cNvSpPr txBox="1"/>
            <p:nvPr/>
          </p:nvSpPr>
          <p:spPr>
            <a:xfrm>
              <a:off x="9074262" y="4533453"/>
              <a:ext cx="831196" cy="180690"/>
            </a:xfrm>
            <a:prstGeom prst="rect">
              <a:avLst/>
            </a:prstGeom>
            <a:noFill/>
          </p:spPr>
          <p:txBody>
            <a:bodyPr wrap="square" rtlCol="0">
              <a:spAutoFit/>
            </a:bodyPr>
            <a:lstStyle/>
            <a:p>
              <a:pPr algn="ctr">
                <a:lnSpc>
                  <a:spcPct val="80000"/>
                </a:lnSpc>
                <a:defRPr/>
              </a:pPr>
              <a:r>
                <a:rPr lang="en-US" sz="700" err="1">
                  <a:solidFill>
                    <a:srgbClr val="000000"/>
                  </a:solidFill>
                  <a:latin typeface="Graphik Light"/>
                  <a:cs typeface="Arial" panose="020B0604020202020204" pitchFamily="34" charset="0"/>
                </a:rPr>
                <a:t>BigQuery</a:t>
              </a:r>
              <a:endParaRPr lang="en-US" sz="700">
                <a:solidFill>
                  <a:srgbClr val="000000"/>
                </a:solidFill>
                <a:latin typeface="Graphik Light"/>
                <a:cs typeface="Arial" panose="020B0604020202020204" pitchFamily="34" charset="0"/>
              </a:endParaRPr>
            </a:p>
          </p:txBody>
        </p:sp>
        <p:pic>
          <p:nvPicPr>
            <p:cNvPr id="459" name="Picture 458" descr="A colorful magnifying glass with a graph in it&#10;&#10;AI-generated content may be incorrect.">
              <a:extLst>
                <a:ext uri="{FF2B5EF4-FFF2-40B4-BE49-F238E27FC236}">
                  <a16:creationId xmlns:a16="http://schemas.microsoft.com/office/drawing/2014/main" id="{FD473FA2-869F-DDC5-3718-93F7228CC206}"/>
                </a:ext>
              </a:extLst>
            </p:cNvPr>
            <p:cNvPicPr>
              <a:picLocks noChangeAspect="1"/>
            </p:cNvPicPr>
            <p:nvPr/>
          </p:nvPicPr>
          <p:blipFill>
            <a:blip r:embed="rId17"/>
            <a:stretch>
              <a:fillRect/>
            </a:stretch>
          </p:blipFill>
          <p:spPr>
            <a:xfrm>
              <a:off x="9352700" y="4295646"/>
              <a:ext cx="274320" cy="274320"/>
            </a:xfrm>
            <a:prstGeom prst="rect">
              <a:avLst/>
            </a:prstGeom>
          </p:spPr>
        </p:pic>
      </p:grpSp>
      <p:grpSp>
        <p:nvGrpSpPr>
          <p:cNvPr id="502" name="Group 501">
            <a:extLst>
              <a:ext uri="{FF2B5EF4-FFF2-40B4-BE49-F238E27FC236}">
                <a16:creationId xmlns:a16="http://schemas.microsoft.com/office/drawing/2014/main" id="{E68DA609-8B4C-0E63-7D91-36F943BC5B29}"/>
              </a:ext>
            </a:extLst>
          </p:cNvPr>
          <p:cNvGrpSpPr/>
          <p:nvPr/>
        </p:nvGrpSpPr>
        <p:grpSpPr>
          <a:xfrm>
            <a:off x="5271440" y="4408728"/>
            <a:ext cx="830741" cy="346778"/>
            <a:chOff x="5415354" y="4401171"/>
            <a:chExt cx="830741" cy="346778"/>
          </a:xfrm>
        </p:grpSpPr>
        <p:sp>
          <p:nvSpPr>
            <p:cNvPr id="180" name="TextBox 20">
              <a:extLst>
                <a:ext uri="{FF2B5EF4-FFF2-40B4-BE49-F238E27FC236}">
                  <a16:creationId xmlns:a16="http://schemas.microsoft.com/office/drawing/2014/main" id="{42A975C4-572E-B73C-A333-5E575F95A64E}"/>
                </a:ext>
              </a:extLst>
            </p:cNvPr>
            <p:cNvSpPr txBox="1">
              <a:spLocks noChangeArrowheads="1"/>
            </p:cNvSpPr>
            <p:nvPr/>
          </p:nvSpPr>
          <p:spPr bwMode="auto">
            <a:xfrm>
              <a:off x="5415354" y="4567259"/>
              <a:ext cx="83074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700">
                  <a:solidFill>
                    <a:srgbClr val="000000"/>
                  </a:solidFill>
                  <a:latin typeface="Graphik Light"/>
                  <a:cs typeface="Arial" panose="020B0604020202020204" pitchFamily="34" charset="0"/>
                </a:rPr>
                <a:t>Data Fusion</a:t>
              </a:r>
            </a:p>
          </p:txBody>
        </p:sp>
        <p:pic>
          <p:nvPicPr>
            <p:cNvPr id="460" name="Picture 20" descr="GCP Data Fusion ...">
              <a:extLst>
                <a:ext uri="{FF2B5EF4-FFF2-40B4-BE49-F238E27FC236}">
                  <a16:creationId xmlns:a16="http://schemas.microsoft.com/office/drawing/2014/main" id="{4C99653E-AD07-E052-FAA3-51D8AA2CBD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6343" y="4401171"/>
              <a:ext cx="188762" cy="188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3" name="Group 1042">
            <a:extLst>
              <a:ext uri="{FF2B5EF4-FFF2-40B4-BE49-F238E27FC236}">
                <a16:creationId xmlns:a16="http://schemas.microsoft.com/office/drawing/2014/main" id="{4FD5CE06-BEBA-0FBC-E2DD-D93FA99FF180}"/>
              </a:ext>
            </a:extLst>
          </p:cNvPr>
          <p:cNvGrpSpPr/>
          <p:nvPr/>
        </p:nvGrpSpPr>
        <p:grpSpPr>
          <a:xfrm>
            <a:off x="2203604" y="5168721"/>
            <a:ext cx="614926" cy="359551"/>
            <a:chOff x="2158262" y="5266967"/>
            <a:chExt cx="614926" cy="359551"/>
          </a:xfrm>
        </p:grpSpPr>
        <p:sp>
          <p:nvSpPr>
            <p:cNvPr id="1041" name="TextBox 20">
              <a:extLst>
                <a:ext uri="{FF2B5EF4-FFF2-40B4-BE49-F238E27FC236}">
                  <a16:creationId xmlns:a16="http://schemas.microsoft.com/office/drawing/2014/main" id="{7DFEB202-B914-9696-0A93-D1770A7A005D}"/>
                </a:ext>
              </a:extLst>
            </p:cNvPr>
            <p:cNvSpPr txBox="1">
              <a:spLocks noChangeArrowheads="1"/>
            </p:cNvSpPr>
            <p:nvPr/>
          </p:nvSpPr>
          <p:spPr bwMode="auto">
            <a:xfrm>
              <a:off x="2158262" y="5445828"/>
              <a:ext cx="614926"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err="1">
                  <a:solidFill>
                    <a:srgbClr val="000000"/>
                  </a:solidFill>
                  <a:latin typeface="Graphik Light"/>
                  <a:ea typeface="Amazon Ember" panose="020B0603020204020204" pitchFamily="34" charset="0"/>
                  <a:cs typeface="Arial" panose="020B0604020202020204" pitchFamily="34" charset="0"/>
                </a:rPr>
                <a:t>Firestore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462" name="Picture 10" descr="Google Cloud Filestore | CloudBank">
              <a:extLst>
                <a:ext uri="{FF2B5EF4-FFF2-40B4-BE49-F238E27FC236}">
                  <a16:creationId xmlns:a16="http://schemas.microsoft.com/office/drawing/2014/main" id="{847D4B46-3071-7670-0A76-3B796047AB6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59437" y="5266967"/>
              <a:ext cx="212576" cy="186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0" name="Group 479">
            <a:extLst>
              <a:ext uri="{FF2B5EF4-FFF2-40B4-BE49-F238E27FC236}">
                <a16:creationId xmlns:a16="http://schemas.microsoft.com/office/drawing/2014/main" id="{A571FE87-86D4-0115-C938-5ABE4850EEFD}"/>
              </a:ext>
            </a:extLst>
          </p:cNvPr>
          <p:cNvGrpSpPr/>
          <p:nvPr/>
        </p:nvGrpSpPr>
        <p:grpSpPr>
          <a:xfrm>
            <a:off x="5319569" y="1962812"/>
            <a:ext cx="740662" cy="398233"/>
            <a:chOff x="5342240" y="1962812"/>
            <a:chExt cx="740662" cy="398233"/>
          </a:xfrm>
        </p:grpSpPr>
        <p:sp>
          <p:nvSpPr>
            <p:cNvPr id="141" name="TextBox 10">
              <a:extLst>
                <a:ext uri="{FF2B5EF4-FFF2-40B4-BE49-F238E27FC236}">
                  <a16:creationId xmlns:a16="http://schemas.microsoft.com/office/drawing/2014/main" id="{405134F0-ACCB-95DB-1383-3BC4E1D20FB9}"/>
                </a:ext>
              </a:extLst>
            </p:cNvPr>
            <p:cNvSpPr txBox="1">
              <a:spLocks noChangeArrowheads="1"/>
            </p:cNvSpPr>
            <p:nvPr/>
          </p:nvSpPr>
          <p:spPr bwMode="auto">
            <a:xfrm>
              <a:off x="5342240" y="2160990"/>
              <a:ext cx="740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Workflows</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2062" name="Picture 14">
              <a:extLst>
                <a:ext uri="{FF2B5EF4-FFF2-40B4-BE49-F238E27FC236}">
                  <a16:creationId xmlns:a16="http://schemas.microsoft.com/office/drawing/2014/main" id="{42BC0306-D0A9-80FB-1219-4DE60E4B9D56}"/>
                </a:ext>
              </a:extLst>
            </p:cNvPr>
            <p:cNvPicPr>
              <a:picLocks noChangeAspect="1" noChangeArrowheads="1"/>
            </p:cNvPicPr>
            <p:nvPr/>
          </p:nvPicPr>
          <p:blipFill>
            <a:blip r:embed="rId19"/>
            <a:srcRect/>
            <a:stretch/>
          </p:blipFill>
          <p:spPr bwMode="auto">
            <a:xfrm>
              <a:off x="5602843" y="1962812"/>
              <a:ext cx="219456" cy="219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2" name="Group 481">
            <a:extLst>
              <a:ext uri="{FF2B5EF4-FFF2-40B4-BE49-F238E27FC236}">
                <a16:creationId xmlns:a16="http://schemas.microsoft.com/office/drawing/2014/main" id="{B8F2987A-49CD-7357-287C-3BC34554768A}"/>
              </a:ext>
            </a:extLst>
          </p:cNvPr>
          <p:cNvGrpSpPr/>
          <p:nvPr/>
        </p:nvGrpSpPr>
        <p:grpSpPr>
          <a:xfrm>
            <a:off x="6829556" y="1920777"/>
            <a:ext cx="583988" cy="371777"/>
            <a:chOff x="6731247" y="1971581"/>
            <a:chExt cx="583988" cy="371777"/>
          </a:xfrm>
        </p:grpSpPr>
        <p:sp>
          <p:nvSpPr>
            <p:cNvPr id="166" name="TextBox 20">
              <a:extLst>
                <a:ext uri="{FF2B5EF4-FFF2-40B4-BE49-F238E27FC236}">
                  <a16:creationId xmlns:a16="http://schemas.microsoft.com/office/drawing/2014/main" id="{6C624BF5-FF68-CAD4-CB78-99ADC1E1B602}"/>
                </a:ext>
              </a:extLst>
            </p:cNvPr>
            <p:cNvSpPr txBox="1">
              <a:spLocks noChangeArrowheads="1"/>
            </p:cNvSpPr>
            <p:nvPr/>
          </p:nvSpPr>
          <p:spPr bwMode="auto">
            <a:xfrm>
              <a:off x="6731247" y="2160498"/>
              <a:ext cx="583988" cy="18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Firestore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465" name="Picture 10">
              <a:extLst>
                <a:ext uri="{FF2B5EF4-FFF2-40B4-BE49-F238E27FC236}">
                  <a16:creationId xmlns:a16="http://schemas.microsoft.com/office/drawing/2014/main" id="{8EA47950-EA88-0710-4CA4-C6699FE60C93}"/>
                </a:ext>
              </a:extLst>
            </p:cNvPr>
            <p:cNvPicPr>
              <a:picLocks noChangeAspect="1" noChangeArrowheads="1"/>
            </p:cNvPicPr>
            <p:nvPr/>
          </p:nvPicPr>
          <p:blipFill>
            <a:blip r:embed="rId20"/>
            <a:srcRect/>
            <a:stretch/>
          </p:blipFill>
          <p:spPr bwMode="auto">
            <a:xfrm>
              <a:off x="6929997" y="1971581"/>
              <a:ext cx="186487" cy="186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3" name="Group 482">
            <a:extLst>
              <a:ext uri="{FF2B5EF4-FFF2-40B4-BE49-F238E27FC236}">
                <a16:creationId xmlns:a16="http://schemas.microsoft.com/office/drawing/2014/main" id="{F61A6460-7F63-6AE0-6C77-2CEA9596F96D}"/>
              </a:ext>
            </a:extLst>
          </p:cNvPr>
          <p:cNvGrpSpPr/>
          <p:nvPr/>
        </p:nvGrpSpPr>
        <p:grpSpPr>
          <a:xfrm>
            <a:off x="8004252" y="1909185"/>
            <a:ext cx="805704" cy="388975"/>
            <a:chOff x="8117440" y="1903062"/>
            <a:chExt cx="805704" cy="388975"/>
          </a:xfrm>
        </p:grpSpPr>
        <p:sp>
          <p:nvSpPr>
            <p:cNvPr id="147" name="TextBox 146">
              <a:extLst>
                <a:ext uri="{FF2B5EF4-FFF2-40B4-BE49-F238E27FC236}">
                  <a16:creationId xmlns:a16="http://schemas.microsoft.com/office/drawing/2014/main" id="{0F863AEE-6F20-3215-7EA4-540939494E4C}"/>
                </a:ext>
              </a:extLst>
            </p:cNvPr>
            <p:cNvSpPr txBox="1"/>
            <p:nvPr/>
          </p:nvSpPr>
          <p:spPr>
            <a:xfrm>
              <a:off x="8117440" y="2091982"/>
              <a:ext cx="805704" cy="200055"/>
            </a:xfrm>
            <a:prstGeom prst="rect">
              <a:avLst/>
            </a:prstGeom>
            <a:noFill/>
          </p:spPr>
          <p:txBody>
            <a:bodyPr wrap="square" rtlCol="0">
              <a:spAutoFit/>
            </a:bodyPr>
            <a:lstStyle/>
            <a:p>
              <a:pPr algn="ctr"/>
              <a:r>
                <a:rPr lang="en-US" sz="700">
                  <a:solidFill>
                    <a:srgbClr val="000000"/>
                  </a:solidFill>
                  <a:latin typeface="Graphik Light"/>
                  <a:cs typeface="Arial" panose="020B0604020202020204" pitchFamily="34" charset="0"/>
                </a:rPr>
                <a:t>Cloud Storage</a:t>
              </a:r>
            </a:p>
          </p:txBody>
        </p:sp>
        <p:pic>
          <p:nvPicPr>
            <p:cNvPr id="466" name="Picture 465" descr="A colorful rectangles with circles and a circle&#10;&#10;AI-generated content may be incorrect.">
              <a:extLst>
                <a:ext uri="{FF2B5EF4-FFF2-40B4-BE49-F238E27FC236}">
                  <a16:creationId xmlns:a16="http://schemas.microsoft.com/office/drawing/2014/main" id="{531BD039-B3D2-ACA0-79A9-826A1D6D3FC4}"/>
                </a:ext>
              </a:extLst>
            </p:cNvPr>
            <p:cNvPicPr>
              <a:picLocks noChangeAspect="1"/>
            </p:cNvPicPr>
            <p:nvPr/>
          </p:nvPicPr>
          <p:blipFill>
            <a:blip r:embed="rId10"/>
            <a:stretch>
              <a:fillRect/>
            </a:stretch>
          </p:blipFill>
          <p:spPr>
            <a:xfrm>
              <a:off x="8402053" y="1903062"/>
              <a:ext cx="236478" cy="236478"/>
            </a:xfrm>
            <a:prstGeom prst="rect">
              <a:avLst/>
            </a:prstGeom>
          </p:spPr>
        </p:pic>
      </p:grpSp>
      <p:grpSp>
        <p:nvGrpSpPr>
          <p:cNvPr id="1040" name="Group 1039">
            <a:extLst>
              <a:ext uri="{FF2B5EF4-FFF2-40B4-BE49-F238E27FC236}">
                <a16:creationId xmlns:a16="http://schemas.microsoft.com/office/drawing/2014/main" id="{6F4FF642-4396-7120-48CE-AE457B7BB32E}"/>
              </a:ext>
            </a:extLst>
          </p:cNvPr>
          <p:cNvGrpSpPr/>
          <p:nvPr/>
        </p:nvGrpSpPr>
        <p:grpSpPr>
          <a:xfrm>
            <a:off x="3242346" y="5159418"/>
            <a:ext cx="653226" cy="366820"/>
            <a:chOff x="3057797" y="5257664"/>
            <a:chExt cx="653226" cy="366820"/>
          </a:xfrm>
        </p:grpSpPr>
        <p:sp>
          <p:nvSpPr>
            <p:cNvPr id="183" name="TextBox 20">
              <a:extLst>
                <a:ext uri="{FF2B5EF4-FFF2-40B4-BE49-F238E27FC236}">
                  <a16:creationId xmlns:a16="http://schemas.microsoft.com/office/drawing/2014/main" id="{92983AF1-CF06-0399-18F3-1726B6BD30C9}"/>
                </a:ext>
              </a:extLst>
            </p:cNvPr>
            <p:cNvSpPr txBox="1">
              <a:spLocks noChangeArrowheads="1"/>
            </p:cNvSpPr>
            <p:nvPr/>
          </p:nvSpPr>
          <p:spPr bwMode="auto">
            <a:xfrm>
              <a:off x="3057797" y="5443794"/>
              <a:ext cx="653226"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80000"/>
                </a:lnSpc>
                <a:defRPr/>
              </a:pPr>
              <a:r>
                <a:rPr lang="en-US" altLang="en-US" sz="700">
                  <a:solidFill>
                    <a:srgbClr val="000000"/>
                  </a:solidFill>
                  <a:latin typeface="Graphik Light"/>
                  <a:cs typeface="Arial" panose="020B0604020202020204" pitchFamily="34" charset="0"/>
                </a:rPr>
                <a:t>Data Fusion</a:t>
              </a:r>
            </a:p>
          </p:txBody>
        </p:sp>
        <p:pic>
          <p:nvPicPr>
            <p:cNvPr id="467" name="Picture 20" descr="GCP Data Fusion ...">
              <a:extLst>
                <a:ext uri="{FF2B5EF4-FFF2-40B4-BE49-F238E27FC236}">
                  <a16:creationId xmlns:a16="http://schemas.microsoft.com/office/drawing/2014/main" id="{8F18937A-836D-B1BE-C98C-FA592E892DB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90029" y="5257664"/>
              <a:ext cx="188762" cy="1887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1" name="Group 480">
            <a:extLst>
              <a:ext uri="{FF2B5EF4-FFF2-40B4-BE49-F238E27FC236}">
                <a16:creationId xmlns:a16="http://schemas.microsoft.com/office/drawing/2014/main" id="{90E8CE66-83E5-0377-1C58-57CCF02377C1}"/>
              </a:ext>
            </a:extLst>
          </p:cNvPr>
          <p:cNvGrpSpPr/>
          <p:nvPr/>
        </p:nvGrpSpPr>
        <p:grpSpPr>
          <a:xfrm>
            <a:off x="5860623" y="1960473"/>
            <a:ext cx="735749" cy="393451"/>
            <a:chOff x="5948054" y="1949715"/>
            <a:chExt cx="735749" cy="393451"/>
          </a:xfrm>
        </p:grpSpPr>
        <p:sp>
          <p:nvSpPr>
            <p:cNvPr id="33" name="TextBox 20">
              <a:extLst>
                <a:ext uri="{FF2B5EF4-FFF2-40B4-BE49-F238E27FC236}">
                  <a16:creationId xmlns:a16="http://schemas.microsoft.com/office/drawing/2014/main" id="{30BC6356-A803-B611-7002-8385D00256B0}"/>
                </a:ext>
              </a:extLst>
            </p:cNvPr>
            <p:cNvSpPr txBox="1">
              <a:spLocks noChangeArrowheads="1"/>
            </p:cNvSpPr>
            <p:nvPr/>
          </p:nvSpPr>
          <p:spPr bwMode="auto">
            <a:xfrm>
              <a:off x="5948054" y="2162476"/>
              <a:ext cx="73574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err="1"/>
                <a:t>Eventrac</a:t>
              </a:r>
              <a:endParaRPr lang="en-US" altLang="en-US"/>
            </a:p>
          </p:txBody>
        </p:sp>
        <p:pic>
          <p:nvPicPr>
            <p:cNvPr id="468" name="Picture 32">
              <a:extLst>
                <a:ext uri="{FF2B5EF4-FFF2-40B4-BE49-F238E27FC236}">
                  <a16:creationId xmlns:a16="http://schemas.microsoft.com/office/drawing/2014/main" id="{D107B774-F004-6EA1-0A4C-5EA1807E23D4}"/>
                </a:ext>
              </a:extLst>
            </p:cNvPr>
            <p:cNvPicPr>
              <a:picLocks noChangeAspect="1" noChangeArrowheads="1"/>
            </p:cNvPicPr>
            <p:nvPr/>
          </p:nvPicPr>
          <p:blipFill>
            <a:blip r:embed="rId21"/>
            <a:srcRect/>
            <a:stretch/>
          </p:blipFill>
          <p:spPr bwMode="auto">
            <a:xfrm>
              <a:off x="6206200" y="1949715"/>
              <a:ext cx="219456" cy="219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85" name="Group 484">
            <a:extLst>
              <a:ext uri="{FF2B5EF4-FFF2-40B4-BE49-F238E27FC236}">
                <a16:creationId xmlns:a16="http://schemas.microsoft.com/office/drawing/2014/main" id="{4CDA84B7-EB4B-EBE9-220B-91B5D2DB95FD}"/>
              </a:ext>
            </a:extLst>
          </p:cNvPr>
          <p:cNvGrpSpPr/>
          <p:nvPr/>
        </p:nvGrpSpPr>
        <p:grpSpPr>
          <a:xfrm>
            <a:off x="7254020" y="1912728"/>
            <a:ext cx="908640" cy="482017"/>
            <a:chOff x="7209402" y="1942125"/>
            <a:chExt cx="908640" cy="482017"/>
          </a:xfrm>
        </p:grpSpPr>
        <p:sp>
          <p:nvSpPr>
            <p:cNvPr id="173" name="TextBox 20">
              <a:extLst>
                <a:ext uri="{FF2B5EF4-FFF2-40B4-BE49-F238E27FC236}">
                  <a16:creationId xmlns:a16="http://schemas.microsoft.com/office/drawing/2014/main" id="{FC91CF87-1E72-0A87-D624-561A8A2B0C3B}"/>
                </a:ext>
              </a:extLst>
            </p:cNvPr>
            <p:cNvSpPr txBox="1">
              <a:spLocks noChangeArrowheads="1"/>
            </p:cNvSpPr>
            <p:nvPr/>
          </p:nvSpPr>
          <p:spPr bwMode="auto">
            <a:xfrm>
              <a:off x="7209402" y="2157274"/>
              <a:ext cx="908640"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Memory Store w/ Redis</a:t>
              </a:r>
            </a:p>
          </p:txBody>
        </p:sp>
        <p:pic>
          <p:nvPicPr>
            <p:cNvPr id="2064" name="Picture 16">
              <a:extLst>
                <a:ext uri="{FF2B5EF4-FFF2-40B4-BE49-F238E27FC236}">
                  <a16:creationId xmlns:a16="http://schemas.microsoft.com/office/drawing/2014/main" id="{DB4E1AAD-042C-DA2B-91A4-75AE7CA70482}"/>
                </a:ext>
              </a:extLst>
            </p:cNvPr>
            <p:cNvPicPr>
              <a:picLocks noChangeAspect="1" noChangeArrowheads="1"/>
            </p:cNvPicPr>
            <p:nvPr/>
          </p:nvPicPr>
          <p:blipFill>
            <a:blip r:embed="rId22"/>
            <a:srcRect/>
            <a:stretch/>
          </p:blipFill>
          <p:spPr bwMode="auto">
            <a:xfrm>
              <a:off x="7553994" y="1942125"/>
              <a:ext cx="219456" cy="219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0" name="Group 499">
            <a:extLst>
              <a:ext uri="{FF2B5EF4-FFF2-40B4-BE49-F238E27FC236}">
                <a16:creationId xmlns:a16="http://schemas.microsoft.com/office/drawing/2014/main" id="{18173436-3D22-0DB3-D457-2FFC5A30BCA0}"/>
              </a:ext>
            </a:extLst>
          </p:cNvPr>
          <p:cNvGrpSpPr/>
          <p:nvPr/>
        </p:nvGrpSpPr>
        <p:grpSpPr>
          <a:xfrm>
            <a:off x="4622812" y="4392079"/>
            <a:ext cx="823568" cy="369971"/>
            <a:chOff x="4514072" y="4384522"/>
            <a:chExt cx="823568" cy="369971"/>
          </a:xfrm>
        </p:grpSpPr>
        <p:sp>
          <p:nvSpPr>
            <p:cNvPr id="145" name="TextBox 10">
              <a:extLst>
                <a:ext uri="{FF2B5EF4-FFF2-40B4-BE49-F238E27FC236}">
                  <a16:creationId xmlns:a16="http://schemas.microsoft.com/office/drawing/2014/main" id="{F26F95C5-81D2-59EF-3026-B5B6E3298FE4}"/>
                </a:ext>
              </a:extLst>
            </p:cNvPr>
            <p:cNvSpPr txBox="1">
              <a:spLocks noChangeArrowheads="1"/>
            </p:cNvSpPr>
            <p:nvPr/>
          </p:nvSpPr>
          <p:spPr bwMode="auto">
            <a:xfrm>
              <a:off x="4514072" y="4568814"/>
              <a:ext cx="823568" cy="18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a:lnSpc>
                  <a:spcPct val="80000"/>
                </a:lnSpc>
                <a:defRPr sz="700">
                  <a:solidFill>
                    <a:srgbClr val="000000"/>
                  </a:solidFill>
                  <a:latin typeface="Graphik Light"/>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algn="ctr"/>
              <a:r>
                <a:rPr lang="en-US" altLang="en-US"/>
                <a:t>Cloud Storage</a:t>
              </a:r>
            </a:p>
          </p:txBody>
        </p:sp>
        <p:pic>
          <p:nvPicPr>
            <p:cNvPr id="78" name="Picture 77" descr="A colorful rectangles with circles and a circle&#10;&#10;AI-generated content may be incorrect.">
              <a:extLst>
                <a:ext uri="{FF2B5EF4-FFF2-40B4-BE49-F238E27FC236}">
                  <a16:creationId xmlns:a16="http://schemas.microsoft.com/office/drawing/2014/main" id="{15B91255-7104-6F66-AF2F-2ACDAD677213}"/>
                </a:ext>
              </a:extLst>
            </p:cNvPr>
            <p:cNvPicPr>
              <a:picLocks noChangeAspect="1"/>
            </p:cNvPicPr>
            <p:nvPr/>
          </p:nvPicPr>
          <p:blipFill>
            <a:blip r:embed="rId10"/>
            <a:stretch>
              <a:fillRect/>
            </a:stretch>
          </p:blipFill>
          <p:spPr>
            <a:xfrm>
              <a:off x="4822332" y="4384522"/>
              <a:ext cx="207049" cy="207049"/>
            </a:xfrm>
            <a:prstGeom prst="rect">
              <a:avLst/>
            </a:prstGeom>
          </p:spPr>
        </p:pic>
      </p:grpSp>
      <p:grpSp>
        <p:nvGrpSpPr>
          <p:cNvPr id="1030" name="Group 1029">
            <a:extLst>
              <a:ext uri="{FF2B5EF4-FFF2-40B4-BE49-F238E27FC236}">
                <a16:creationId xmlns:a16="http://schemas.microsoft.com/office/drawing/2014/main" id="{A7F7FA57-00A6-D5A6-98D9-38838DDFFC5E}"/>
              </a:ext>
            </a:extLst>
          </p:cNvPr>
          <p:cNvGrpSpPr/>
          <p:nvPr/>
        </p:nvGrpSpPr>
        <p:grpSpPr>
          <a:xfrm>
            <a:off x="726384" y="5164509"/>
            <a:ext cx="677706" cy="450234"/>
            <a:chOff x="715147" y="5341047"/>
            <a:chExt cx="677706" cy="450234"/>
          </a:xfrm>
        </p:grpSpPr>
        <p:sp>
          <p:nvSpPr>
            <p:cNvPr id="1049" name="TextBox 1048">
              <a:extLst>
                <a:ext uri="{FF2B5EF4-FFF2-40B4-BE49-F238E27FC236}">
                  <a16:creationId xmlns:a16="http://schemas.microsoft.com/office/drawing/2014/main" id="{40404C9C-D049-DAF9-9770-560C7BCEA930}"/>
                </a:ext>
              </a:extLst>
            </p:cNvPr>
            <p:cNvSpPr txBox="1"/>
            <p:nvPr/>
          </p:nvSpPr>
          <p:spPr>
            <a:xfrm>
              <a:off x="715147" y="5524413"/>
              <a:ext cx="677706" cy="266868"/>
            </a:xfrm>
            <a:prstGeom prst="rect">
              <a:avLst/>
            </a:prstGeom>
            <a:noFill/>
          </p:spPr>
          <p:txBody>
            <a:bodyPr wrap="square" rtlCol="0">
              <a:spAutoFit/>
            </a:bodyPr>
            <a:lstStyle/>
            <a:p>
              <a:pPr algn="ctr">
                <a:lnSpc>
                  <a:spcPct val="80000"/>
                </a:lnSpc>
              </a:pPr>
              <a:r>
                <a:rPr lang="en-US" sz="700">
                  <a:cs typeface="Arial" panose="020B0604020202020204" pitchFamily="34" charset="0"/>
                </a:rPr>
                <a:t>Cloud</a:t>
              </a:r>
            </a:p>
            <a:p>
              <a:pPr algn="ctr">
                <a:lnSpc>
                  <a:spcPct val="80000"/>
                </a:lnSpc>
              </a:pPr>
              <a:r>
                <a:rPr lang="en-US" sz="700">
                  <a:cs typeface="Arial" panose="020B0604020202020204" pitchFamily="34" charset="0"/>
                </a:rPr>
                <a:t>Operation</a:t>
              </a:r>
            </a:p>
          </p:txBody>
        </p:sp>
        <p:pic>
          <p:nvPicPr>
            <p:cNvPr id="2066" name="Picture 18">
              <a:extLst>
                <a:ext uri="{FF2B5EF4-FFF2-40B4-BE49-F238E27FC236}">
                  <a16:creationId xmlns:a16="http://schemas.microsoft.com/office/drawing/2014/main" id="{529E3CD6-3A7B-2C0D-8DB7-9B35D57DD2CC}"/>
                </a:ext>
              </a:extLst>
            </p:cNvPr>
            <p:cNvPicPr>
              <a:picLocks noChangeAspect="1" noChangeArrowheads="1"/>
            </p:cNvPicPr>
            <p:nvPr/>
          </p:nvPicPr>
          <p:blipFill>
            <a:blip r:embed="rId23"/>
            <a:srcRect/>
            <a:stretch/>
          </p:blipFill>
          <p:spPr bwMode="auto">
            <a:xfrm>
              <a:off x="952821" y="5341047"/>
              <a:ext cx="202358" cy="2023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0" name="Group 509">
            <a:extLst>
              <a:ext uri="{FF2B5EF4-FFF2-40B4-BE49-F238E27FC236}">
                <a16:creationId xmlns:a16="http://schemas.microsoft.com/office/drawing/2014/main" id="{603AC755-88CD-8BF2-76CC-3083EB316055}"/>
              </a:ext>
            </a:extLst>
          </p:cNvPr>
          <p:cNvGrpSpPr/>
          <p:nvPr/>
        </p:nvGrpSpPr>
        <p:grpSpPr>
          <a:xfrm>
            <a:off x="4605663" y="5088614"/>
            <a:ext cx="1242564" cy="408516"/>
            <a:chOff x="4605663" y="5088614"/>
            <a:chExt cx="1242564" cy="408516"/>
          </a:xfrm>
        </p:grpSpPr>
        <p:sp>
          <p:nvSpPr>
            <p:cNvPr id="1025" name="TextBox 1024">
              <a:extLst>
                <a:ext uri="{FF2B5EF4-FFF2-40B4-BE49-F238E27FC236}">
                  <a16:creationId xmlns:a16="http://schemas.microsoft.com/office/drawing/2014/main" id="{4CDC7C39-A229-6F2C-EA31-1EF4A39F1764}"/>
                </a:ext>
              </a:extLst>
            </p:cNvPr>
            <p:cNvSpPr txBox="1"/>
            <p:nvPr/>
          </p:nvSpPr>
          <p:spPr>
            <a:xfrm>
              <a:off x="4605663" y="5316440"/>
              <a:ext cx="1242564" cy="180690"/>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Cloud Source Repositories</a:t>
              </a:r>
            </a:p>
          </p:txBody>
        </p:sp>
        <p:pic>
          <p:nvPicPr>
            <p:cNvPr id="2068" name="Picture 20" descr="Google Cloud Source Repositories ...">
              <a:extLst>
                <a:ext uri="{FF2B5EF4-FFF2-40B4-BE49-F238E27FC236}">
                  <a16:creationId xmlns:a16="http://schemas.microsoft.com/office/drawing/2014/main" id="{EE2571A1-3CE1-F297-9D28-3023BEE796E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117276" y="5088614"/>
              <a:ext cx="219339" cy="2193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6" name="Group 155">
            <a:extLst>
              <a:ext uri="{FF2B5EF4-FFF2-40B4-BE49-F238E27FC236}">
                <a16:creationId xmlns:a16="http://schemas.microsoft.com/office/drawing/2014/main" id="{36B0088A-EEF1-61E0-C260-6B62BC1CBE10}"/>
              </a:ext>
            </a:extLst>
          </p:cNvPr>
          <p:cNvGrpSpPr/>
          <p:nvPr/>
        </p:nvGrpSpPr>
        <p:grpSpPr>
          <a:xfrm>
            <a:off x="9216850" y="5112782"/>
            <a:ext cx="730000" cy="409204"/>
            <a:chOff x="9267155" y="5120339"/>
            <a:chExt cx="730000" cy="409204"/>
          </a:xfrm>
        </p:grpSpPr>
        <p:sp>
          <p:nvSpPr>
            <p:cNvPr id="1029" name="TextBox 20">
              <a:extLst>
                <a:ext uri="{FF2B5EF4-FFF2-40B4-BE49-F238E27FC236}">
                  <a16:creationId xmlns:a16="http://schemas.microsoft.com/office/drawing/2014/main" id="{0B3C5B51-E8CA-2EC1-AA99-0A2A28CEC9A8}"/>
                </a:ext>
              </a:extLst>
            </p:cNvPr>
            <p:cNvSpPr txBox="1">
              <a:spLocks noChangeArrowheads="1"/>
            </p:cNvSpPr>
            <p:nvPr/>
          </p:nvSpPr>
          <p:spPr bwMode="auto">
            <a:xfrm>
              <a:off x="9267155" y="5348853"/>
              <a:ext cx="73000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GKE Autopilot</a:t>
              </a:r>
            </a:p>
          </p:txBody>
        </p:sp>
        <p:pic>
          <p:nvPicPr>
            <p:cNvPr id="2070" name="Picture 22" descr="Google Kubernetes Engine (GKE ...">
              <a:extLst>
                <a:ext uri="{FF2B5EF4-FFF2-40B4-BE49-F238E27FC236}">
                  <a16:creationId xmlns:a16="http://schemas.microsoft.com/office/drawing/2014/main" id="{9A1C4630-D283-1457-2CE2-A3484B1D8C7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435507" y="5120339"/>
              <a:ext cx="393297" cy="2385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8" name="Group 177">
            <a:extLst>
              <a:ext uri="{FF2B5EF4-FFF2-40B4-BE49-F238E27FC236}">
                <a16:creationId xmlns:a16="http://schemas.microsoft.com/office/drawing/2014/main" id="{C1D9B5C8-28F8-E923-9616-F484C5B244D5}"/>
              </a:ext>
            </a:extLst>
          </p:cNvPr>
          <p:cNvGrpSpPr/>
          <p:nvPr/>
        </p:nvGrpSpPr>
        <p:grpSpPr>
          <a:xfrm>
            <a:off x="7272252" y="6291057"/>
            <a:ext cx="1024066" cy="398852"/>
            <a:chOff x="7196307" y="6270176"/>
            <a:chExt cx="1024066" cy="398852"/>
          </a:xfrm>
        </p:grpSpPr>
        <p:sp>
          <p:nvSpPr>
            <p:cNvPr id="1055" name="TextBox 20">
              <a:extLst>
                <a:ext uri="{FF2B5EF4-FFF2-40B4-BE49-F238E27FC236}">
                  <a16:creationId xmlns:a16="http://schemas.microsoft.com/office/drawing/2014/main" id="{D819E5DD-19A4-ED36-ABB5-088F4896111D}"/>
                </a:ext>
              </a:extLst>
            </p:cNvPr>
            <p:cNvSpPr txBox="1">
              <a:spLocks noChangeArrowheads="1"/>
            </p:cNvSpPr>
            <p:nvPr/>
          </p:nvSpPr>
          <p:spPr bwMode="auto">
            <a:xfrm>
              <a:off x="7196307" y="6488338"/>
              <a:ext cx="1024066"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Google Cloud Folder</a:t>
              </a:r>
            </a:p>
          </p:txBody>
        </p:sp>
        <p:pic>
          <p:nvPicPr>
            <p:cNvPr id="2072" name="Picture 24" descr="Cloud folder Generic Blue icon | Freepik">
              <a:extLst>
                <a:ext uri="{FF2B5EF4-FFF2-40B4-BE49-F238E27FC236}">
                  <a16:creationId xmlns:a16="http://schemas.microsoft.com/office/drawing/2014/main" id="{08045171-A918-7CE2-5386-6A6C503C226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95246" y="6270176"/>
              <a:ext cx="226189" cy="2261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4" name="Group 123">
            <a:extLst>
              <a:ext uri="{FF2B5EF4-FFF2-40B4-BE49-F238E27FC236}">
                <a16:creationId xmlns:a16="http://schemas.microsoft.com/office/drawing/2014/main" id="{C117E9ED-1C91-D99C-73DC-1A5538755B13}"/>
              </a:ext>
            </a:extLst>
          </p:cNvPr>
          <p:cNvGrpSpPr/>
          <p:nvPr/>
        </p:nvGrpSpPr>
        <p:grpSpPr>
          <a:xfrm>
            <a:off x="8340276" y="4328481"/>
            <a:ext cx="805704" cy="388975"/>
            <a:chOff x="8117440" y="1903062"/>
            <a:chExt cx="805704" cy="388975"/>
          </a:xfrm>
        </p:grpSpPr>
        <p:sp>
          <p:nvSpPr>
            <p:cNvPr id="125" name="TextBox 124">
              <a:extLst>
                <a:ext uri="{FF2B5EF4-FFF2-40B4-BE49-F238E27FC236}">
                  <a16:creationId xmlns:a16="http://schemas.microsoft.com/office/drawing/2014/main" id="{4132DD70-71E4-76C1-B404-8D290F96662C}"/>
                </a:ext>
              </a:extLst>
            </p:cNvPr>
            <p:cNvSpPr txBox="1"/>
            <p:nvPr/>
          </p:nvSpPr>
          <p:spPr>
            <a:xfrm>
              <a:off x="8117440" y="2091982"/>
              <a:ext cx="805704" cy="200055"/>
            </a:xfrm>
            <a:prstGeom prst="rect">
              <a:avLst/>
            </a:prstGeom>
            <a:noFill/>
          </p:spPr>
          <p:txBody>
            <a:bodyPr wrap="square" rtlCol="0">
              <a:spAutoFit/>
            </a:bodyPr>
            <a:lstStyle/>
            <a:p>
              <a:pPr algn="ctr"/>
              <a:r>
                <a:rPr lang="en-US" sz="700">
                  <a:solidFill>
                    <a:srgbClr val="000000"/>
                  </a:solidFill>
                  <a:latin typeface="Graphik Light"/>
                  <a:cs typeface="Arial" panose="020B0604020202020204" pitchFamily="34" charset="0"/>
                </a:rPr>
                <a:t>Cloud Storage</a:t>
              </a:r>
            </a:p>
          </p:txBody>
        </p:sp>
        <p:pic>
          <p:nvPicPr>
            <p:cNvPr id="135" name="Picture 134" descr="A colorful rectangles with circles and a circle&#10;&#10;AI-generated content may be incorrect.">
              <a:extLst>
                <a:ext uri="{FF2B5EF4-FFF2-40B4-BE49-F238E27FC236}">
                  <a16:creationId xmlns:a16="http://schemas.microsoft.com/office/drawing/2014/main" id="{A921B8F0-5143-7694-E970-8B24E91FAC84}"/>
                </a:ext>
              </a:extLst>
            </p:cNvPr>
            <p:cNvPicPr>
              <a:picLocks noChangeAspect="1"/>
            </p:cNvPicPr>
            <p:nvPr/>
          </p:nvPicPr>
          <p:blipFill>
            <a:blip r:embed="rId10"/>
            <a:stretch>
              <a:fillRect/>
            </a:stretch>
          </p:blipFill>
          <p:spPr>
            <a:xfrm>
              <a:off x="8402053" y="1903062"/>
              <a:ext cx="236478" cy="236478"/>
            </a:xfrm>
            <a:prstGeom prst="rect">
              <a:avLst/>
            </a:prstGeom>
          </p:spPr>
        </p:pic>
      </p:grpSp>
      <p:grpSp>
        <p:nvGrpSpPr>
          <p:cNvPr id="139" name="Group 138">
            <a:extLst>
              <a:ext uri="{FF2B5EF4-FFF2-40B4-BE49-F238E27FC236}">
                <a16:creationId xmlns:a16="http://schemas.microsoft.com/office/drawing/2014/main" id="{F5D75B3A-955B-E8E8-04C4-F1DB6E18710A}"/>
              </a:ext>
            </a:extLst>
          </p:cNvPr>
          <p:cNvGrpSpPr/>
          <p:nvPr/>
        </p:nvGrpSpPr>
        <p:grpSpPr>
          <a:xfrm>
            <a:off x="8090700" y="5114900"/>
            <a:ext cx="805704" cy="396532"/>
            <a:chOff x="8117440" y="1903062"/>
            <a:chExt cx="805704" cy="396532"/>
          </a:xfrm>
        </p:grpSpPr>
        <p:sp>
          <p:nvSpPr>
            <p:cNvPr id="142" name="TextBox 141">
              <a:extLst>
                <a:ext uri="{FF2B5EF4-FFF2-40B4-BE49-F238E27FC236}">
                  <a16:creationId xmlns:a16="http://schemas.microsoft.com/office/drawing/2014/main" id="{2067D819-17CF-FA7C-1C10-148CEB160FB5}"/>
                </a:ext>
              </a:extLst>
            </p:cNvPr>
            <p:cNvSpPr txBox="1"/>
            <p:nvPr/>
          </p:nvSpPr>
          <p:spPr>
            <a:xfrm>
              <a:off x="8117440" y="2099539"/>
              <a:ext cx="805704" cy="200055"/>
            </a:xfrm>
            <a:prstGeom prst="rect">
              <a:avLst/>
            </a:prstGeom>
            <a:noFill/>
          </p:spPr>
          <p:txBody>
            <a:bodyPr wrap="square" rtlCol="0">
              <a:spAutoFit/>
            </a:bodyPr>
            <a:lstStyle/>
            <a:p>
              <a:pPr algn="ctr"/>
              <a:r>
                <a:rPr lang="en-US" sz="700">
                  <a:solidFill>
                    <a:srgbClr val="000000"/>
                  </a:solidFill>
                  <a:latin typeface="Graphik Light"/>
                  <a:cs typeface="Arial" panose="020B0604020202020204" pitchFamily="34" charset="0"/>
                </a:rPr>
                <a:t>Cloud Storage</a:t>
              </a:r>
            </a:p>
          </p:txBody>
        </p:sp>
        <p:pic>
          <p:nvPicPr>
            <p:cNvPr id="146" name="Picture 145" descr="A colorful rectangles with circles and a circle&#10;&#10;AI-generated content may be incorrect.">
              <a:extLst>
                <a:ext uri="{FF2B5EF4-FFF2-40B4-BE49-F238E27FC236}">
                  <a16:creationId xmlns:a16="http://schemas.microsoft.com/office/drawing/2014/main" id="{A713FC39-AD96-73BF-932D-FFD7FA973C8E}"/>
                </a:ext>
              </a:extLst>
            </p:cNvPr>
            <p:cNvPicPr>
              <a:picLocks noChangeAspect="1"/>
            </p:cNvPicPr>
            <p:nvPr/>
          </p:nvPicPr>
          <p:blipFill>
            <a:blip r:embed="rId10"/>
            <a:stretch>
              <a:fillRect/>
            </a:stretch>
          </p:blipFill>
          <p:spPr>
            <a:xfrm>
              <a:off x="8402053" y="1903062"/>
              <a:ext cx="236478" cy="236478"/>
            </a:xfrm>
            <a:prstGeom prst="rect">
              <a:avLst/>
            </a:prstGeom>
          </p:spPr>
        </p:pic>
      </p:grpSp>
      <p:grpSp>
        <p:nvGrpSpPr>
          <p:cNvPr id="181" name="Group 180">
            <a:extLst>
              <a:ext uri="{FF2B5EF4-FFF2-40B4-BE49-F238E27FC236}">
                <a16:creationId xmlns:a16="http://schemas.microsoft.com/office/drawing/2014/main" id="{A50DC685-C378-3D1B-E3B8-D1D75005BF05}"/>
              </a:ext>
            </a:extLst>
          </p:cNvPr>
          <p:cNvGrpSpPr/>
          <p:nvPr/>
        </p:nvGrpSpPr>
        <p:grpSpPr>
          <a:xfrm>
            <a:off x="354878" y="5181254"/>
            <a:ext cx="501454" cy="414799"/>
            <a:chOff x="404276" y="2999561"/>
            <a:chExt cx="501454" cy="414799"/>
          </a:xfrm>
        </p:grpSpPr>
        <p:sp>
          <p:nvSpPr>
            <p:cNvPr id="184" name="TextBox 183">
              <a:extLst>
                <a:ext uri="{FF2B5EF4-FFF2-40B4-BE49-F238E27FC236}">
                  <a16:creationId xmlns:a16="http://schemas.microsoft.com/office/drawing/2014/main" id="{5A56C23C-9986-132C-254E-43DBB2A3FDF5}"/>
                </a:ext>
              </a:extLst>
            </p:cNvPr>
            <p:cNvSpPr txBox="1"/>
            <p:nvPr/>
          </p:nvSpPr>
          <p:spPr>
            <a:xfrm>
              <a:off x="404276" y="3228823"/>
              <a:ext cx="501454" cy="185537"/>
            </a:xfrm>
            <a:prstGeom prst="rect">
              <a:avLst/>
            </a:prstGeom>
            <a:noFill/>
          </p:spPr>
          <p:txBody>
            <a:bodyPr wrap="square" rtlCol="0">
              <a:spAutoFit/>
            </a:bodyPr>
            <a:lstStyle>
              <a:defPPr>
                <a:defRPr lang="en-US"/>
              </a:defPPr>
              <a:lvl1pPr algn="ctr">
                <a:lnSpc>
                  <a:spcPct val="80000"/>
                </a:lnSpc>
                <a:defRPr sz="700">
                  <a:cs typeface="Arial" panose="020B0604020202020204" pitchFamily="34" charset="0"/>
                </a:defRPr>
              </a:lvl1pPr>
            </a:lstStyle>
            <a:p>
              <a:r>
                <a:rPr lang="en-US"/>
                <a:t>Monitor</a:t>
              </a:r>
            </a:p>
          </p:txBody>
        </p:sp>
        <p:pic>
          <p:nvPicPr>
            <p:cNvPr id="185" name="Picture 184" descr="A blue screen with a line on it&#10;&#10;AI-generated content may be incorrect.">
              <a:extLst>
                <a:ext uri="{FF2B5EF4-FFF2-40B4-BE49-F238E27FC236}">
                  <a16:creationId xmlns:a16="http://schemas.microsoft.com/office/drawing/2014/main" id="{3768C32A-F3BE-F8CA-2996-8FAC65DAAE75}"/>
                </a:ext>
              </a:extLst>
            </p:cNvPr>
            <p:cNvPicPr>
              <a:picLocks noChangeAspect="1"/>
            </p:cNvPicPr>
            <p:nvPr/>
          </p:nvPicPr>
          <p:blipFill>
            <a:blip r:embed="rId7"/>
            <a:stretch>
              <a:fillRect/>
            </a:stretch>
          </p:blipFill>
          <p:spPr>
            <a:xfrm>
              <a:off x="492284" y="2999561"/>
              <a:ext cx="325438" cy="233520"/>
            </a:xfrm>
            <a:prstGeom prst="rect">
              <a:avLst/>
            </a:prstGeom>
          </p:spPr>
        </p:pic>
      </p:grpSp>
      <p:grpSp>
        <p:nvGrpSpPr>
          <p:cNvPr id="1036" name="Group 1035">
            <a:extLst>
              <a:ext uri="{FF2B5EF4-FFF2-40B4-BE49-F238E27FC236}">
                <a16:creationId xmlns:a16="http://schemas.microsoft.com/office/drawing/2014/main" id="{7A132737-C6B7-DC90-196F-10B998E9481F}"/>
              </a:ext>
            </a:extLst>
          </p:cNvPr>
          <p:cNvGrpSpPr/>
          <p:nvPr/>
        </p:nvGrpSpPr>
        <p:grpSpPr>
          <a:xfrm>
            <a:off x="2667143" y="5139060"/>
            <a:ext cx="708779" cy="388975"/>
            <a:chOff x="8117439" y="1903062"/>
            <a:chExt cx="708779" cy="388975"/>
          </a:xfrm>
        </p:grpSpPr>
        <p:sp>
          <p:nvSpPr>
            <p:cNvPr id="1038" name="TextBox 1037">
              <a:extLst>
                <a:ext uri="{FF2B5EF4-FFF2-40B4-BE49-F238E27FC236}">
                  <a16:creationId xmlns:a16="http://schemas.microsoft.com/office/drawing/2014/main" id="{5A0BDE1E-CBF4-8C70-4CB5-62AD0491E4E1}"/>
                </a:ext>
              </a:extLst>
            </p:cNvPr>
            <p:cNvSpPr txBox="1"/>
            <p:nvPr/>
          </p:nvSpPr>
          <p:spPr>
            <a:xfrm>
              <a:off x="8117439" y="2091982"/>
              <a:ext cx="708779" cy="200055"/>
            </a:xfrm>
            <a:prstGeom prst="rect">
              <a:avLst/>
            </a:prstGeom>
            <a:noFill/>
          </p:spPr>
          <p:txBody>
            <a:bodyPr wrap="square" rtlCol="0">
              <a:spAutoFit/>
            </a:bodyPr>
            <a:lstStyle/>
            <a:p>
              <a:pPr algn="ctr"/>
              <a:r>
                <a:rPr lang="en-US" sz="700">
                  <a:solidFill>
                    <a:srgbClr val="000000"/>
                  </a:solidFill>
                  <a:latin typeface="Graphik Light"/>
                  <a:cs typeface="Arial" panose="020B0604020202020204" pitchFamily="34" charset="0"/>
                </a:rPr>
                <a:t>Cloud Storage</a:t>
              </a:r>
            </a:p>
          </p:txBody>
        </p:sp>
        <p:pic>
          <p:nvPicPr>
            <p:cNvPr id="1039" name="Picture 1038" descr="A colorful rectangles with circles and a circle&#10;&#10;AI-generated content may be incorrect.">
              <a:extLst>
                <a:ext uri="{FF2B5EF4-FFF2-40B4-BE49-F238E27FC236}">
                  <a16:creationId xmlns:a16="http://schemas.microsoft.com/office/drawing/2014/main" id="{E33CE728-1EBF-4FF5-BF2F-4CAD0001368F}"/>
                </a:ext>
              </a:extLst>
            </p:cNvPr>
            <p:cNvPicPr>
              <a:picLocks noChangeAspect="1"/>
            </p:cNvPicPr>
            <p:nvPr/>
          </p:nvPicPr>
          <p:blipFill>
            <a:blip r:embed="rId10"/>
            <a:stretch>
              <a:fillRect/>
            </a:stretch>
          </p:blipFill>
          <p:spPr>
            <a:xfrm>
              <a:off x="8353589" y="1903062"/>
              <a:ext cx="236478" cy="236478"/>
            </a:xfrm>
            <a:prstGeom prst="rect">
              <a:avLst/>
            </a:prstGeom>
          </p:spPr>
        </p:pic>
      </p:grpSp>
      <p:grpSp>
        <p:nvGrpSpPr>
          <p:cNvPr id="45" name="Group 44">
            <a:extLst>
              <a:ext uri="{FF2B5EF4-FFF2-40B4-BE49-F238E27FC236}">
                <a16:creationId xmlns:a16="http://schemas.microsoft.com/office/drawing/2014/main" id="{6568948F-4644-0E46-6B6C-6EAF1827B06D}"/>
              </a:ext>
            </a:extLst>
          </p:cNvPr>
          <p:cNvGrpSpPr/>
          <p:nvPr/>
        </p:nvGrpSpPr>
        <p:grpSpPr>
          <a:xfrm>
            <a:off x="286379" y="2004288"/>
            <a:ext cx="656442" cy="402121"/>
            <a:chOff x="286379" y="2004288"/>
            <a:chExt cx="656442" cy="402121"/>
          </a:xfrm>
        </p:grpSpPr>
        <p:sp>
          <p:nvSpPr>
            <p:cNvPr id="431" name="TextBox 12">
              <a:extLst>
                <a:ext uri="{FF2B5EF4-FFF2-40B4-BE49-F238E27FC236}">
                  <a16:creationId xmlns:a16="http://schemas.microsoft.com/office/drawing/2014/main" id="{1724A9B5-4B61-2ADE-383D-0B67AF1BAEE1}"/>
                </a:ext>
              </a:extLst>
            </p:cNvPr>
            <p:cNvSpPr txBox="1">
              <a:spLocks noChangeArrowheads="1"/>
            </p:cNvSpPr>
            <p:nvPr/>
          </p:nvSpPr>
          <p:spPr bwMode="auto">
            <a:xfrm>
              <a:off x="286379" y="222571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43" name="Picture 42">
              <a:extLst>
                <a:ext uri="{FF2B5EF4-FFF2-40B4-BE49-F238E27FC236}">
                  <a16:creationId xmlns:a16="http://schemas.microsoft.com/office/drawing/2014/main" id="{BDB95728-87EF-2207-2F4A-523B1C4F3F1D}"/>
                </a:ext>
              </a:extLst>
            </p:cNvPr>
            <p:cNvPicPr>
              <a:picLocks noChangeAspect="1"/>
            </p:cNvPicPr>
            <p:nvPr/>
          </p:nvPicPr>
          <p:blipFill>
            <a:blip r:embed="rId27"/>
            <a:stretch>
              <a:fillRect/>
            </a:stretch>
          </p:blipFill>
          <p:spPr>
            <a:xfrm>
              <a:off x="477440" y="2004288"/>
              <a:ext cx="274320" cy="274320"/>
            </a:xfrm>
            <a:prstGeom prst="rect">
              <a:avLst/>
            </a:prstGeom>
          </p:spPr>
        </p:pic>
      </p:grpSp>
      <p:grpSp>
        <p:nvGrpSpPr>
          <p:cNvPr id="497" name="Group 496">
            <a:extLst>
              <a:ext uri="{FF2B5EF4-FFF2-40B4-BE49-F238E27FC236}">
                <a16:creationId xmlns:a16="http://schemas.microsoft.com/office/drawing/2014/main" id="{309F2EBB-F6A6-9DFB-DFEC-81B696AEC259}"/>
              </a:ext>
            </a:extLst>
          </p:cNvPr>
          <p:cNvGrpSpPr/>
          <p:nvPr/>
        </p:nvGrpSpPr>
        <p:grpSpPr>
          <a:xfrm>
            <a:off x="2979270" y="2745083"/>
            <a:ext cx="656442" cy="402121"/>
            <a:chOff x="286379" y="2004288"/>
            <a:chExt cx="656442" cy="402121"/>
          </a:xfrm>
        </p:grpSpPr>
        <p:sp>
          <p:nvSpPr>
            <p:cNvPr id="501" name="TextBox 12">
              <a:extLst>
                <a:ext uri="{FF2B5EF4-FFF2-40B4-BE49-F238E27FC236}">
                  <a16:creationId xmlns:a16="http://schemas.microsoft.com/office/drawing/2014/main" id="{AA13006D-022F-974A-7286-71409EB26C70}"/>
                </a:ext>
              </a:extLst>
            </p:cNvPr>
            <p:cNvSpPr txBox="1">
              <a:spLocks noChangeArrowheads="1"/>
            </p:cNvSpPr>
            <p:nvPr/>
          </p:nvSpPr>
          <p:spPr bwMode="auto">
            <a:xfrm>
              <a:off x="286379" y="222571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503" name="Picture 502">
              <a:extLst>
                <a:ext uri="{FF2B5EF4-FFF2-40B4-BE49-F238E27FC236}">
                  <a16:creationId xmlns:a16="http://schemas.microsoft.com/office/drawing/2014/main" id="{4C7423BA-A23D-3D58-423A-781D649FBEB3}"/>
                </a:ext>
              </a:extLst>
            </p:cNvPr>
            <p:cNvPicPr>
              <a:picLocks noChangeAspect="1"/>
            </p:cNvPicPr>
            <p:nvPr/>
          </p:nvPicPr>
          <p:blipFill>
            <a:blip r:embed="rId27"/>
            <a:stretch>
              <a:fillRect/>
            </a:stretch>
          </p:blipFill>
          <p:spPr>
            <a:xfrm>
              <a:off x="477440" y="2004288"/>
              <a:ext cx="274320" cy="274320"/>
            </a:xfrm>
            <a:prstGeom prst="rect">
              <a:avLst/>
            </a:prstGeom>
          </p:spPr>
        </p:pic>
      </p:grpSp>
      <p:grpSp>
        <p:nvGrpSpPr>
          <p:cNvPr id="89" name="Group 88">
            <a:extLst>
              <a:ext uri="{FF2B5EF4-FFF2-40B4-BE49-F238E27FC236}">
                <a16:creationId xmlns:a16="http://schemas.microsoft.com/office/drawing/2014/main" id="{FE7D7046-0EA2-3D7B-1C05-8E78197ADA35}"/>
              </a:ext>
            </a:extLst>
          </p:cNvPr>
          <p:cNvGrpSpPr/>
          <p:nvPr/>
        </p:nvGrpSpPr>
        <p:grpSpPr>
          <a:xfrm>
            <a:off x="576333" y="4265527"/>
            <a:ext cx="656442" cy="402121"/>
            <a:chOff x="286379" y="2004288"/>
            <a:chExt cx="656442" cy="402121"/>
          </a:xfrm>
        </p:grpSpPr>
        <p:sp>
          <p:nvSpPr>
            <p:cNvPr id="1031" name="TextBox 12">
              <a:extLst>
                <a:ext uri="{FF2B5EF4-FFF2-40B4-BE49-F238E27FC236}">
                  <a16:creationId xmlns:a16="http://schemas.microsoft.com/office/drawing/2014/main" id="{C239FB71-26F4-FDD2-D62E-464A5E576BE5}"/>
                </a:ext>
              </a:extLst>
            </p:cNvPr>
            <p:cNvSpPr txBox="1">
              <a:spLocks noChangeArrowheads="1"/>
            </p:cNvSpPr>
            <p:nvPr/>
          </p:nvSpPr>
          <p:spPr bwMode="auto">
            <a:xfrm>
              <a:off x="286379" y="222571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1032" name="Picture 1031">
              <a:extLst>
                <a:ext uri="{FF2B5EF4-FFF2-40B4-BE49-F238E27FC236}">
                  <a16:creationId xmlns:a16="http://schemas.microsoft.com/office/drawing/2014/main" id="{4A5AE81C-AB92-02D9-D576-CFC0A437C8A5}"/>
                </a:ext>
              </a:extLst>
            </p:cNvPr>
            <p:cNvPicPr>
              <a:picLocks noChangeAspect="1"/>
            </p:cNvPicPr>
            <p:nvPr/>
          </p:nvPicPr>
          <p:blipFill>
            <a:blip r:embed="rId27"/>
            <a:stretch>
              <a:fillRect/>
            </a:stretch>
          </p:blipFill>
          <p:spPr>
            <a:xfrm>
              <a:off x="477440" y="2004288"/>
              <a:ext cx="274320" cy="274320"/>
            </a:xfrm>
            <a:prstGeom prst="rect">
              <a:avLst/>
            </a:prstGeom>
          </p:spPr>
        </p:pic>
      </p:grpSp>
      <p:grpSp>
        <p:nvGrpSpPr>
          <p:cNvPr id="1034" name="Group 1033">
            <a:extLst>
              <a:ext uri="{FF2B5EF4-FFF2-40B4-BE49-F238E27FC236}">
                <a16:creationId xmlns:a16="http://schemas.microsoft.com/office/drawing/2014/main" id="{A9E461FF-0670-E310-B2A1-8225C0C28163}"/>
              </a:ext>
            </a:extLst>
          </p:cNvPr>
          <p:cNvGrpSpPr/>
          <p:nvPr/>
        </p:nvGrpSpPr>
        <p:grpSpPr>
          <a:xfrm>
            <a:off x="2636302" y="4247176"/>
            <a:ext cx="656442" cy="402121"/>
            <a:chOff x="286379" y="2004288"/>
            <a:chExt cx="656442" cy="402121"/>
          </a:xfrm>
        </p:grpSpPr>
        <p:sp>
          <p:nvSpPr>
            <p:cNvPr id="1044" name="TextBox 12">
              <a:extLst>
                <a:ext uri="{FF2B5EF4-FFF2-40B4-BE49-F238E27FC236}">
                  <a16:creationId xmlns:a16="http://schemas.microsoft.com/office/drawing/2014/main" id="{A1CCA03B-0832-28AE-AF32-1454471A2997}"/>
                </a:ext>
              </a:extLst>
            </p:cNvPr>
            <p:cNvSpPr txBox="1">
              <a:spLocks noChangeArrowheads="1"/>
            </p:cNvSpPr>
            <p:nvPr/>
          </p:nvSpPr>
          <p:spPr bwMode="auto">
            <a:xfrm>
              <a:off x="286379" y="222571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1045" name="Picture 1044">
              <a:extLst>
                <a:ext uri="{FF2B5EF4-FFF2-40B4-BE49-F238E27FC236}">
                  <a16:creationId xmlns:a16="http://schemas.microsoft.com/office/drawing/2014/main" id="{7B584A29-23CE-8D4B-89D0-280454B41FBF}"/>
                </a:ext>
              </a:extLst>
            </p:cNvPr>
            <p:cNvPicPr>
              <a:picLocks noChangeAspect="1"/>
            </p:cNvPicPr>
            <p:nvPr/>
          </p:nvPicPr>
          <p:blipFill>
            <a:blip r:embed="rId27"/>
            <a:stretch>
              <a:fillRect/>
            </a:stretch>
          </p:blipFill>
          <p:spPr>
            <a:xfrm>
              <a:off x="477440" y="2004288"/>
              <a:ext cx="274320" cy="274320"/>
            </a:xfrm>
            <a:prstGeom prst="rect">
              <a:avLst/>
            </a:prstGeom>
          </p:spPr>
        </p:pic>
      </p:grpSp>
      <p:grpSp>
        <p:nvGrpSpPr>
          <p:cNvPr id="1046" name="Group 1045">
            <a:extLst>
              <a:ext uri="{FF2B5EF4-FFF2-40B4-BE49-F238E27FC236}">
                <a16:creationId xmlns:a16="http://schemas.microsoft.com/office/drawing/2014/main" id="{6EB0475C-49BB-5991-BB60-7B887C153A02}"/>
              </a:ext>
            </a:extLst>
          </p:cNvPr>
          <p:cNvGrpSpPr/>
          <p:nvPr/>
        </p:nvGrpSpPr>
        <p:grpSpPr>
          <a:xfrm>
            <a:off x="1565872" y="5145267"/>
            <a:ext cx="656442" cy="402121"/>
            <a:chOff x="286379" y="2004288"/>
            <a:chExt cx="656442" cy="402121"/>
          </a:xfrm>
        </p:grpSpPr>
        <p:sp>
          <p:nvSpPr>
            <p:cNvPr id="1047" name="TextBox 12">
              <a:extLst>
                <a:ext uri="{FF2B5EF4-FFF2-40B4-BE49-F238E27FC236}">
                  <a16:creationId xmlns:a16="http://schemas.microsoft.com/office/drawing/2014/main" id="{443A96DC-D49A-B91B-7095-78BE5602B6B9}"/>
                </a:ext>
              </a:extLst>
            </p:cNvPr>
            <p:cNvSpPr txBox="1">
              <a:spLocks noChangeArrowheads="1"/>
            </p:cNvSpPr>
            <p:nvPr/>
          </p:nvSpPr>
          <p:spPr bwMode="auto">
            <a:xfrm>
              <a:off x="286379" y="222571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1048" name="Picture 1047">
              <a:extLst>
                <a:ext uri="{FF2B5EF4-FFF2-40B4-BE49-F238E27FC236}">
                  <a16:creationId xmlns:a16="http://schemas.microsoft.com/office/drawing/2014/main" id="{FA841775-EFC5-F4A8-3CCB-4C7590C16AD4}"/>
                </a:ext>
              </a:extLst>
            </p:cNvPr>
            <p:cNvPicPr>
              <a:picLocks noChangeAspect="1"/>
            </p:cNvPicPr>
            <p:nvPr/>
          </p:nvPicPr>
          <p:blipFill>
            <a:blip r:embed="rId27"/>
            <a:stretch>
              <a:fillRect/>
            </a:stretch>
          </p:blipFill>
          <p:spPr>
            <a:xfrm>
              <a:off x="477440" y="2004288"/>
              <a:ext cx="274320" cy="274320"/>
            </a:xfrm>
            <a:prstGeom prst="rect">
              <a:avLst/>
            </a:prstGeom>
          </p:spPr>
        </p:pic>
      </p:grpSp>
      <p:grpSp>
        <p:nvGrpSpPr>
          <p:cNvPr id="1050" name="Group 1049">
            <a:extLst>
              <a:ext uri="{FF2B5EF4-FFF2-40B4-BE49-F238E27FC236}">
                <a16:creationId xmlns:a16="http://schemas.microsoft.com/office/drawing/2014/main" id="{A59E371C-F3E1-D35C-66FE-3E86BD950C7B}"/>
              </a:ext>
            </a:extLst>
          </p:cNvPr>
          <p:cNvGrpSpPr/>
          <p:nvPr/>
        </p:nvGrpSpPr>
        <p:grpSpPr>
          <a:xfrm>
            <a:off x="3688172" y="5118050"/>
            <a:ext cx="656442" cy="402121"/>
            <a:chOff x="286379" y="2004288"/>
            <a:chExt cx="656442" cy="402121"/>
          </a:xfrm>
        </p:grpSpPr>
        <p:sp>
          <p:nvSpPr>
            <p:cNvPr id="1051" name="TextBox 12">
              <a:extLst>
                <a:ext uri="{FF2B5EF4-FFF2-40B4-BE49-F238E27FC236}">
                  <a16:creationId xmlns:a16="http://schemas.microsoft.com/office/drawing/2014/main" id="{C4FDFCA6-E6C7-712D-0A09-964AC3CEA023}"/>
                </a:ext>
              </a:extLst>
            </p:cNvPr>
            <p:cNvSpPr txBox="1">
              <a:spLocks noChangeArrowheads="1"/>
            </p:cNvSpPr>
            <p:nvPr/>
          </p:nvSpPr>
          <p:spPr bwMode="auto">
            <a:xfrm>
              <a:off x="286379" y="222571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1052" name="Picture 1051">
              <a:extLst>
                <a:ext uri="{FF2B5EF4-FFF2-40B4-BE49-F238E27FC236}">
                  <a16:creationId xmlns:a16="http://schemas.microsoft.com/office/drawing/2014/main" id="{4FA4DB02-67EB-1CAE-F2AA-F3FFFF82F20C}"/>
                </a:ext>
              </a:extLst>
            </p:cNvPr>
            <p:cNvPicPr>
              <a:picLocks noChangeAspect="1"/>
            </p:cNvPicPr>
            <p:nvPr/>
          </p:nvPicPr>
          <p:blipFill>
            <a:blip r:embed="rId27"/>
            <a:stretch>
              <a:fillRect/>
            </a:stretch>
          </p:blipFill>
          <p:spPr>
            <a:xfrm>
              <a:off x="477440" y="2004288"/>
              <a:ext cx="274320" cy="274320"/>
            </a:xfrm>
            <a:prstGeom prst="rect">
              <a:avLst/>
            </a:prstGeom>
          </p:spPr>
        </p:pic>
      </p:grpSp>
      <p:grpSp>
        <p:nvGrpSpPr>
          <p:cNvPr id="1053" name="Group 1052">
            <a:extLst>
              <a:ext uri="{FF2B5EF4-FFF2-40B4-BE49-F238E27FC236}">
                <a16:creationId xmlns:a16="http://schemas.microsoft.com/office/drawing/2014/main" id="{BF713E7E-CF13-BB7B-F6F5-3D6D3702B611}"/>
              </a:ext>
            </a:extLst>
          </p:cNvPr>
          <p:cNvGrpSpPr/>
          <p:nvPr/>
        </p:nvGrpSpPr>
        <p:grpSpPr>
          <a:xfrm>
            <a:off x="4843052" y="1952899"/>
            <a:ext cx="656442" cy="402121"/>
            <a:chOff x="286379" y="2004288"/>
            <a:chExt cx="656442" cy="402121"/>
          </a:xfrm>
        </p:grpSpPr>
        <p:sp>
          <p:nvSpPr>
            <p:cNvPr id="1054" name="TextBox 12">
              <a:extLst>
                <a:ext uri="{FF2B5EF4-FFF2-40B4-BE49-F238E27FC236}">
                  <a16:creationId xmlns:a16="http://schemas.microsoft.com/office/drawing/2014/main" id="{24F9AC9C-3BCE-6F1C-1F66-530AA2633782}"/>
                </a:ext>
              </a:extLst>
            </p:cNvPr>
            <p:cNvSpPr txBox="1">
              <a:spLocks noChangeArrowheads="1"/>
            </p:cNvSpPr>
            <p:nvPr/>
          </p:nvSpPr>
          <p:spPr bwMode="auto">
            <a:xfrm>
              <a:off x="286379" y="222571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1056" name="Picture 1055">
              <a:extLst>
                <a:ext uri="{FF2B5EF4-FFF2-40B4-BE49-F238E27FC236}">
                  <a16:creationId xmlns:a16="http://schemas.microsoft.com/office/drawing/2014/main" id="{30A15F6B-8498-8FEB-482F-9CAFF3F135C7}"/>
                </a:ext>
              </a:extLst>
            </p:cNvPr>
            <p:cNvPicPr>
              <a:picLocks noChangeAspect="1"/>
            </p:cNvPicPr>
            <p:nvPr/>
          </p:nvPicPr>
          <p:blipFill>
            <a:blip r:embed="rId27"/>
            <a:stretch>
              <a:fillRect/>
            </a:stretch>
          </p:blipFill>
          <p:spPr>
            <a:xfrm>
              <a:off x="477440" y="2004288"/>
              <a:ext cx="274320" cy="274320"/>
            </a:xfrm>
            <a:prstGeom prst="rect">
              <a:avLst/>
            </a:prstGeom>
          </p:spPr>
        </p:pic>
      </p:grpSp>
      <p:grpSp>
        <p:nvGrpSpPr>
          <p:cNvPr id="1057" name="Group 1056">
            <a:extLst>
              <a:ext uri="{FF2B5EF4-FFF2-40B4-BE49-F238E27FC236}">
                <a16:creationId xmlns:a16="http://schemas.microsoft.com/office/drawing/2014/main" id="{AF5B6391-5661-9F64-F3EF-CD81E77E7B4B}"/>
              </a:ext>
            </a:extLst>
          </p:cNvPr>
          <p:cNvGrpSpPr/>
          <p:nvPr/>
        </p:nvGrpSpPr>
        <p:grpSpPr>
          <a:xfrm>
            <a:off x="5156256" y="2997329"/>
            <a:ext cx="656442" cy="402121"/>
            <a:chOff x="286379" y="2004288"/>
            <a:chExt cx="656442" cy="402121"/>
          </a:xfrm>
        </p:grpSpPr>
        <p:sp>
          <p:nvSpPr>
            <p:cNvPr id="1058" name="TextBox 12">
              <a:extLst>
                <a:ext uri="{FF2B5EF4-FFF2-40B4-BE49-F238E27FC236}">
                  <a16:creationId xmlns:a16="http://schemas.microsoft.com/office/drawing/2014/main" id="{F3DDC219-2DDC-E1AD-B2D6-CF6B2E0A94F3}"/>
                </a:ext>
              </a:extLst>
            </p:cNvPr>
            <p:cNvSpPr txBox="1">
              <a:spLocks noChangeArrowheads="1"/>
            </p:cNvSpPr>
            <p:nvPr/>
          </p:nvSpPr>
          <p:spPr bwMode="auto">
            <a:xfrm>
              <a:off x="286379" y="222571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1059" name="Picture 1058">
              <a:extLst>
                <a:ext uri="{FF2B5EF4-FFF2-40B4-BE49-F238E27FC236}">
                  <a16:creationId xmlns:a16="http://schemas.microsoft.com/office/drawing/2014/main" id="{C2C964AB-1BDE-D1B7-2644-8B94E6A9948E}"/>
                </a:ext>
              </a:extLst>
            </p:cNvPr>
            <p:cNvPicPr>
              <a:picLocks noChangeAspect="1"/>
            </p:cNvPicPr>
            <p:nvPr/>
          </p:nvPicPr>
          <p:blipFill>
            <a:blip r:embed="rId27"/>
            <a:stretch>
              <a:fillRect/>
            </a:stretch>
          </p:blipFill>
          <p:spPr>
            <a:xfrm>
              <a:off x="477440" y="2004288"/>
              <a:ext cx="274320" cy="274320"/>
            </a:xfrm>
            <a:prstGeom prst="rect">
              <a:avLst/>
            </a:prstGeom>
          </p:spPr>
        </p:pic>
      </p:grpSp>
      <p:grpSp>
        <p:nvGrpSpPr>
          <p:cNvPr id="1060" name="Group 1059">
            <a:extLst>
              <a:ext uri="{FF2B5EF4-FFF2-40B4-BE49-F238E27FC236}">
                <a16:creationId xmlns:a16="http://schemas.microsoft.com/office/drawing/2014/main" id="{7BC624DC-8223-9D74-6D89-801032591DDB}"/>
              </a:ext>
            </a:extLst>
          </p:cNvPr>
          <p:cNvGrpSpPr/>
          <p:nvPr/>
        </p:nvGrpSpPr>
        <p:grpSpPr>
          <a:xfrm>
            <a:off x="6236830" y="5089520"/>
            <a:ext cx="740662" cy="408991"/>
            <a:chOff x="5342240" y="1962812"/>
            <a:chExt cx="740662" cy="408991"/>
          </a:xfrm>
        </p:grpSpPr>
        <p:sp>
          <p:nvSpPr>
            <p:cNvPr id="1061" name="TextBox 10">
              <a:extLst>
                <a:ext uri="{FF2B5EF4-FFF2-40B4-BE49-F238E27FC236}">
                  <a16:creationId xmlns:a16="http://schemas.microsoft.com/office/drawing/2014/main" id="{0CCEAA3B-6B7D-B5E5-43B5-4B97F8EC1637}"/>
                </a:ext>
              </a:extLst>
            </p:cNvPr>
            <p:cNvSpPr txBox="1">
              <a:spLocks noChangeArrowheads="1"/>
            </p:cNvSpPr>
            <p:nvPr/>
          </p:nvSpPr>
          <p:spPr bwMode="auto">
            <a:xfrm>
              <a:off x="5342240" y="2171748"/>
              <a:ext cx="7406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Workflows</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062" name="Picture 14">
              <a:extLst>
                <a:ext uri="{FF2B5EF4-FFF2-40B4-BE49-F238E27FC236}">
                  <a16:creationId xmlns:a16="http://schemas.microsoft.com/office/drawing/2014/main" id="{A4AE6210-7C81-D166-9C93-31F0F990F297}"/>
                </a:ext>
              </a:extLst>
            </p:cNvPr>
            <p:cNvPicPr>
              <a:picLocks noChangeAspect="1" noChangeArrowheads="1"/>
            </p:cNvPicPr>
            <p:nvPr/>
          </p:nvPicPr>
          <p:blipFill>
            <a:blip r:embed="rId19"/>
            <a:srcRect/>
            <a:stretch/>
          </p:blipFill>
          <p:spPr bwMode="auto">
            <a:xfrm>
              <a:off x="5602843" y="1962812"/>
              <a:ext cx="219456" cy="219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3" name="Group 1062">
            <a:extLst>
              <a:ext uri="{FF2B5EF4-FFF2-40B4-BE49-F238E27FC236}">
                <a16:creationId xmlns:a16="http://schemas.microsoft.com/office/drawing/2014/main" id="{C69EFFBE-2D8B-9E01-785E-A94A5660F7FC}"/>
              </a:ext>
            </a:extLst>
          </p:cNvPr>
          <p:cNvGrpSpPr/>
          <p:nvPr/>
        </p:nvGrpSpPr>
        <p:grpSpPr>
          <a:xfrm>
            <a:off x="1149646" y="5146765"/>
            <a:ext cx="735749" cy="393451"/>
            <a:chOff x="5948054" y="1949715"/>
            <a:chExt cx="735749" cy="393451"/>
          </a:xfrm>
        </p:grpSpPr>
        <p:sp>
          <p:nvSpPr>
            <p:cNvPr id="1064" name="TextBox 20">
              <a:extLst>
                <a:ext uri="{FF2B5EF4-FFF2-40B4-BE49-F238E27FC236}">
                  <a16:creationId xmlns:a16="http://schemas.microsoft.com/office/drawing/2014/main" id="{074481D6-11CD-C470-9026-BB87A369F58C}"/>
                </a:ext>
              </a:extLst>
            </p:cNvPr>
            <p:cNvSpPr txBox="1">
              <a:spLocks noChangeArrowheads="1"/>
            </p:cNvSpPr>
            <p:nvPr/>
          </p:nvSpPr>
          <p:spPr bwMode="auto">
            <a:xfrm>
              <a:off x="5948054" y="2162476"/>
              <a:ext cx="73574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err="1"/>
                <a:t>Eventrac</a:t>
              </a:r>
              <a:endParaRPr lang="en-US" altLang="en-US"/>
            </a:p>
          </p:txBody>
        </p:sp>
        <p:pic>
          <p:nvPicPr>
            <p:cNvPr id="1065" name="Picture 32">
              <a:extLst>
                <a:ext uri="{FF2B5EF4-FFF2-40B4-BE49-F238E27FC236}">
                  <a16:creationId xmlns:a16="http://schemas.microsoft.com/office/drawing/2014/main" id="{E3187D2E-1F7F-3A08-35C0-2F86699EFEE9}"/>
                </a:ext>
              </a:extLst>
            </p:cNvPr>
            <p:cNvPicPr>
              <a:picLocks noChangeAspect="1" noChangeArrowheads="1"/>
            </p:cNvPicPr>
            <p:nvPr/>
          </p:nvPicPr>
          <p:blipFill>
            <a:blip r:embed="rId21"/>
            <a:srcRect/>
            <a:stretch/>
          </p:blipFill>
          <p:spPr bwMode="auto">
            <a:xfrm>
              <a:off x="6206200" y="1949715"/>
              <a:ext cx="219456" cy="2194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6" name="Group 1065">
            <a:extLst>
              <a:ext uri="{FF2B5EF4-FFF2-40B4-BE49-F238E27FC236}">
                <a16:creationId xmlns:a16="http://schemas.microsoft.com/office/drawing/2014/main" id="{98AF60F1-2613-A0E3-E62E-ABFC0CD66E79}"/>
              </a:ext>
            </a:extLst>
          </p:cNvPr>
          <p:cNvGrpSpPr/>
          <p:nvPr/>
        </p:nvGrpSpPr>
        <p:grpSpPr>
          <a:xfrm>
            <a:off x="7047005" y="4266886"/>
            <a:ext cx="583988" cy="371777"/>
            <a:chOff x="6731247" y="1971581"/>
            <a:chExt cx="583988" cy="371777"/>
          </a:xfrm>
        </p:grpSpPr>
        <p:sp>
          <p:nvSpPr>
            <p:cNvPr id="1067" name="TextBox 20">
              <a:extLst>
                <a:ext uri="{FF2B5EF4-FFF2-40B4-BE49-F238E27FC236}">
                  <a16:creationId xmlns:a16="http://schemas.microsoft.com/office/drawing/2014/main" id="{8C8C602D-686D-A0AF-6140-6B6F95F7B6F5}"/>
                </a:ext>
              </a:extLst>
            </p:cNvPr>
            <p:cNvSpPr txBox="1">
              <a:spLocks noChangeArrowheads="1"/>
            </p:cNvSpPr>
            <p:nvPr/>
          </p:nvSpPr>
          <p:spPr bwMode="auto">
            <a:xfrm>
              <a:off x="6731247" y="2160498"/>
              <a:ext cx="583988" cy="18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Firestore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068" name="Picture 10">
              <a:extLst>
                <a:ext uri="{FF2B5EF4-FFF2-40B4-BE49-F238E27FC236}">
                  <a16:creationId xmlns:a16="http://schemas.microsoft.com/office/drawing/2014/main" id="{59FAC7E9-8019-9F1A-4145-F7ACD132F279}"/>
                </a:ext>
              </a:extLst>
            </p:cNvPr>
            <p:cNvPicPr>
              <a:picLocks noChangeAspect="1" noChangeArrowheads="1"/>
            </p:cNvPicPr>
            <p:nvPr/>
          </p:nvPicPr>
          <p:blipFill>
            <a:blip r:embed="rId20"/>
            <a:srcRect/>
            <a:stretch/>
          </p:blipFill>
          <p:spPr bwMode="auto">
            <a:xfrm>
              <a:off x="6929997" y="1971581"/>
              <a:ext cx="186487" cy="1864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9" name="Group 1068">
            <a:extLst>
              <a:ext uri="{FF2B5EF4-FFF2-40B4-BE49-F238E27FC236}">
                <a16:creationId xmlns:a16="http://schemas.microsoft.com/office/drawing/2014/main" id="{662E00B7-9276-8A8B-DEDE-781A43C03DEF}"/>
              </a:ext>
            </a:extLst>
          </p:cNvPr>
          <p:cNvGrpSpPr/>
          <p:nvPr/>
        </p:nvGrpSpPr>
        <p:grpSpPr>
          <a:xfrm>
            <a:off x="5505065" y="6292802"/>
            <a:ext cx="863060" cy="370934"/>
            <a:chOff x="6992332" y="3143817"/>
            <a:chExt cx="863060" cy="370934"/>
          </a:xfrm>
        </p:grpSpPr>
        <p:sp>
          <p:nvSpPr>
            <p:cNvPr id="1070" name="TextBox 20">
              <a:extLst>
                <a:ext uri="{FF2B5EF4-FFF2-40B4-BE49-F238E27FC236}">
                  <a16:creationId xmlns:a16="http://schemas.microsoft.com/office/drawing/2014/main" id="{802425A9-D44D-81BE-FCC1-F38F6FE679BB}"/>
                </a:ext>
              </a:extLst>
            </p:cNvPr>
            <p:cNvSpPr txBox="1">
              <a:spLocks noChangeArrowheads="1"/>
            </p:cNvSpPr>
            <p:nvPr/>
          </p:nvSpPr>
          <p:spPr bwMode="auto">
            <a:xfrm>
              <a:off x="6992332" y="3334061"/>
              <a:ext cx="86306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Cloud Functions</a:t>
              </a:r>
            </a:p>
          </p:txBody>
        </p:sp>
        <p:pic>
          <p:nvPicPr>
            <p:cNvPr id="1071" name="Picture 10">
              <a:extLst>
                <a:ext uri="{FF2B5EF4-FFF2-40B4-BE49-F238E27FC236}">
                  <a16:creationId xmlns:a16="http://schemas.microsoft.com/office/drawing/2014/main" id="{3B181EB0-465A-4995-D0EB-C14881CF1AFC}"/>
                </a:ext>
              </a:extLst>
            </p:cNvPr>
            <p:cNvPicPr>
              <a:picLocks noChangeAspect="1" noChangeArrowheads="1"/>
            </p:cNvPicPr>
            <p:nvPr/>
          </p:nvPicPr>
          <p:blipFill>
            <a:blip r:embed="rId14"/>
            <a:srcRect/>
            <a:stretch/>
          </p:blipFill>
          <p:spPr bwMode="auto">
            <a:xfrm>
              <a:off x="7321104" y="3143817"/>
              <a:ext cx="205517" cy="20551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B99F4450-6630-20A3-1E0A-4237A4016D0A}"/>
              </a:ext>
            </a:extLst>
          </p:cNvPr>
          <p:cNvSpPr txBox="1"/>
          <p:nvPr/>
        </p:nvSpPr>
        <p:spPr>
          <a:xfrm>
            <a:off x="8355724" y="-12612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0820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6A64-D899-3865-BDE7-AB0CCBBC4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1291C1-C3DF-427E-9E26-35E9EAC9A3C1}"/>
              </a:ext>
            </a:extLst>
          </p:cNvPr>
          <p:cNvSpPr>
            <a:spLocks noGrp="1"/>
          </p:cNvSpPr>
          <p:nvPr>
            <p:ph type="title"/>
          </p:nvPr>
        </p:nvSpPr>
        <p:spPr/>
        <p:txBody>
          <a:bodyPr/>
          <a:lstStyle/>
          <a:p>
            <a:r>
              <a:rPr lang="en-US"/>
              <a:t>Intelligent Digital Brain on Google Cloud – Scaled Enterprise AI Architecture (L2)</a:t>
            </a:r>
          </a:p>
        </p:txBody>
      </p:sp>
      <p:sp>
        <p:nvSpPr>
          <p:cNvPr id="3" name="Text Placeholder 80">
            <a:extLst>
              <a:ext uri="{FF2B5EF4-FFF2-40B4-BE49-F238E27FC236}">
                <a16:creationId xmlns:a16="http://schemas.microsoft.com/office/drawing/2014/main" id="{3EBE5AD3-BA32-A553-7AB2-BA4D806CDAE4}"/>
              </a:ext>
            </a:extLst>
          </p:cNvPr>
          <p:cNvSpPr txBox="1">
            <a:spLocks/>
          </p:cNvSpPr>
          <p:nvPr/>
        </p:nvSpPr>
        <p:spPr>
          <a:xfrm>
            <a:off x="319606" y="628278"/>
            <a:ext cx="7410264" cy="261714"/>
          </a:xfrm>
          <a:prstGeom prst="rect">
            <a:avLst/>
          </a:prstGeom>
        </p:spPr>
        <p:txBody>
          <a:bodyPr/>
          <a:lstStyle>
            <a:lvl1pPr marL="0" indent="0" algn="l" defTabSz="228600" rtl="0" eaLnBrk="1" latinLnBrk="0" hangingPunct="1">
              <a:lnSpc>
                <a:spcPct val="100000"/>
              </a:lnSpc>
              <a:spcBef>
                <a:spcPts val="0"/>
              </a:spcBef>
              <a:spcAft>
                <a:spcPts val="600"/>
              </a:spcAft>
              <a:buFont typeface="Arial" panose="020B0604020202020204" pitchFamily="34" charset="0"/>
              <a:buNone/>
              <a:defRPr sz="2000" b="0" kern="1200">
                <a:solidFill>
                  <a:schemeClr val="accent2"/>
                </a:solidFill>
                <a:latin typeface="+mj-lt"/>
                <a:ea typeface="+mn-ea"/>
                <a:cs typeface="+mn-cs"/>
              </a:defRPr>
            </a:lvl1pPr>
            <a:lvl2pPr marL="18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3pPr>
            <a:lvl4pPr marL="54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4pPr>
            <a:lvl5pPr marL="72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Graphik Medium"/>
                <a:ea typeface="+mn-ea"/>
                <a:cs typeface="+mn-cs"/>
              </a:rPr>
              <a:t>Enterprise-grade brain layers for continuously learning, semantically grounded, agentic execution at scale. </a:t>
            </a:r>
            <a:endParaRPr kumimoji="0" lang="en-GB" sz="1200" b="1" i="0" u="none" strike="noStrike" kern="1200" cap="none" spc="0" normalizeH="0" baseline="0" noProof="0">
              <a:ln>
                <a:noFill/>
              </a:ln>
              <a:solidFill>
                <a:srgbClr val="000000"/>
              </a:solidFill>
              <a:effectLst/>
              <a:uLnTx/>
              <a:uFillTx/>
              <a:latin typeface="Graphik Medium"/>
              <a:ea typeface="+mn-ea"/>
              <a:cs typeface="+mn-cs"/>
            </a:endParaRPr>
          </a:p>
        </p:txBody>
      </p:sp>
      <p:sp>
        <p:nvSpPr>
          <p:cNvPr id="54" name="Rounded Rectangle 5">
            <a:extLst>
              <a:ext uri="{FF2B5EF4-FFF2-40B4-BE49-F238E27FC236}">
                <a16:creationId xmlns:a16="http://schemas.microsoft.com/office/drawing/2014/main" id="{E0442C8C-45BB-FE14-B3AE-4DB32AF981F4}"/>
              </a:ext>
            </a:extLst>
          </p:cNvPr>
          <p:cNvSpPr/>
          <p:nvPr/>
        </p:nvSpPr>
        <p:spPr>
          <a:xfrm>
            <a:off x="373836" y="1857489"/>
            <a:ext cx="9784080" cy="769087"/>
          </a:xfrm>
          <a:prstGeom prst="roundRect">
            <a:avLst>
              <a:gd name="adj" fmla="val 11027"/>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55" name="Rounded Rectangle 4112">
            <a:extLst>
              <a:ext uri="{FF2B5EF4-FFF2-40B4-BE49-F238E27FC236}">
                <a16:creationId xmlns:a16="http://schemas.microsoft.com/office/drawing/2014/main" id="{B1C84AA2-1A13-4378-4E31-DB6188E9A01D}"/>
              </a:ext>
            </a:extLst>
          </p:cNvPr>
          <p:cNvSpPr/>
          <p:nvPr/>
        </p:nvSpPr>
        <p:spPr>
          <a:xfrm>
            <a:off x="10399550" y="1401264"/>
            <a:ext cx="1554988" cy="1003866"/>
          </a:xfrm>
          <a:prstGeom prst="roundRect">
            <a:avLst>
              <a:gd name="adj" fmla="val 12363"/>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Evergreen Learning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srgbClr val="000000"/>
                </a:solidFill>
                <a:effectLst/>
                <a:uLnTx/>
                <a:uFillTx/>
                <a:latin typeface="Graphik Light" panose="020B0403030202060203" pitchFamily="34" charset="77"/>
              </a:rPr>
              <a:t>Continuous improvement loop operationalized</a:t>
            </a:r>
          </a:p>
        </p:txBody>
      </p:sp>
      <p:sp>
        <p:nvSpPr>
          <p:cNvPr id="56" name="Rounded Rectangle 13">
            <a:extLst>
              <a:ext uri="{FF2B5EF4-FFF2-40B4-BE49-F238E27FC236}">
                <a16:creationId xmlns:a16="http://schemas.microsoft.com/office/drawing/2014/main" id="{430A09A4-EF13-7BF1-C336-FE0372D3A0B0}"/>
              </a:ext>
            </a:extLst>
          </p:cNvPr>
          <p:cNvSpPr/>
          <p:nvPr/>
        </p:nvSpPr>
        <p:spPr>
          <a:xfrm>
            <a:off x="373836" y="2667749"/>
            <a:ext cx="9784080" cy="868680"/>
          </a:xfrm>
          <a:prstGeom prst="roundRect">
            <a:avLst>
              <a:gd name="adj" fmla="val 9422"/>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57" name="TextBox 56">
            <a:extLst>
              <a:ext uri="{FF2B5EF4-FFF2-40B4-BE49-F238E27FC236}">
                <a16:creationId xmlns:a16="http://schemas.microsoft.com/office/drawing/2014/main" id="{8A0A65AC-A373-DBA1-85DC-D43696FA2948}"/>
              </a:ext>
            </a:extLst>
          </p:cNvPr>
          <p:cNvSpPr txBox="1"/>
          <p:nvPr/>
        </p:nvSpPr>
        <p:spPr>
          <a:xfrm>
            <a:off x="789520" y="2932812"/>
            <a:ext cx="1087342" cy="338554"/>
          </a:xfrm>
          <a:prstGeom prst="rect">
            <a:avLst/>
          </a:prstGeom>
          <a:noFill/>
          <a:ln>
            <a:noFill/>
          </a:ln>
        </p:spPr>
        <p:txBody>
          <a:bodyPr wrap="square" lIns="0" tIns="0" rIns="0" bIns="0" rtlCol="0">
            <a:spAutoFit/>
          </a:bodyPr>
          <a:lstStyle>
            <a:defPPr>
              <a:defRPr lang="en-US"/>
            </a:defPPr>
            <a:lvl1pPr defTabSz="228600">
              <a:spcAft>
                <a:spcPts val="1200"/>
              </a:spcAft>
              <a:defRPr sz="1200" b="1">
                <a:solidFill>
                  <a:sysClr val="windowText" lastClr="000000"/>
                </a:solidFill>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a:ln>
                  <a:noFill/>
                </a:ln>
                <a:solidFill>
                  <a:srgbClr val="000000"/>
                </a:solidFill>
                <a:effectLst/>
                <a:uLnTx/>
                <a:uFillTx/>
                <a:latin typeface="Graphik Semibold" panose="020B0503030202060203" pitchFamily="34" charset="77"/>
              </a:rPr>
              <a:t>Agent Ensemble</a:t>
            </a:r>
          </a:p>
        </p:txBody>
      </p:sp>
      <p:sp>
        <p:nvSpPr>
          <p:cNvPr id="58" name="TextBox 57">
            <a:extLst>
              <a:ext uri="{FF2B5EF4-FFF2-40B4-BE49-F238E27FC236}">
                <a16:creationId xmlns:a16="http://schemas.microsoft.com/office/drawing/2014/main" id="{749BB093-F86F-9540-9F24-2FCD74BEAF33}"/>
              </a:ext>
            </a:extLst>
          </p:cNvPr>
          <p:cNvSpPr txBox="1"/>
          <p:nvPr/>
        </p:nvSpPr>
        <p:spPr>
          <a:xfrm>
            <a:off x="789520" y="2081780"/>
            <a:ext cx="1315625" cy="338554"/>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AI Lifecycle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Management </a:t>
            </a:r>
          </a:p>
        </p:txBody>
      </p:sp>
      <p:sp>
        <p:nvSpPr>
          <p:cNvPr id="62" name="Rounded Rectangle 114">
            <a:extLst>
              <a:ext uri="{FF2B5EF4-FFF2-40B4-BE49-F238E27FC236}">
                <a16:creationId xmlns:a16="http://schemas.microsoft.com/office/drawing/2014/main" id="{8CA818F0-14A7-5E78-8628-6CDC5E15BACA}"/>
              </a:ext>
            </a:extLst>
          </p:cNvPr>
          <p:cNvSpPr/>
          <p:nvPr/>
        </p:nvSpPr>
        <p:spPr>
          <a:xfrm>
            <a:off x="7556891" y="2710158"/>
            <a:ext cx="252718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113" name="Rectangle 112">
            <a:extLst>
              <a:ext uri="{FF2B5EF4-FFF2-40B4-BE49-F238E27FC236}">
                <a16:creationId xmlns:a16="http://schemas.microsoft.com/office/drawing/2014/main" id="{27FA5286-DC1B-292C-F389-1289F134B4B9}"/>
              </a:ext>
            </a:extLst>
          </p:cNvPr>
          <p:cNvSpPr/>
          <p:nvPr/>
        </p:nvSpPr>
        <p:spPr>
          <a:xfrm>
            <a:off x="7543675" y="2718580"/>
            <a:ext cx="2233266"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Certification &amp; Readiness</a:t>
            </a:r>
          </a:p>
        </p:txBody>
      </p:sp>
      <p:sp>
        <p:nvSpPr>
          <p:cNvPr id="131" name="Rounded Rectangle 113">
            <a:extLst>
              <a:ext uri="{FF2B5EF4-FFF2-40B4-BE49-F238E27FC236}">
                <a16:creationId xmlns:a16="http://schemas.microsoft.com/office/drawing/2014/main" id="{C23D7F39-2FAE-3E51-47D7-5D6EC1848F18}"/>
              </a:ext>
            </a:extLst>
          </p:cNvPr>
          <p:cNvSpPr/>
          <p:nvPr/>
        </p:nvSpPr>
        <p:spPr>
          <a:xfrm>
            <a:off x="4454982" y="2710158"/>
            <a:ext cx="305571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132" name="Rectangle 131">
            <a:extLst>
              <a:ext uri="{FF2B5EF4-FFF2-40B4-BE49-F238E27FC236}">
                <a16:creationId xmlns:a16="http://schemas.microsoft.com/office/drawing/2014/main" id="{5BE4E232-680F-1A78-2E59-26096A0C02D6}"/>
              </a:ext>
            </a:extLst>
          </p:cNvPr>
          <p:cNvSpPr/>
          <p:nvPr/>
        </p:nvSpPr>
        <p:spPr>
          <a:xfrm>
            <a:off x="4435385" y="2718580"/>
            <a:ext cx="1806841"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Industry Agents</a:t>
            </a:r>
          </a:p>
        </p:txBody>
      </p:sp>
      <p:sp>
        <p:nvSpPr>
          <p:cNvPr id="140" name="Rounded Rectangle 53">
            <a:extLst>
              <a:ext uri="{FF2B5EF4-FFF2-40B4-BE49-F238E27FC236}">
                <a16:creationId xmlns:a16="http://schemas.microsoft.com/office/drawing/2014/main" id="{151FC81C-B91C-D873-16C7-CA1AB22A09BB}"/>
              </a:ext>
            </a:extLst>
          </p:cNvPr>
          <p:cNvSpPr/>
          <p:nvPr/>
        </p:nvSpPr>
        <p:spPr>
          <a:xfrm>
            <a:off x="1956925" y="2710158"/>
            <a:ext cx="2451866"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50" kern="0" err="1">
              <a:latin typeface="Graphik Medium"/>
              <a:cs typeface="Arial" charset="0"/>
            </a:endParaRPr>
          </a:p>
        </p:txBody>
      </p:sp>
      <p:sp>
        <p:nvSpPr>
          <p:cNvPr id="141" name="Rectangle 140">
            <a:extLst>
              <a:ext uri="{FF2B5EF4-FFF2-40B4-BE49-F238E27FC236}">
                <a16:creationId xmlns:a16="http://schemas.microsoft.com/office/drawing/2014/main" id="{31324BD3-D13F-DF05-1AE6-9B583D992272}"/>
              </a:ext>
            </a:extLst>
          </p:cNvPr>
          <p:cNvSpPr/>
          <p:nvPr/>
        </p:nvSpPr>
        <p:spPr>
          <a:xfrm>
            <a:off x="1914187" y="2718580"/>
            <a:ext cx="1420196" cy="1906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Orchestration</a:t>
            </a:r>
          </a:p>
        </p:txBody>
      </p:sp>
      <p:sp>
        <p:nvSpPr>
          <p:cNvPr id="143" name="TextBox 142">
            <a:extLst>
              <a:ext uri="{FF2B5EF4-FFF2-40B4-BE49-F238E27FC236}">
                <a16:creationId xmlns:a16="http://schemas.microsoft.com/office/drawing/2014/main" id="{789601D5-1559-6090-AB71-FF7FB68E721A}"/>
              </a:ext>
            </a:extLst>
          </p:cNvPr>
          <p:cNvSpPr txBox="1"/>
          <p:nvPr/>
        </p:nvSpPr>
        <p:spPr>
          <a:xfrm>
            <a:off x="10365258" y="973427"/>
            <a:ext cx="1626194" cy="369332"/>
          </a:xfrm>
          <a:prstGeom prst="rect">
            <a:avLst/>
          </a:prstGeom>
          <a:noFill/>
        </p:spPr>
        <p:txBody>
          <a:bodyPr wrap="square" lIns="0" tIns="0" rIns="0" bIns="0" rtlCol="0">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lang="en-US" sz="1200" b="1">
                <a:latin typeface="Graphik Bold" panose="020B0503030202060203" pitchFamily="34" charset="77"/>
              </a:rPr>
              <a:t>Core Design Principles</a:t>
            </a:r>
          </a:p>
        </p:txBody>
      </p:sp>
      <p:sp>
        <p:nvSpPr>
          <p:cNvPr id="144" name="Rounded Rectangle 5">
            <a:extLst>
              <a:ext uri="{FF2B5EF4-FFF2-40B4-BE49-F238E27FC236}">
                <a16:creationId xmlns:a16="http://schemas.microsoft.com/office/drawing/2014/main" id="{D3E06F66-54DA-185C-327D-48E340CA443D}"/>
              </a:ext>
            </a:extLst>
          </p:cNvPr>
          <p:cNvSpPr/>
          <p:nvPr/>
        </p:nvSpPr>
        <p:spPr>
          <a:xfrm>
            <a:off x="373836" y="924347"/>
            <a:ext cx="9784080" cy="884289"/>
          </a:xfrm>
          <a:prstGeom prst="roundRect">
            <a:avLst>
              <a:gd name="adj" fmla="val 11027"/>
            </a:avLst>
          </a:prstGeom>
          <a:solidFill>
            <a:srgbClr val="7500C1">
              <a:alpha val="63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Graphik Bold"/>
                <a:ea typeface="+mn-ea"/>
                <a:cs typeface="+mn-cs"/>
              </a:rPr>
              <a:t>Industry Pattern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rgbClr val="FFFFFF"/>
                </a:solidFill>
                <a:latin typeface="Graphik Bold"/>
              </a:rPr>
              <a:t>L</a:t>
            </a:r>
            <a:r>
              <a:rPr kumimoji="0" lang="en-US" sz="1050" b="1" i="0" u="none" strike="noStrike" kern="1200" cap="none" spc="0" normalizeH="0" baseline="0" noProof="0" err="1">
                <a:ln>
                  <a:noFill/>
                </a:ln>
                <a:solidFill>
                  <a:srgbClr val="FFFFFF"/>
                </a:solidFill>
                <a:effectLst/>
                <a:uLnTx/>
                <a:uFillTx/>
                <a:latin typeface="Graphik Bold"/>
                <a:ea typeface="+mn-ea"/>
                <a:cs typeface="+mn-cs"/>
              </a:rPr>
              <a:t>ibraries</a:t>
            </a:r>
            <a:endParaRPr kumimoji="0" lang="en-US" sz="1050" b="1" i="0" u="none" strike="noStrike" kern="1200" cap="none" spc="0" normalizeH="0" baseline="0" noProof="0">
              <a:ln>
                <a:noFill/>
              </a:ln>
              <a:solidFill>
                <a:srgbClr val="FFFFFF"/>
              </a:solidFill>
              <a:effectLst/>
              <a:uLnTx/>
              <a:uFillTx/>
              <a:latin typeface="Graphik Bold"/>
              <a:ea typeface="+mn-ea"/>
              <a:cs typeface="+mn-cs"/>
            </a:endParaRPr>
          </a:p>
        </p:txBody>
      </p:sp>
      <p:sp>
        <p:nvSpPr>
          <p:cNvPr id="160" name="Rounded Rectangle 16">
            <a:extLst>
              <a:ext uri="{FF2B5EF4-FFF2-40B4-BE49-F238E27FC236}">
                <a16:creationId xmlns:a16="http://schemas.microsoft.com/office/drawing/2014/main" id="{26712E64-653D-CD9B-9580-22243E16DCAD}"/>
              </a:ext>
            </a:extLst>
          </p:cNvPr>
          <p:cNvSpPr/>
          <p:nvPr/>
        </p:nvSpPr>
        <p:spPr>
          <a:xfrm>
            <a:off x="1680285"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Employee Copilots</a:t>
            </a:r>
          </a:p>
        </p:txBody>
      </p:sp>
      <p:sp>
        <p:nvSpPr>
          <p:cNvPr id="161" name="Rounded Rectangle 16">
            <a:extLst>
              <a:ext uri="{FF2B5EF4-FFF2-40B4-BE49-F238E27FC236}">
                <a16:creationId xmlns:a16="http://schemas.microsoft.com/office/drawing/2014/main" id="{AF2715F9-EFE3-BB16-5420-A848E6BF5796}"/>
              </a:ext>
            </a:extLst>
          </p:cNvPr>
          <p:cNvSpPr/>
          <p:nvPr/>
        </p:nvSpPr>
        <p:spPr>
          <a:xfrm>
            <a:off x="2932472" y="973095"/>
            <a:ext cx="137160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Analyst &amp; Investigator Workbenches</a:t>
            </a:r>
          </a:p>
        </p:txBody>
      </p:sp>
      <p:sp>
        <p:nvSpPr>
          <p:cNvPr id="162" name="Rounded Rectangle 16">
            <a:extLst>
              <a:ext uri="{FF2B5EF4-FFF2-40B4-BE49-F238E27FC236}">
                <a16:creationId xmlns:a16="http://schemas.microsoft.com/office/drawing/2014/main" id="{7ADDF45C-A05D-B0B6-4DE2-0FC5E805FC68}"/>
              </a:ext>
            </a:extLst>
          </p:cNvPr>
          <p:cNvSpPr/>
          <p:nvPr/>
        </p:nvSpPr>
        <p:spPr>
          <a:xfrm>
            <a:off x="4367539"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Contact Center Assist</a:t>
            </a:r>
          </a:p>
        </p:txBody>
      </p:sp>
      <p:sp>
        <p:nvSpPr>
          <p:cNvPr id="193" name="Rounded Rectangle 16">
            <a:extLst>
              <a:ext uri="{FF2B5EF4-FFF2-40B4-BE49-F238E27FC236}">
                <a16:creationId xmlns:a16="http://schemas.microsoft.com/office/drawing/2014/main" id="{B1705D86-54E3-AA50-EB6B-999B18DCE87A}"/>
              </a:ext>
            </a:extLst>
          </p:cNvPr>
          <p:cNvSpPr/>
          <p:nvPr/>
        </p:nvSpPr>
        <p:spPr>
          <a:xfrm>
            <a:off x="5711166"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Digital Channels</a:t>
            </a:r>
          </a:p>
        </p:txBody>
      </p:sp>
      <p:sp>
        <p:nvSpPr>
          <p:cNvPr id="194" name="Rounded Rectangle 16">
            <a:extLst>
              <a:ext uri="{FF2B5EF4-FFF2-40B4-BE49-F238E27FC236}">
                <a16:creationId xmlns:a16="http://schemas.microsoft.com/office/drawing/2014/main" id="{5124B658-4336-B75D-52A0-81CD27A8B767}"/>
              </a:ext>
            </a:extLst>
          </p:cNvPr>
          <p:cNvSpPr/>
          <p:nvPr/>
        </p:nvSpPr>
        <p:spPr>
          <a:xfrm>
            <a:off x="6963353"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Back-office Automation</a:t>
            </a:r>
          </a:p>
        </p:txBody>
      </p:sp>
      <p:sp>
        <p:nvSpPr>
          <p:cNvPr id="195" name="Rounded Rectangle 16">
            <a:extLst>
              <a:ext uri="{FF2B5EF4-FFF2-40B4-BE49-F238E27FC236}">
                <a16:creationId xmlns:a16="http://schemas.microsoft.com/office/drawing/2014/main" id="{C84F3897-451E-BBAC-2AEA-BF87E09728FA}"/>
              </a:ext>
            </a:extLst>
          </p:cNvPr>
          <p:cNvSpPr/>
          <p:nvPr/>
        </p:nvSpPr>
        <p:spPr>
          <a:xfrm>
            <a:off x="8306978"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Developer &amp; Ops Productivity</a:t>
            </a:r>
          </a:p>
        </p:txBody>
      </p:sp>
      <p:sp>
        <p:nvSpPr>
          <p:cNvPr id="196" name="Rounded Rectangle 4112">
            <a:extLst>
              <a:ext uri="{FF2B5EF4-FFF2-40B4-BE49-F238E27FC236}">
                <a16:creationId xmlns:a16="http://schemas.microsoft.com/office/drawing/2014/main" id="{96F479FA-7F4F-6FEC-31E1-C3B3895E2D5C}"/>
              </a:ext>
            </a:extLst>
          </p:cNvPr>
          <p:cNvSpPr/>
          <p:nvPr/>
        </p:nvSpPr>
        <p:spPr>
          <a:xfrm>
            <a:off x="10399549" y="2467969"/>
            <a:ext cx="1554988" cy="1113439"/>
          </a:xfrm>
          <a:prstGeom prst="roundRect">
            <a:avLst>
              <a:gd name="adj" fmla="val 966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Institutional Knowledge Compounding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srgbClr val="000000"/>
                </a:solidFill>
                <a:effectLst/>
                <a:uLnTx/>
                <a:uFillTx/>
                <a:latin typeface="Graphik Light" panose="020B0403030202060203" pitchFamily="34" charset="77"/>
              </a:rPr>
              <a:t>Captures explicit, implicit, and tacit knowledge</a:t>
            </a:r>
          </a:p>
        </p:txBody>
      </p:sp>
      <p:sp>
        <p:nvSpPr>
          <p:cNvPr id="197" name="Rounded Rectangle 4112">
            <a:extLst>
              <a:ext uri="{FF2B5EF4-FFF2-40B4-BE49-F238E27FC236}">
                <a16:creationId xmlns:a16="http://schemas.microsoft.com/office/drawing/2014/main" id="{B39FF048-E4BD-3F04-97FC-423D37237E4C}"/>
              </a:ext>
            </a:extLst>
          </p:cNvPr>
          <p:cNvSpPr/>
          <p:nvPr/>
        </p:nvSpPr>
        <p:spPr>
          <a:xfrm>
            <a:off x="10399549" y="3644247"/>
            <a:ext cx="1554988" cy="1461698"/>
          </a:xfrm>
          <a:prstGeom prst="roundRect">
            <a:avLst>
              <a:gd name="adj" fmla="val 6991"/>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Trusted Agentic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srgbClr val="000000"/>
                </a:solidFill>
                <a:effectLst/>
                <a:uLnTx/>
                <a:uFillTx/>
                <a:latin typeface="Graphik Light" panose="020B0403030202060203" pitchFamily="34" charset="77"/>
              </a:rPr>
              <a:t>Certified agents, evidence packs, policy enforcement, secure tool execution across enterprise systems</a:t>
            </a:r>
          </a:p>
        </p:txBody>
      </p:sp>
      <p:sp>
        <p:nvSpPr>
          <p:cNvPr id="201" name="Rounded Rectangle 4112">
            <a:extLst>
              <a:ext uri="{FF2B5EF4-FFF2-40B4-BE49-F238E27FC236}">
                <a16:creationId xmlns:a16="http://schemas.microsoft.com/office/drawing/2014/main" id="{A2646C82-FCB5-36CB-14A3-F06A5074D36B}"/>
              </a:ext>
            </a:extLst>
          </p:cNvPr>
          <p:cNvSpPr/>
          <p:nvPr/>
        </p:nvSpPr>
        <p:spPr>
          <a:xfrm>
            <a:off x="10399548" y="5168784"/>
            <a:ext cx="1554988" cy="1294008"/>
          </a:xfrm>
          <a:prstGeom prst="roundRect">
            <a:avLst>
              <a:gd name="adj" fmla="val 719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Reusable Platform for Any Domain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u="none" strike="noStrike" kern="1200" cap="none" spc="0" normalizeH="0" baseline="0" noProof="0">
                <a:ln>
                  <a:noFill/>
                </a:ln>
                <a:solidFill>
                  <a:srgbClr val="000000"/>
                </a:solidFill>
                <a:effectLst/>
                <a:uLnTx/>
                <a:uFillTx/>
                <a:latin typeface="Graphik Light" panose="020B0403030202060203" pitchFamily="34" charset="77"/>
              </a:rPr>
              <a:t>Same core brain across industries; plug-in ontologies, data products, agent libraries</a:t>
            </a:r>
          </a:p>
        </p:txBody>
      </p:sp>
      <p:sp>
        <p:nvSpPr>
          <p:cNvPr id="372" name="Rounded Rectangle 16">
            <a:extLst>
              <a:ext uri="{FF2B5EF4-FFF2-40B4-BE49-F238E27FC236}">
                <a16:creationId xmlns:a16="http://schemas.microsoft.com/office/drawing/2014/main" id="{B7240917-BB53-077B-2892-803089A55E91}"/>
              </a:ext>
            </a:extLst>
          </p:cNvPr>
          <p:cNvSpPr/>
          <p:nvPr/>
        </p:nvSpPr>
        <p:spPr>
          <a:xfrm>
            <a:off x="1941732" y="1880855"/>
            <a:ext cx="1618488" cy="715648"/>
          </a:xfrm>
          <a:prstGeom prst="roundRect">
            <a:avLst>
              <a:gd name="adj" fmla="val 8005"/>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r>
              <a:rPr lang="en-US" sz="900" b="1" kern="0">
                <a:solidFill>
                  <a:schemeClr val="tx1"/>
                </a:solidFill>
                <a:latin typeface="Graphik Semibold" panose="020B0503030202060203" pitchFamily="34" charset="77"/>
                <a:cs typeface="Arial" charset="0"/>
              </a:rPr>
              <a:t>AI Governance, Registry &amp; Lineage</a:t>
            </a:r>
          </a:p>
        </p:txBody>
      </p:sp>
      <p:sp>
        <p:nvSpPr>
          <p:cNvPr id="373" name="Rounded Rectangle 16">
            <a:extLst>
              <a:ext uri="{FF2B5EF4-FFF2-40B4-BE49-F238E27FC236}">
                <a16:creationId xmlns:a16="http://schemas.microsoft.com/office/drawing/2014/main" id="{79FECBD4-70E6-7472-6FDF-8CB5F0624804}"/>
              </a:ext>
            </a:extLst>
          </p:cNvPr>
          <p:cNvSpPr/>
          <p:nvPr/>
        </p:nvSpPr>
        <p:spPr>
          <a:xfrm>
            <a:off x="3579646" y="1885976"/>
            <a:ext cx="1947672" cy="715648"/>
          </a:xfrm>
          <a:prstGeom prst="roundRect">
            <a:avLst>
              <a:gd name="adj" fmla="val 6922"/>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r>
              <a:rPr lang="en-US" sz="900" b="1" kern="0">
                <a:solidFill>
                  <a:schemeClr val="tx1"/>
                </a:solidFill>
                <a:latin typeface="Graphik Semibold" panose="020B0503030202060203" pitchFamily="34" charset="77"/>
                <a:cs typeface="Arial" charset="0"/>
                <a:sym typeface="Calibri" pitchFamily="34" charset="0"/>
              </a:rPr>
              <a:t>AI Observability, Monitoring &amp; Evaluation</a:t>
            </a:r>
          </a:p>
        </p:txBody>
      </p:sp>
      <p:sp>
        <p:nvSpPr>
          <p:cNvPr id="374" name="Rounded Rectangle 16">
            <a:extLst>
              <a:ext uri="{FF2B5EF4-FFF2-40B4-BE49-F238E27FC236}">
                <a16:creationId xmlns:a16="http://schemas.microsoft.com/office/drawing/2014/main" id="{5AE3FF14-0F21-4FF2-1952-66CC5AA09DFB}"/>
              </a:ext>
            </a:extLst>
          </p:cNvPr>
          <p:cNvSpPr/>
          <p:nvPr/>
        </p:nvSpPr>
        <p:spPr>
          <a:xfrm>
            <a:off x="5547910" y="1886054"/>
            <a:ext cx="1856232" cy="715648"/>
          </a:xfrm>
          <a:prstGeom prst="roundRect">
            <a:avLst>
              <a:gd name="adj" fmla="val 5838"/>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r>
              <a:rPr lang="en-US" sz="900" b="1" kern="0">
                <a:solidFill>
                  <a:schemeClr val="tx1"/>
                </a:solidFill>
                <a:latin typeface="Graphik Semibold" panose="020B0503030202060203" pitchFamily="34" charset="77"/>
                <a:cs typeface="Arial" charset="0"/>
                <a:sym typeface="Calibri" pitchFamily="34" charset="0"/>
              </a:rPr>
              <a:t>Responsible, Explainable &amp; Compliant AI</a:t>
            </a:r>
          </a:p>
        </p:txBody>
      </p:sp>
      <p:sp>
        <p:nvSpPr>
          <p:cNvPr id="375" name="Rounded Rectangle 16">
            <a:extLst>
              <a:ext uri="{FF2B5EF4-FFF2-40B4-BE49-F238E27FC236}">
                <a16:creationId xmlns:a16="http://schemas.microsoft.com/office/drawing/2014/main" id="{B186B1C5-8876-2657-77EB-CBFB870CB85E}"/>
              </a:ext>
            </a:extLst>
          </p:cNvPr>
          <p:cNvSpPr/>
          <p:nvPr/>
        </p:nvSpPr>
        <p:spPr>
          <a:xfrm>
            <a:off x="7426245" y="1891175"/>
            <a:ext cx="1820090" cy="715648"/>
          </a:xfrm>
          <a:prstGeom prst="roundRect">
            <a:avLst>
              <a:gd name="adj" fmla="val 6921"/>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r>
              <a:rPr lang="en-US" sz="900" b="1" kern="0">
                <a:solidFill>
                  <a:schemeClr val="tx1"/>
                </a:solidFill>
                <a:latin typeface="Graphik Semibold" panose="020B0503030202060203" pitchFamily="34" charset="77"/>
                <a:cs typeface="Arial" charset="0"/>
                <a:sym typeface="Calibri" pitchFamily="34" charset="0"/>
              </a:rPr>
              <a:t>AI Lifecycle Automation &amp; Promotion</a:t>
            </a:r>
          </a:p>
        </p:txBody>
      </p:sp>
      <p:sp>
        <p:nvSpPr>
          <p:cNvPr id="377" name="TextBox 376">
            <a:extLst>
              <a:ext uri="{FF2B5EF4-FFF2-40B4-BE49-F238E27FC236}">
                <a16:creationId xmlns:a16="http://schemas.microsoft.com/office/drawing/2014/main" id="{FC44A6EB-D58D-AA37-04A9-97F119B92583}"/>
              </a:ext>
            </a:extLst>
          </p:cNvPr>
          <p:cNvSpPr txBox="1"/>
          <p:nvPr/>
        </p:nvSpPr>
        <p:spPr>
          <a:xfrm>
            <a:off x="9164292" y="1875873"/>
            <a:ext cx="103832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effectLst/>
                <a:uLnTx/>
                <a:uFillTx/>
                <a:latin typeface="Graphik Light"/>
                <a:ea typeface="+mn-ea"/>
                <a:cs typeface="+mn-cs"/>
              </a:rPr>
              <a:t>Lifecycle Scope: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effectLst/>
                <a:uLnTx/>
                <a:uFillTx/>
                <a:latin typeface="Graphik Light"/>
                <a:ea typeface="+mn-ea"/>
                <a:cs typeface="+mn-cs"/>
              </a:rPr>
              <a:t>Models · Agents · Prompts · Policies · Knowledge · Data · Tools</a:t>
            </a:r>
          </a:p>
        </p:txBody>
      </p:sp>
      <p:sp>
        <p:nvSpPr>
          <p:cNvPr id="464" name="Rounded Rectangle 16">
            <a:extLst>
              <a:ext uri="{FF2B5EF4-FFF2-40B4-BE49-F238E27FC236}">
                <a16:creationId xmlns:a16="http://schemas.microsoft.com/office/drawing/2014/main" id="{54DED550-AAC7-8F85-3B0E-C1B2D38E3498}"/>
              </a:ext>
            </a:extLst>
          </p:cNvPr>
          <p:cNvSpPr/>
          <p:nvPr/>
        </p:nvSpPr>
        <p:spPr>
          <a:xfrm>
            <a:off x="1680284" y="1261496"/>
            <a:ext cx="2354497" cy="52958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65" name="TextBox 464">
            <a:extLst>
              <a:ext uri="{FF2B5EF4-FFF2-40B4-BE49-F238E27FC236}">
                <a16:creationId xmlns:a16="http://schemas.microsoft.com/office/drawing/2014/main" id="{AF480DB8-9C8C-E208-B445-AF54E57F1753}"/>
              </a:ext>
            </a:extLst>
          </p:cNvPr>
          <p:cNvSpPr txBox="1"/>
          <p:nvPr/>
        </p:nvSpPr>
        <p:spPr>
          <a:xfrm>
            <a:off x="2107664" y="1295827"/>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Copilot &amp; Workbench Blueprints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Role-based copilots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Investigator workbenches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Process automation playbooks</a:t>
            </a:r>
          </a:p>
        </p:txBody>
      </p:sp>
      <p:grpSp>
        <p:nvGrpSpPr>
          <p:cNvPr id="466" name="Group 465">
            <a:extLst>
              <a:ext uri="{FF2B5EF4-FFF2-40B4-BE49-F238E27FC236}">
                <a16:creationId xmlns:a16="http://schemas.microsoft.com/office/drawing/2014/main" id="{C12DBCC6-7AB4-4858-A264-52BC9675B8F2}"/>
              </a:ext>
            </a:extLst>
          </p:cNvPr>
          <p:cNvGrpSpPr/>
          <p:nvPr/>
        </p:nvGrpSpPr>
        <p:grpSpPr>
          <a:xfrm>
            <a:off x="1777097" y="1427774"/>
            <a:ext cx="265136" cy="198901"/>
            <a:chOff x="4263786" y="750752"/>
            <a:chExt cx="578395" cy="433903"/>
          </a:xfrm>
        </p:grpSpPr>
        <p:sp>
          <p:nvSpPr>
            <p:cNvPr id="467" name="Freeform 134">
              <a:extLst>
                <a:ext uri="{FF2B5EF4-FFF2-40B4-BE49-F238E27FC236}">
                  <a16:creationId xmlns:a16="http://schemas.microsoft.com/office/drawing/2014/main" id="{91055957-B93D-5B3F-73B5-C83B580335D1}"/>
                </a:ext>
              </a:extLst>
            </p:cNvPr>
            <p:cNvSpPr>
              <a:spLocks noChangeAspect="1" noEditPoints="1"/>
            </p:cNvSpPr>
            <p:nvPr/>
          </p:nvSpPr>
          <p:spPr bwMode="auto">
            <a:xfrm>
              <a:off x="4263786" y="846239"/>
              <a:ext cx="344777" cy="338416"/>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nvGrpSpPr>
            <p:cNvPr id="468" name="Group 61">
              <a:extLst>
                <a:ext uri="{FF2B5EF4-FFF2-40B4-BE49-F238E27FC236}">
                  <a16:creationId xmlns:a16="http://schemas.microsoft.com/office/drawing/2014/main" id="{7CC96D7A-EFAC-C33F-D3A8-A55C39640AB8}"/>
                </a:ext>
              </a:extLst>
            </p:cNvPr>
            <p:cNvGrpSpPr>
              <a:grpSpLocks noChangeAspect="1"/>
            </p:cNvGrpSpPr>
            <p:nvPr/>
          </p:nvGrpSpPr>
          <p:grpSpPr bwMode="auto">
            <a:xfrm>
              <a:off x="4566198" y="750752"/>
              <a:ext cx="275983" cy="241080"/>
              <a:chOff x="1371" y="1749"/>
              <a:chExt cx="427" cy="373"/>
            </a:xfrm>
            <a:solidFill>
              <a:srgbClr val="A100FF"/>
            </a:solidFill>
          </p:grpSpPr>
          <p:sp>
            <p:nvSpPr>
              <p:cNvPr id="469" name="Freeform 62">
                <a:extLst>
                  <a:ext uri="{FF2B5EF4-FFF2-40B4-BE49-F238E27FC236}">
                    <a16:creationId xmlns:a16="http://schemas.microsoft.com/office/drawing/2014/main" id="{EE5B99E0-19C2-B316-0460-06390D748F5F}"/>
                  </a:ext>
                </a:extLst>
              </p:cNvPr>
              <p:cNvSpPr>
                <a:spLocks noEditPoints="1"/>
              </p:cNvSpPr>
              <p:nvPr/>
            </p:nvSpPr>
            <p:spPr bwMode="auto">
              <a:xfrm>
                <a:off x="1371" y="1820"/>
                <a:ext cx="427" cy="302"/>
              </a:xfrm>
              <a:custGeom>
                <a:avLst/>
                <a:gdLst>
                  <a:gd name="T0" fmla="*/ 246 w 288"/>
                  <a:gd name="T1" fmla="*/ 204 h 204"/>
                  <a:gd name="T2" fmla="*/ 42 w 288"/>
                  <a:gd name="T3" fmla="*/ 204 h 204"/>
                  <a:gd name="T4" fmla="*/ 0 w 288"/>
                  <a:gd name="T5" fmla="*/ 162 h 204"/>
                  <a:gd name="T6" fmla="*/ 0 w 288"/>
                  <a:gd name="T7" fmla="*/ 42 h 204"/>
                  <a:gd name="T8" fmla="*/ 42 w 288"/>
                  <a:gd name="T9" fmla="*/ 0 h 204"/>
                  <a:gd name="T10" fmla="*/ 246 w 288"/>
                  <a:gd name="T11" fmla="*/ 0 h 204"/>
                  <a:gd name="T12" fmla="*/ 288 w 288"/>
                  <a:gd name="T13" fmla="*/ 42 h 204"/>
                  <a:gd name="T14" fmla="*/ 288 w 288"/>
                  <a:gd name="T15" fmla="*/ 162 h 204"/>
                  <a:gd name="T16" fmla="*/ 246 w 288"/>
                  <a:gd name="T17" fmla="*/ 204 h 204"/>
                  <a:gd name="T18" fmla="*/ 42 w 288"/>
                  <a:gd name="T19" fmla="*/ 12 h 204"/>
                  <a:gd name="T20" fmla="*/ 12 w 288"/>
                  <a:gd name="T21" fmla="*/ 42 h 204"/>
                  <a:gd name="T22" fmla="*/ 12 w 288"/>
                  <a:gd name="T23" fmla="*/ 162 h 204"/>
                  <a:gd name="T24" fmla="*/ 42 w 288"/>
                  <a:gd name="T25" fmla="*/ 192 h 204"/>
                  <a:gd name="T26" fmla="*/ 246 w 288"/>
                  <a:gd name="T27" fmla="*/ 192 h 204"/>
                  <a:gd name="T28" fmla="*/ 276 w 288"/>
                  <a:gd name="T29" fmla="*/ 162 h 204"/>
                  <a:gd name="T30" fmla="*/ 276 w 288"/>
                  <a:gd name="T31" fmla="*/ 42 h 204"/>
                  <a:gd name="T32" fmla="*/ 246 w 288"/>
                  <a:gd name="T33" fmla="*/ 12 h 204"/>
                  <a:gd name="T34" fmla="*/ 42 w 288"/>
                  <a:gd name="T35"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04">
                    <a:moveTo>
                      <a:pt x="246" y="204"/>
                    </a:moveTo>
                    <a:cubicBezTo>
                      <a:pt x="42" y="204"/>
                      <a:pt x="42" y="204"/>
                      <a:pt x="42" y="204"/>
                    </a:cubicBezTo>
                    <a:cubicBezTo>
                      <a:pt x="19" y="204"/>
                      <a:pt x="0" y="186"/>
                      <a:pt x="0" y="162"/>
                    </a:cubicBezTo>
                    <a:cubicBezTo>
                      <a:pt x="0" y="42"/>
                      <a:pt x="0" y="42"/>
                      <a:pt x="0" y="42"/>
                    </a:cubicBezTo>
                    <a:cubicBezTo>
                      <a:pt x="0" y="19"/>
                      <a:pt x="19" y="0"/>
                      <a:pt x="42" y="0"/>
                    </a:cubicBezTo>
                    <a:cubicBezTo>
                      <a:pt x="246" y="0"/>
                      <a:pt x="246" y="0"/>
                      <a:pt x="246" y="0"/>
                    </a:cubicBezTo>
                    <a:cubicBezTo>
                      <a:pt x="269" y="0"/>
                      <a:pt x="288" y="19"/>
                      <a:pt x="288" y="42"/>
                    </a:cubicBezTo>
                    <a:cubicBezTo>
                      <a:pt x="288" y="162"/>
                      <a:pt x="288" y="162"/>
                      <a:pt x="288" y="162"/>
                    </a:cubicBezTo>
                    <a:cubicBezTo>
                      <a:pt x="288" y="186"/>
                      <a:pt x="269" y="204"/>
                      <a:pt x="246" y="204"/>
                    </a:cubicBezTo>
                    <a:close/>
                    <a:moveTo>
                      <a:pt x="42" y="12"/>
                    </a:moveTo>
                    <a:cubicBezTo>
                      <a:pt x="25" y="12"/>
                      <a:pt x="12" y="26"/>
                      <a:pt x="12" y="42"/>
                    </a:cubicBezTo>
                    <a:cubicBezTo>
                      <a:pt x="12" y="162"/>
                      <a:pt x="12" y="162"/>
                      <a:pt x="12" y="162"/>
                    </a:cubicBezTo>
                    <a:cubicBezTo>
                      <a:pt x="12" y="179"/>
                      <a:pt x="25" y="192"/>
                      <a:pt x="42" y="192"/>
                    </a:cubicBezTo>
                    <a:cubicBezTo>
                      <a:pt x="246" y="192"/>
                      <a:pt x="246" y="192"/>
                      <a:pt x="246" y="192"/>
                    </a:cubicBezTo>
                    <a:cubicBezTo>
                      <a:pt x="263" y="192"/>
                      <a:pt x="276" y="179"/>
                      <a:pt x="276" y="162"/>
                    </a:cubicBezTo>
                    <a:cubicBezTo>
                      <a:pt x="276" y="42"/>
                      <a:pt x="276" y="42"/>
                      <a:pt x="276" y="42"/>
                    </a:cubicBezTo>
                    <a:cubicBezTo>
                      <a:pt x="276" y="26"/>
                      <a:pt x="263" y="12"/>
                      <a:pt x="246" y="12"/>
                    </a:cubicBez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0" name="Freeform 63">
                <a:extLst>
                  <a:ext uri="{FF2B5EF4-FFF2-40B4-BE49-F238E27FC236}">
                    <a16:creationId xmlns:a16="http://schemas.microsoft.com/office/drawing/2014/main" id="{606E1374-9F9D-0925-E8BB-D9CFDFF4D6F1}"/>
                  </a:ext>
                </a:extLst>
              </p:cNvPr>
              <p:cNvSpPr>
                <a:spLocks/>
              </p:cNvSpPr>
              <p:nvPr/>
            </p:nvSpPr>
            <p:spPr bwMode="auto">
              <a:xfrm>
                <a:off x="1513" y="1749"/>
                <a:ext cx="142" cy="89"/>
              </a:xfrm>
              <a:custGeom>
                <a:avLst/>
                <a:gdLst>
                  <a:gd name="T0" fmla="*/ 90 w 96"/>
                  <a:gd name="T1" fmla="*/ 60 h 60"/>
                  <a:gd name="T2" fmla="*/ 84 w 96"/>
                  <a:gd name="T3" fmla="*/ 54 h 60"/>
                  <a:gd name="T4" fmla="*/ 84 w 96"/>
                  <a:gd name="T5" fmla="*/ 30 h 60"/>
                  <a:gd name="T6" fmla="*/ 66 w 96"/>
                  <a:gd name="T7" fmla="*/ 12 h 60"/>
                  <a:gd name="T8" fmla="*/ 30 w 96"/>
                  <a:gd name="T9" fmla="*/ 12 h 60"/>
                  <a:gd name="T10" fmla="*/ 12 w 96"/>
                  <a:gd name="T11" fmla="*/ 30 h 60"/>
                  <a:gd name="T12" fmla="*/ 12 w 96"/>
                  <a:gd name="T13" fmla="*/ 54 h 60"/>
                  <a:gd name="T14" fmla="*/ 6 w 96"/>
                  <a:gd name="T15" fmla="*/ 60 h 60"/>
                  <a:gd name="T16" fmla="*/ 0 w 96"/>
                  <a:gd name="T17" fmla="*/ 54 h 60"/>
                  <a:gd name="T18" fmla="*/ 0 w 96"/>
                  <a:gd name="T19" fmla="*/ 30 h 60"/>
                  <a:gd name="T20" fmla="*/ 30 w 96"/>
                  <a:gd name="T21" fmla="*/ 0 h 60"/>
                  <a:gd name="T22" fmla="*/ 66 w 96"/>
                  <a:gd name="T23" fmla="*/ 0 h 60"/>
                  <a:gd name="T24" fmla="*/ 96 w 96"/>
                  <a:gd name="T25" fmla="*/ 30 h 60"/>
                  <a:gd name="T26" fmla="*/ 96 w 96"/>
                  <a:gd name="T27" fmla="*/ 54 h 60"/>
                  <a:gd name="T28" fmla="*/ 90 w 96"/>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60">
                    <a:moveTo>
                      <a:pt x="90" y="60"/>
                    </a:moveTo>
                    <a:cubicBezTo>
                      <a:pt x="87" y="60"/>
                      <a:pt x="84" y="58"/>
                      <a:pt x="84" y="54"/>
                    </a:cubicBezTo>
                    <a:cubicBezTo>
                      <a:pt x="84" y="30"/>
                      <a:pt x="84" y="30"/>
                      <a:pt x="84" y="30"/>
                    </a:cubicBezTo>
                    <a:cubicBezTo>
                      <a:pt x="84" y="21"/>
                      <a:pt x="76" y="12"/>
                      <a:pt x="66" y="12"/>
                    </a:cubicBezTo>
                    <a:cubicBezTo>
                      <a:pt x="30" y="12"/>
                      <a:pt x="30" y="12"/>
                      <a:pt x="30" y="12"/>
                    </a:cubicBezTo>
                    <a:cubicBezTo>
                      <a:pt x="20" y="12"/>
                      <a:pt x="12" y="21"/>
                      <a:pt x="12" y="30"/>
                    </a:cubicBezTo>
                    <a:cubicBezTo>
                      <a:pt x="12" y="54"/>
                      <a:pt x="12" y="54"/>
                      <a:pt x="12" y="54"/>
                    </a:cubicBezTo>
                    <a:cubicBezTo>
                      <a:pt x="12" y="58"/>
                      <a:pt x="9" y="60"/>
                      <a:pt x="6" y="60"/>
                    </a:cubicBezTo>
                    <a:cubicBezTo>
                      <a:pt x="3" y="60"/>
                      <a:pt x="0" y="58"/>
                      <a:pt x="0" y="54"/>
                    </a:cubicBezTo>
                    <a:cubicBezTo>
                      <a:pt x="0" y="30"/>
                      <a:pt x="0" y="30"/>
                      <a:pt x="0" y="30"/>
                    </a:cubicBezTo>
                    <a:cubicBezTo>
                      <a:pt x="0" y="14"/>
                      <a:pt x="13" y="0"/>
                      <a:pt x="30" y="0"/>
                    </a:cubicBezTo>
                    <a:cubicBezTo>
                      <a:pt x="66" y="0"/>
                      <a:pt x="66" y="0"/>
                      <a:pt x="66" y="0"/>
                    </a:cubicBezTo>
                    <a:cubicBezTo>
                      <a:pt x="83" y="0"/>
                      <a:pt x="96" y="14"/>
                      <a:pt x="96" y="30"/>
                    </a:cubicBezTo>
                    <a:cubicBezTo>
                      <a:pt x="96" y="54"/>
                      <a:pt x="96" y="54"/>
                      <a:pt x="96" y="54"/>
                    </a:cubicBezTo>
                    <a:cubicBezTo>
                      <a:pt x="96" y="58"/>
                      <a:pt x="93" y="60"/>
                      <a:pt x="9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1" name="Freeform 64">
                <a:extLst>
                  <a:ext uri="{FF2B5EF4-FFF2-40B4-BE49-F238E27FC236}">
                    <a16:creationId xmlns:a16="http://schemas.microsoft.com/office/drawing/2014/main" id="{F58071DC-D928-C163-20CA-17D77584EAD9}"/>
                  </a:ext>
                </a:extLst>
              </p:cNvPr>
              <p:cNvSpPr>
                <a:spLocks noEditPoints="1"/>
              </p:cNvSpPr>
              <p:nvPr/>
            </p:nvSpPr>
            <p:spPr bwMode="auto">
              <a:xfrm>
                <a:off x="1436" y="1909"/>
                <a:ext cx="296" cy="124"/>
              </a:xfrm>
              <a:custGeom>
                <a:avLst/>
                <a:gdLst>
                  <a:gd name="T0" fmla="*/ 160 w 200"/>
                  <a:gd name="T1" fmla="*/ 84 h 84"/>
                  <a:gd name="T2" fmla="*/ 122 w 200"/>
                  <a:gd name="T3" fmla="*/ 60 h 84"/>
                  <a:gd name="T4" fmla="*/ 78 w 200"/>
                  <a:gd name="T5" fmla="*/ 60 h 84"/>
                  <a:gd name="T6" fmla="*/ 40 w 200"/>
                  <a:gd name="T7" fmla="*/ 84 h 84"/>
                  <a:gd name="T8" fmla="*/ 1 w 200"/>
                  <a:gd name="T9" fmla="*/ 57 h 84"/>
                  <a:gd name="T10" fmla="*/ 1 w 200"/>
                  <a:gd name="T11" fmla="*/ 51 h 84"/>
                  <a:gd name="T12" fmla="*/ 6 w 200"/>
                  <a:gd name="T13" fmla="*/ 48 h 84"/>
                  <a:gd name="T14" fmla="*/ 32 w 200"/>
                  <a:gd name="T15" fmla="*/ 48 h 84"/>
                  <a:gd name="T16" fmla="*/ 39 w 200"/>
                  <a:gd name="T17" fmla="*/ 43 h 84"/>
                  <a:gd name="T18" fmla="*/ 32 w 200"/>
                  <a:gd name="T19" fmla="*/ 36 h 84"/>
                  <a:gd name="T20" fmla="*/ 6 w 200"/>
                  <a:gd name="T21" fmla="*/ 36 h 84"/>
                  <a:gd name="T22" fmla="*/ 1 w 200"/>
                  <a:gd name="T23" fmla="*/ 34 h 84"/>
                  <a:gd name="T24" fmla="*/ 1 w 200"/>
                  <a:gd name="T25" fmla="*/ 28 h 84"/>
                  <a:gd name="T26" fmla="*/ 40 w 200"/>
                  <a:gd name="T27" fmla="*/ 0 h 84"/>
                  <a:gd name="T28" fmla="*/ 78 w 200"/>
                  <a:gd name="T29" fmla="*/ 24 h 84"/>
                  <a:gd name="T30" fmla="*/ 122 w 200"/>
                  <a:gd name="T31" fmla="*/ 24 h 84"/>
                  <a:gd name="T32" fmla="*/ 160 w 200"/>
                  <a:gd name="T33" fmla="*/ 0 h 84"/>
                  <a:gd name="T34" fmla="*/ 199 w 200"/>
                  <a:gd name="T35" fmla="*/ 28 h 84"/>
                  <a:gd name="T36" fmla="*/ 199 w 200"/>
                  <a:gd name="T37" fmla="*/ 34 h 84"/>
                  <a:gd name="T38" fmla="*/ 194 w 200"/>
                  <a:gd name="T39" fmla="*/ 36 h 84"/>
                  <a:gd name="T40" fmla="*/ 168 w 200"/>
                  <a:gd name="T41" fmla="*/ 36 h 84"/>
                  <a:gd name="T42" fmla="*/ 161 w 200"/>
                  <a:gd name="T43" fmla="*/ 43 h 84"/>
                  <a:gd name="T44" fmla="*/ 168 w 200"/>
                  <a:gd name="T45" fmla="*/ 48 h 84"/>
                  <a:gd name="T46" fmla="*/ 194 w 200"/>
                  <a:gd name="T47" fmla="*/ 48 h 84"/>
                  <a:gd name="T48" fmla="*/ 199 w 200"/>
                  <a:gd name="T49" fmla="*/ 51 h 84"/>
                  <a:gd name="T50" fmla="*/ 199 w 200"/>
                  <a:gd name="T51" fmla="*/ 56 h 84"/>
                  <a:gd name="T52" fmla="*/ 160 w 200"/>
                  <a:gd name="T53" fmla="*/ 84 h 84"/>
                  <a:gd name="T54" fmla="*/ 74 w 200"/>
                  <a:gd name="T55" fmla="*/ 48 h 84"/>
                  <a:gd name="T56" fmla="*/ 126 w 200"/>
                  <a:gd name="T57" fmla="*/ 48 h 84"/>
                  <a:gd name="T58" fmla="*/ 132 w 200"/>
                  <a:gd name="T59" fmla="*/ 52 h 84"/>
                  <a:gd name="T60" fmla="*/ 160 w 200"/>
                  <a:gd name="T61" fmla="*/ 72 h 84"/>
                  <a:gd name="T62" fmla="*/ 184 w 200"/>
                  <a:gd name="T63" fmla="*/ 60 h 84"/>
                  <a:gd name="T64" fmla="*/ 166 w 200"/>
                  <a:gd name="T65" fmla="*/ 60 h 84"/>
                  <a:gd name="T66" fmla="*/ 162 w 200"/>
                  <a:gd name="T67" fmla="*/ 59 h 84"/>
                  <a:gd name="T68" fmla="*/ 148 w 200"/>
                  <a:gd name="T69" fmla="*/ 47 h 84"/>
                  <a:gd name="T70" fmla="*/ 146 w 200"/>
                  <a:gd name="T71" fmla="*/ 43 h 84"/>
                  <a:gd name="T72" fmla="*/ 148 w 200"/>
                  <a:gd name="T73" fmla="*/ 38 h 84"/>
                  <a:gd name="T74" fmla="*/ 162 w 200"/>
                  <a:gd name="T75" fmla="*/ 26 h 84"/>
                  <a:gd name="T76" fmla="*/ 166 w 200"/>
                  <a:gd name="T77" fmla="*/ 24 h 84"/>
                  <a:gd name="T78" fmla="*/ 184 w 200"/>
                  <a:gd name="T79" fmla="*/ 24 h 84"/>
                  <a:gd name="T80" fmla="*/ 160 w 200"/>
                  <a:gd name="T81" fmla="*/ 12 h 84"/>
                  <a:gd name="T82" fmla="*/ 132 w 200"/>
                  <a:gd name="T83" fmla="*/ 32 h 84"/>
                  <a:gd name="T84" fmla="*/ 126 w 200"/>
                  <a:gd name="T85" fmla="*/ 36 h 84"/>
                  <a:gd name="T86" fmla="*/ 74 w 200"/>
                  <a:gd name="T87" fmla="*/ 36 h 84"/>
                  <a:gd name="T88" fmla="*/ 68 w 200"/>
                  <a:gd name="T89" fmla="*/ 32 h 84"/>
                  <a:gd name="T90" fmla="*/ 40 w 200"/>
                  <a:gd name="T91" fmla="*/ 12 h 84"/>
                  <a:gd name="T92" fmla="*/ 17 w 200"/>
                  <a:gd name="T93" fmla="*/ 24 h 84"/>
                  <a:gd name="T94" fmla="*/ 34 w 200"/>
                  <a:gd name="T95" fmla="*/ 24 h 84"/>
                  <a:gd name="T96" fmla="*/ 38 w 200"/>
                  <a:gd name="T97" fmla="*/ 26 h 84"/>
                  <a:gd name="T98" fmla="*/ 52 w 200"/>
                  <a:gd name="T99" fmla="*/ 38 h 84"/>
                  <a:gd name="T100" fmla="*/ 54 w 200"/>
                  <a:gd name="T101" fmla="*/ 43 h 84"/>
                  <a:gd name="T102" fmla="*/ 52 w 200"/>
                  <a:gd name="T103" fmla="*/ 47 h 84"/>
                  <a:gd name="T104" fmla="*/ 38 w 200"/>
                  <a:gd name="T105" fmla="*/ 59 h 84"/>
                  <a:gd name="T106" fmla="*/ 34 w 200"/>
                  <a:gd name="T107" fmla="*/ 60 h 84"/>
                  <a:gd name="T108" fmla="*/ 17 w 200"/>
                  <a:gd name="T109" fmla="*/ 60 h 84"/>
                  <a:gd name="T110" fmla="*/ 40 w 200"/>
                  <a:gd name="T111" fmla="*/ 72 h 84"/>
                  <a:gd name="T112" fmla="*/ 68 w 200"/>
                  <a:gd name="T113" fmla="*/ 52 h 84"/>
                  <a:gd name="T114" fmla="*/ 74 w 200"/>
                  <a:gd name="T115"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84">
                    <a:moveTo>
                      <a:pt x="160" y="84"/>
                    </a:moveTo>
                    <a:cubicBezTo>
                      <a:pt x="144" y="84"/>
                      <a:pt x="129" y="75"/>
                      <a:pt x="122" y="60"/>
                    </a:cubicBezTo>
                    <a:cubicBezTo>
                      <a:pt x="78" y="60"/>
                      <a:pt x="78" y="60"/>
                      <a:pt x="78" y="60"/>
                    </a:cubicBezTo>
                    <a:cubicBezTo>
                      <a:pt x="71" y="75"/>
                      <a:pt x="56" y="84"/>
                      <a:pt x="40" y="84"/>
                    </a:cubicBezTo>
                    <a:cubicBezTo>
                      <a:pt x="22" y="84"/>
                      <a:pt x="6" y="70"/>
                      <a:pt x="1" y="57"/>
                    </a:cubicBezTo>
                    <a:cubicBezTo>
                      <a:pt x="0" y="55"/>
                      <a:pt x="0" y="53"/>
                      <a:pt x="1" y="51"/>
                    </a:cubicBezTo>
                    <a:cubicBezTo>
                      <a:pt x="2" y="49"/>
                      <a:pt x="4" y="48"/>
                      <a:pt x="6" y="48"/>
                    </a:cubicBezTo>
                    <a:cubicBezTo>
                      <a:pt x="32" y="48"/>
                      <a:pt x="32" y="48"/>
                      <a:pt x="32" y="48"/>
                    </a:cubicBezTo>
                    <a:cubicBezTo>
                      <a:pt x="39" y="43"/>
                      <a:pt x="39" y="43"/>
                      <a:pt x="39" y="43"/>
                    </a:cubicBezTo>
                    <a:cubicBezTo>
                      <a:pt x="32" y="36"/>
                      <a:pt x="32" y="36"/>
                      <a:pt x="32" y="36"/>
                    </a:cubicBezTo>
                    <a:cubicBezTo>
                      <a:pt x="6" y="36"/>
                      <a:pt x="6" y="36"/>
                      <a:pt x="6" y="36"/>
                    </a:cubicBezTo>
                    <a:cubicBezTo>
                      <a:pt x="4" y="36"/>
                      <a:pt x="2" y="35"/>
                      <a:pt x="1" y="34"/>
                    </a:cubicBezTo>
                    <a:cubicBezTo>
                      <a:pt x="0" y="32"/>
                      <a:pt x="0" y="30"/>
                      <a:pt x="1" y="28"/>
                    </a:cubicBezTo>
                    <a:cubicBezTo>
                      <a:pt x="6" y="14"/>
                      <a:pt x="22" y="0"/>
                      <a:pt x="40" y="0"/>
                    </a:cubicBezTo>
                    <a:cubicBezTo>
                      <a:pt x="56" y="0"/>
                      <a:pt x="71" y="10"/>
                      <a:pt x="78" y="24"/>
                    </a:cubicBezTo>
                    <a:cubicBezTo>
                      <a:pt x="122" y="24"/>
                      <a:pt x="122" y="24"/>
                      <a:pt x="122" y="24"/>
                    </a:cubicBezTo>
                    <a:cubicBezTo>
                      <a:pt x="129" y="10"/>
                      <a:pt x="144" y="0"/>
                      <a:pt x="160" y="0"/>
                    </a:cubicBezTo>
                    <a:cubicBezTo>
                      <a:pt x="178" y="0"/>
                      <a:pt x="194" y="12"/>
                      <a:pt x="199" y="28"/>
                    </a:cubicBezTo>
                    <a:cubicBezTo>
                      <a:pt x="200" y="30"/>
                      <a:pt x="200" y="32"/>
                      <a:pt x="199" y="34"/>
                    </a:cubicBezTo>
                    <a:cubicBezTo>
                      <a:pt x="198" y="35"/>
                      <a:pt x="196" y="36"/>
                      <a:pt x="194" y="36"/>
                    </a:cubicBezTo>
                    <a:cubicBezTo>
                      <a:pt x="168" y="36"/>
                      <a:pt x="168" y="36"/>
                      <a:pt x="168" y="36"/>
                    </a:cubicBezTo>
                    <a:cubicBezTo>
                      <a:pt x="161" y="43"/>
                      <a:pt x="161" y="43"/>
                      <a:pt x="161" y="43"/>
                    </a:cubicBezTo>
                    <a:cubicBezTo>
                      <a:pt x="168" y="48"/>
                      <a:pt x="168" y="48"/>
                      <a:pt x="168" y="48"/>
                    </a:cubicBezTo>
                    <a:cubicBezTo>
                      <a:pt x="194" y="48"/>
                      <a:pt x="194" y="48"/>
                      <a:pt x="194" y="48"/>
                    </a:cubicBezTo>
                    <a:cubicBezTo>
                      <a:pt x="196" y="48"/>
                      <a:pt x="198" y="49"/>
                      <a:pt x="199" y="51"/>
                    </a:cubicBezTo>
                    <a:cubicBezTo>
                      <a:pt x="200" y="53"/>
                      <a:pt x="200" y="55"/>
                      <a:pt x="199" y="56"/>
                    </a:cubicBezTo>
                    <a:cubicBezTo>
                      <a:pt x="194" y="73"/>
                      <a:pt x="178" y="84"/>
                      <a:pt x="160" y="84"/>
                    </a:cubicBezTo>
                    <a:close/>
                    <a:moveTo>
                      <a:pt x="74" y="48"/>
                    </a:moveTo>
                    <a:cubicBezTo>
                      <a:pt x="126" y="48"/>
                      <a:pt x="126" y="48"/>
                      <a:pt x="126" y="48"/>
                    </a:cubicBezTo>
                    <a:cubicBezTo>
                      <a:pt x="129" y="48"/>
                      <a:pt x="131" y="50"/>
                      <a:pt x="132" y="52"/>
                    </a:cubicBezTo>
                    <a:cubicBezTo>
                      <a:pt x="136" y="64"/>
                      <a:pt x="147" y="72"/>
                      <a:pt x="160" y="72"/>
                    </a:cubicBezTo>
                    <a:cubicBezTo>
                      <a:pt x="170" y="72"/>
                      <a:pt x="178" y="68"/>
                      <a:pt x="184" y="60"/>
                    </a:cubicBezTo>
                    <a:cubicBezTo>
                      <a:pt x="166" y="60"/>
                      <a:pt x="166" y="60"/>
                      <a:pt x="166" y="60"/>
                    </a:cubicBezTo>
                    <a:cubicBezTo>
                      <a:pt x="165" y="60"/>
                      <a:pt x="163" y="60"/>
                      <a:pt x="162" y="59"/>
                    </a:cubicBezTo>
                    <a:cubicBezTo>
                      <a:pt x="148" y="47"/>
                      <a:pt x="148" y="47"/>
                      <a:pt x="148" y="47"/>
                    </a:cubicBezTo>
                    <a:cubicBezTo>
                      <a:pt x="146" y="46"/>
                      <a:pt x="146" y="45"/>
                      <a:pt x="146" y="43"/>
                    </a:cubicBezTo>
                    <a:cubicBezTo>
                      <a:pt x="146" y="41"/>
                      <a:pt x="146" y="39"/>
                      <a:pt x="148" y="38"/>
                    </a:cubicBezTo>
                    <a:cubicBezTo>
                      <a:pt x="162" y="26"/>
                      <a:pt x="162" y="26"/>
                      <a:pt x="162" y="26"/>
                    </a:cubicBezTo>
                    <a:cubicBezTo>
                      <a:pt x="163" y="25"/>
                      <a:pt x="165" y="24"/>
                      <a:pt x="166" y="24"/>
                    </a:cubicBezTo>
                    <a:cubicBezTo>
                      <a:pt x="184" y="24"/>
                      <a:pt x="184" y="24"/>
                      <a:pt x="184" y="24"/>
                    </a:cubicBezTo>
                    <a:cubicBezTo>
                      <a:pt x="178" y="17"/>
                      <a:pt x="170" y="12"/>
                      <a:pt x="160" y="12"/>
                    </a:cubicBezTo>
                    <a:cubicBezTo>
                      <a:pt x="147" y="12"/>
                      <a:pt x="136" y="20"/>
                      <a:pt x="132" y="32"/>
                    </a:cubicBezTo>
                    <a:cubicBezTo>
                      <a:pt x="131" y="35"/>
                      <a:pt x="129" y="36"/>
                      <a:pt x="126" y="36"/>
                    </a:cubicBezTo>
                    <a:cubicBezTo>
                      <a:pt x="74" y="36"/>
                      <a:pt x="74" y="36"/>
                      <a:pt x="74" y="36"/>
                    </a:cubicBezTo>
                    <a:cubicBezTo>
                      <a:pt x="71" y="36"/>
                      <a:pt x="69" y="35"/>
                      <a:pt x="68" y="32"/>
                    </a:cubicBezTo>
                    <a:cubicBezTo>
                      <a:pt x="64" y="20"/>
                      <a:pt x="53" y="12"/>
                      <a:pt x="40" y="12"/>
                    </a:cubicBezTo>
                    <a:cubicBezTo>
                      <a:pt x="31" y="12"/>
                      <a:pt x="22" y="18"/>
                      <a:pt x="17" y="24"/>
                    </a:cubicBezTo>
                    <a:cubicBezTo>
                      <a:pt x="34" y="24"/>
                      <a:pt x="34" y="24"/>
                      <a:pt x="34" y="24"/>
                    </a:cubicBezTo>
                    <a:cubicBezTo>
                      <a:pt x="35" y="24"/>
                      <a:pt x="37" y="25"/>
                      <a:pt x="38" y="26"/>
                    </a:cubicBezTo>
                    <a:cubicBezTo>
                      <a:pt x="52" y="38"/>
                      <a:pt x="52" y="38"/>
                      <a:pt x="52" y="38"/>
                    </a:cubicBezTo>
                    <a:cubicBezTo>
                      <a:pt x="54" y="39"/>
                      <a:pt x="55" y="41"/>
                      <a:pt x="54" y="43"/>
                    </a:cubicBezTo>
                    <a:cubicBezTo>
                      <a:pt x="54" y="45"/>
                      <a:pt x="54" y="46"/>
                      <a:pt x="52" y="47"/>
                    </a:cubicBezTo>
                    <a:cubicBezTo>
                      <a:pt x="38" y="59"/>
                      <a:pt x="38" y="59"/>
                      <a:pt x="38" y="59"/>
                    </a:cubicBezTo>
                    <a:cubicBezTo>
                      <a:pt x="37" y="60"/>
                      <a:pt x="35" y="60"/>
                      <a:pt x="34" y="60"/>
                    </a:cubicBezTo>
                    <a:cubicBezTo>
                      <a:pt x="17" y="60"/>
                      <a:pt x="17" y="60"/>
                      <a:pt x="17" y="60"/>
                    </a:cubicBezTo>
                    <a:cubicBezTo>
                      <a:pt x="22" y="67"/>
                      <a:pt x="31" y="72"/>
                      <a:pt x="40" y="72"/>
                    </a:cubicBezTo>
                    <a:cubicBezTo>
                      <a:pt x="53" y="72"/>
                      <a:pt x="64" y="64"/>
                      <a:pt x="68" y="52"/>
                    </a:cubicBezTo>
                    <a:cubicBezTo>
                      <a:pt x="69" y="50"/>
                      <a:pt x="71" y="48"/>
                      <a:pt x="7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473" name="Rounded Rectangle 16">
            <a:extLst>
              <a:ext uri="{FF2B5EF4-FFF2-40B4-BE49-F238E27FC236}">
                <a16:creationId xmlns:a16="http://schemas.microsoft.com/office/drawing/2014/main" id="{A28351F9-72F3-53EB-35C3-9E2535C0000D}"/>
              </a:ext>
            </a:extLst>
          </p:cNvPr>
          <p:cNvSpPr/>
          <p:nvPr/>
        </p:nvSpPr>
        <p:spPr>
          <a:xfrm>
            <a:off x="6356758" y="1257765"/>
            <a:ext cx="2301464" cy="539496"/>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74" name="TextBox 473">
            <a:extLst>
              <a:ext uri="{FF2B5EF4-FFF2-40B4-BE49-F238E27FC236}">
                <a16:creationId xmlns:a16="http://schemas.microsoft.com/office/drawing/2014/main" id="{8F779B1E-4167-9CAD-F60C-28CB72DB4F61}"/>
              </a:ext>
            </a:extLst>
          </p:cNvPr>
          <p:cNvSpPr txBox="1"/>
          <p:nvPr/>
        </p:nvSpPr>
        <p:spPr>
          <a:xfrm>
            <a:off x="6688635" y="1292097"/>
            <a:ext cx="1924151"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Solution Delivery &amp; Adoption Kits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Operating model patterns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Controls/evidence packs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Change management + enablement</a:t>
            </a:r>
          </a:p>
        </p:txBody>
      </p:sp>
      <p:grpSp>
        <p:nvGrpSpPr>
          <p:cNvPr id="475" name="Group 20">
            <a:extLst>
              <a:ext uri="{FF2B5EF4-FFF2-40B4-BE49-F238E27FC236}">
                <a16:creationId xmlns:a16="http://schemas.microsoft.com/office/drawing/2014/main" id="{FBB2F9A9-FEAB-CF03-47CB-A17325E6868F}"/>
              </a:ext>
            </a:extLst>
          </p:cNvPr>
          <p:cNvGrpSpPr>
            <a:grpSpLocks noChangeAspect="1"/>
          </p:cNvGrpSpPr>
          <p:nvPr/>
        </p:nvGrpSpPr>
        <p:grpSpPr bwMode="auto">
          <a:xfrm>
            <a:off x="6419843" y="1447757"/>
            <a:ext cx="185955" cy="182969"/>
            <a:chOff x="3431" y="433"/>
            <a:chExt cx="436" cy="429"/>
          </a:xfrm>
          <a:solidFill>
            <a:srgbClr val="A100FF"/>
          </a:solidFill>
        </p:grpSpPr>
        <p:sp>
          <p:nvSpPr>
            <p:cNvPr id="476" name="Freeform 21">
              <a:extLst>
                <a:ext uri="{FF2B5EF4-FFF2-40B4-BE49-F238E27FC236}">
                  <a16:creationId xmlns:a16="http://schemas.microsoft.com/office/drawing/2014/main" id="{D23F08D7-5823-1350-5F83-F294B0971D06}"/>
                </a:ext>
              </a:extLst>
            </p:cNvPr>
            <p:cNvSpPr>
              <a:spLocks noEditPoints="1"/>
            </p:cNvSpPr>
            <p:nvPr/>
          </p:nvSpPr>
          <p:spPr bwMode="auto">
            <a:xfrm>
              <a:off x="3431" y="433"/>
              <a:ext cx="435" cy="429"/>
            </a:xfrm>
            <a:custGeom>
              <a:avLst/>
              <a:gdLst>
                <a:gd name="T0" fmla="*/ 59 w 294"/>
                <a:gd name="T1" fmla="*/ 290 h 290"/>
                <a:gd name="T2" fmla="*/ 38 w 294"/>
                <a:gd name="T3" fmla="*/ 286 h 290"/>
                <a:gd name="T4" fmla="*/ 34 w 294"/>
                <a:gd name="T5" fmla="*/ 281 h 290"/>
                <a:gd name="T6" fmla="*/ 36 w 294"/>
                <a:gd name="T7" fmla="*/ 276 h 290"/>
                <a:gd name="T8" fmla="*/ 58 w 294"/>
                <a:gd name="T9" fmla="*/ 255 h 290"/>
                <a:gd name="T10" fmla="*/ 58 w 294"/>
                <a:gd name="T11" fmla="*/ 238 h 290"/>
                <a:gd name="T12" fmla="*/ 39 w 294"/>
                <a:gd name="T13" fmla="*/ 238 h 290"/>
                <a:gd name="T14" fmla="*/ 18 w 294"/>
                <a:gd name="T15" fmla="*/ 259 h 290"/>
                <a:gd name="T16" fmla="*/ 13 w 294"/>
                <a:gd name="T17" fmla="*/ 261 h 290"/>
                <a:gd name="T18" fmla="*/ 8 w 294"/>
                <a:gd name="T19" fmla="*/ 257 h 290"/>
                <a:gd name="T20" fmla="*/ 20 w 294"/>
                <a:gd name="T21" fmla="*/ 198 h 290"/>
                <a:gd name="T22" fmla="*/ 75 w 294"/>
                <a:gd name="T23" fmla="*/ 185 h 290"/>
                <a:gd name="T24" fmla="*/ 185 w 294"/>
                <a:gd name="T25" fmla="*/ 75 h 290"/>
                <a:gd name="T26" fmla="*/ 198 w 294"/>
                <a:gd name="T27" fmla="*/ 20 h 290"/>
                <a:gd name="T28" fmla="*/ 257 w 294"/>
                <a:gd name="T29" fmla="*/ 8 h 290"/>
                <a:gd name="T30" fmla="*/ 261 w 294"/>
                <a:gd name="T31" fmla="*/ 13 h 290"/>
                <a:gd name="T32" fmla="*/ 259 w 294"/>
                <a:gd name="T33" fmla="*/ 18 h 290"/>
                <a:gd name="T34" fmla="*/ 238 w 294"/>
                <a:gd name="T35" fmla="*/ 39 h 290"/>
                <a:gd name="T36" fmla="*/ 238 w 294"/>
                <a:gd name="T37" fmla="*/ 58 h 290"/>
                <a:gd name="T38" fmla="*/ 255 w 294"/>
                <a:gd name="T39" fmla="*/ 58 h 290"/>
                <a:gd name="T40" fmla="*/ 276 w 294"/>
                <a:gd name="T41" fmla="*/ 36 h 290"/>
                <a:gd name="T42" fmla="*/ 281 w 294"/>
                <a:gd name="T43" fmla="*/ 34 h 290"/>
                <a:gd name="T44" fmla="*/ 286 w 294"/>
                <a:gd name="T45" fmla="*/ 38 h 290"/>
                <a:gd name="T46" fmla="*/ 274 w 294"/>
                <a:gd name="T47" fmla="*/ 96 h 290"/>
                <a:gd name="T48" fmla="*/ 219 w 294"/>
                <a:gd name="T49" fmla="*/ 109 h 290"/>
                <a:gd name="T50" fmla="*/ 109 w 294"/>
                <a:gd name="T51" fmla="*/ 219 h 290"/>
                <a:gd name="T52" fmla="*/ 97 w 294"/>
                <a:gd name="T53" fmla="*/ 274 h 290"/>
                <a:gd name="T54" fmla="*/ 59 w 294"/>
                <a:gd name="T55" fmla="*/ 290 h 290"/>
                <a:gd name="T56" fmla="*/ 52 w 294"/>
                <a:gd name="T57" fmla="*/ 278 h 290"/>
                <a:gd name="T58" fmla="*/ 88 w 294"/>
                <a:gd name="T59" fmla="*/ 266 h 290"/>
                <a:gd name="T60" fmla="*/ 97 w 294"/>
                <a:gd name="T61" fmla="*/ 220 h 290"/>
                <a:gd name="T62" fmla="*/ 98 w 294"/>
                <a:gd name="T63" fmla="*/ 213 h 290"/>
                <a:gd name="T64" fmla="*/ 213 w 294"/>
                <a:gd name="T65" fmla="*/ 98 h 290"/>
                <a:gd name="T66" fmla="*/ 220 w 294"/>
                <a:gd name="T67" fmla="*/ 97 h 290"/>
                <a:gd name="T68" fmla="*/ 266 w 294"/>
                <a:gd name="T69" fmla="*/ 88 h 290"/>
                <a:gd name="T70" fmla="*/ 278 w 294"/>
                <a:gd name="T71" fmla="*/ 52 h 290"/>
                <a:gd name="T72" fmla="*/ 262 w 294"/>
                <a:gd name="T73" fmla="*/ 68 h 290"/>
                <a:gd name="T74" fmla="*/ 257 w 294"/>
                <a:gd name="T75" fmla="*/ 70 h 290"/>
                <a:gd name="T76" fmla="*/ 232 w 294"/>
                <a:gd name="T77" fmla="*/ 70 h 290"/>
                <a:gd name="T78" fmla="*/ 226 w 294"/>
                <a:gd name="T79" fmla="*/ 64 h 290"/>
                <a:gd name="T80" fmla="*/ 226 w 294"/>
                <a:gd name="T81" fmla="*/ 37 h 290"/>
                <a:gd name="T82" fmla="*/ 228 w 294"/>
                <a:gd name="T83" fmla="*/ 32 h 290"/>
                <a:gd name="T84" fmla="*/ 244 w 294"/>
                <a:gd name="T85" fmla="*/ 17 h 290"/>
                <a:gd name="T86" fmla="*/ 206 w 294"/>
                <a:gd name="T87" fmla="*/ 28 h 290"/>
                <a:gd name="T88" fmla="*/ 198 w 294"/>
                <a:gd name="T89" fmla="*/ 74 h 290"/>
                <a:gd name="T90" fmla="*/ 196 w 294"/>
                <a:gd name="T91" fmla="*/ 81 h 290"/>
                <a:gd name="T92" fmla="*/ 81 w 294"/>
                <a:gd name="T93" fmla="*/ 196 h 290"/>
                <a:gd name="T94" fmla="*/ 74 w 294"/>
                <a:gd name="T95" fmla="*/ 198 h 290"/>
                <a:gd name="T96" fmla="*/ 28 w 294"/>
                <a:gd name="T97" fmla="*/ 206 h 290"/>
                <a:gd name="T98" fmla="*/ 17 w 294"/>
                <a:gd name="T99" fmla="*/ 244 h 290"/>
                <a:gd name="T100" fmla="*/ 32 w 294"/>
                <a:gd name="T101" fmla="*/ 228 h 290"/>
                <a:gd name="T102" fmla="*/ 37 w 294"/>
                <a:gd name="T103" fmla="*/ 226 h 290"/>
                <a:gd name="T104" fmla="*/ 64 w 294"/>
                <a:gd name="T105" fmla="*/ 226 h 290"/>
                <a:gd name="T106" fmla="*/ 70 w 294"/>
                <a:gd name="T107" fmla="*/ 232 h 290"/>
                <a:gd name="T108" fmla="*/ 70 w 294"/>
                <a:gd name="T109" fmla="*/ 257 h 290"/>
                <a:gd name="T110" fmla="*/ 68 w 294"/>
                <a:gd name="T111" fmla="*/ 262 h 290"/>
                <a:gd name="T112" fmla="*/ 52 w 294"/>
                <a:gd name="T113" fmla="*/ 2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90">
                  <a:moveTo>
                    <a:pt x="59" y="290"/>
                  </a:moveTo>
                  <a:cubicBezTo>
                    <a:pt x="52" y="290"/>
                    <a:pt x="45" y="289"/>
                    <a:pt x="38" y="286"/>
                  </a:cubicBezTo>
                  <a:cubicBezTo>
                    <a:pt x="36" y="285"/>
                    <a:pt x="35" y="283"/>
                    <a:pt x="34" y="281"/>
                  </a:cubicBezTo>
                  <a:cubicBezTo>
                    <a:pt x="34" y="279"/>
                    <a:pt x="34" y="277"/>
                    <a:pt x="36" y="276"/>
                  </a:cubicBezTo>
                  <a:cubicBezTo>
                    <a:pt x="58" y="255"/>
                    <a:pt x="58" y="255"/>
                    <a:pt x="58" y="255"/>
                  </a:cubicBezTo>
                  <a:cubicBezTo>
                    <a:pt x="58" y="238"/>
                    <a:pt x="58" y="238"/>
                    <a:pt x="58" y="238"/>
                  </a:cubicBezTo>
                  <a:cubicBezTo>
                    <a:pt x="39" y="238"/>
                    <a:pt x="39" y="238"/>
                    <a:pt x="39" y="238"/>
                  </a:cubicBezTo>
                  <a:cubicBezTo>
                    <a:pt x="18" y="259"/>
                    <a:pt x="18" y="259"/>
                    <a:pt x="18" y="259"/>
                  </a:cubicBezTo>
                  <a:cubicBezTo>
                    <a:pt x="17" y="261"/>
                    <a:pt x="15" y="261"/>
                    <a:pt x="13" y="261"/>
                  </a:cubicBezTo>
                  <a:cubicBezTo>
                    <a:pt x="11" y="260"/>
                    <a:pt x="9" y="259"/>
                    <a:pt x="8" y="257"/>
                  </a:cubicBezTo>
                  <a:cubicBezTo>
                    <a:pt x="0" y="237"/>
                    <a:pt x="4" y="214"/>
                    <a:pt x="20" y="198"/>
                  </a:cubicBezTo>
                  <a:cubicBezTo>
                    <a:pt x="34" y="183"/>
                    <a:pt x="56" y="178"/>
                    <a:pt x="75" y="185"/>
                  </a:cubicBezTo>
                  <a:cubicBezTo>
                    <a:pt x="185" y="75"/>
                    <a:pt x="185" y="75"/>
                    <a:pt x="185" y="75"/>
                  </a:cubicBezTo>
                  <a:cubicBezTo>
                    <a:pt x="178" y="56"/>
                    <a:pt x="183" y="34"/>
                    <a:pt x="198" y="20"/>
                  </a:cubicBezTo>
                  <a:cubicBezTo>
                    <a:pt x="214" y="4"/>
                    <a:pt x="237" y="0"/>
                    <a:pt x="257" y="8"/>
                  </a:cubicBezTo>
                  <a:cubicBezTo>
                    <a:pt x="259" y="9"/>
                    <a:pt x="260" y="11"/>
                    <a:pt x="261" y="13"/>
                  </a:cubicBezTo>
                  <a:cubicBezTo>
                    <a:pt x="261" y="15"/>
                    <a:pt x="261" y="17"/>
                    <a:pt x="259" y="18"/>
                  </a:cubicBezTo>
                  <a:cubicBezTo>
                    <a:pt x="238" y="39"/>
                    <a:pt x="238" y="39"/>
                    <a:pt x="238" y="39"/>
                  </a:cubicBezTo>
                  <a:cubicBezTo>
                    <a:pt x="238" y="58"/>
                    <a:pt x="238" y="58"/>
                    <a:pt x="238" y="58"/>
                  </a:cubicBezTo>
                  <a:cubicBezTo>
                    <a:pt x="255" y="58"/>
                    <a:pt x="255" y="58"/>
                    <a:pt x="255" y="58"/>
                  </a:cubicBezTo>
                  <a:cubicBezTo>
                    <a:pt x="276" y="36"/>
                    <a:pt x="276" y="36"/>
                    <a:pt x="276" y="36"/>
                  </a:cubicBezTo>
                  <a:cubicBezTo>
                    <a:pt x="277" y="34"/>
                    <a:pt x="279" y="34"/>
                    <a:pt x="281" y="34"/>
                  </a:cubicBezTo>
                  <a:cubicBezTo>
                    <a:pt x="283" y="35"/>
                    <a:pt x="285" y="36"/>
                    <a:pt x="286" y="38"/>
                  </a:cubicBezTo>
                  <a:cubicBezTo>
                    <a:pt x="294" y="58"/>
                    <a:pt x="290" y="80"/>
                    <a:pt x="274" y="96"/>
                  </a:cubicBezTo>
                  <a:cubicBezTo>
                    <a:pt x="260" y="111"/>
                    <a:pt x="238" y="116"/>
                    <a:pt x="219" y="109"/>
                  </a:cubicBezTo>
                  <a:cubicBezTo>
                    <a:pt x="109" y="219"/>
                    <a:pt x="109" y="219"/>
                    <a:pt x="109" y="219"/>
                  </a:cubicBezTo>
                  <a:cubicBezTo>
                    <a:pt x="116" y="239"/>
                    <a:pt x="111" y="260"/>
                    <a:pt x="97" y="274"/>
                  </a:cubicBezTo>
                  <a:cubicBezTo>
                    <a:pt x="86" y="285"/>
                    <a:pt x="73" y="290"/>
                    <a:pt x="59" y="290"/>
                  </a:cubicBezTo>
                  <a:close/>
                  <a:moveTo>
                    <a:pt x="52" y="278"/>
                  </a:moveTo>
                  <a:cubicBezTo>
                    <a:pt x="65" y="280"/>
                    <a:pt x="78" y="276"/>
                    <a:pt x="88" y="266"/>
                  </a:cubicBezTo>
                  <a:cubicBezTo>
                    <a:pt x="100" y="254"/>
                    <a:pt x="103" y="236"/>
                    <a:pt x="97" y="220"/>
                  </a:cubicBezTo>
                  <a:cubicBezTo>
                    <a:pt x="96" y="218"/>
                    <a:pt x="96" y="215"/>
                    <a:pt x="98" y="213"/>
                  </a:cubicBezTo>
                  <a:cubicBezTo>
                    <a:pt x="213" y="98"/>
                    <a:pt x="213" y="98"/>
                    <a:pt x="213" y="98"/>
                  </a:cubicBezTo>
                  <a:cubicBezTo>
                    <a:pt x="215" y="96"/>
                    <a:pt x="218" y="96"/>
                    <a:pt x="220" y="97"/>
                  </a:cubicBezTo>
                  <a:cubicBezTo>
                    <a:pt x="236" y="103"/>
                    <a:pt x="254" y="100"/>
                    <a:pt x="266" y="88"/>
                  </a:cubicBezTo>
                  <a:cubicBezTo>
                    <a:pt x="276" y="78"/>
                    <a:pt x="280" y="65"/>
                    <a:pt x="278" y="52"/>
                  </a:cubicBezTo>
                  <a:cubicBezTo>
                    <a:pt x="262" y="68"/>
                    <a:pt x="262" y="68"/>
                    <a:pt x="262" y="68"/>
                  </a:cubicBezTo>
                  <a:cubicBezTo>
                    <a:pt x="261" y="69"/>
                    <a:pt x="259" y="70"/>
                    <a:pt x="257" y="70"/>
                  </a:cubicBezTo>
                  <a:cubicBezTo>
                    <a:pt x="232" y="70"/>
                    <a:pt x="232" y="70"/>
                    <a:pt x="232" y="70"/>
                  </a:cubicBezTo>
                  <a:cubicBezTo>
                    <a:pt x="229" y="70"/>
                    <a:pt x="226" y="67"/>
                    <a:pt x="226" y="64"/>
                  </a:cubicBezTo>
                  <a:cubicBezTo>
                    <a:pt x="226" y="37"/>
                    <a:pt x="226" y="37"/>
                    <a:pt x="226" y="37"/>
                  </a:cubicBezTo>
                  <a:cubicBezTo>
                    <a:pt x="226" y="35"/>
                    <a:pt x="227" y="34"/>
                    <a:pt x="228" y="32"/>
                  </a:cubicBezTo>
                  <a:cubicBezTo>
                    <a:pt x="244" y="17"/>
                    <a:pt x="244" y="17"/>
                    <a:pt x="244" y="17"/>
                  </a:cubicBezTo>
                  <a:cubicBezTo>
                    <a:pt x="230" y="14"/>
                    <a:pt x="216" y="18"/>
                    <a:pt x="206" y="28"/>
                  </a:cubicBezTo>
                  <a:cubicBezTo>
                    <a:pt x="194" y="40"/>
                    <a:pt x="191" y="58"/>
                    <a:pt x="198" y="74"/>
                  </a:cubicBezTo>
                  <a:cubicBezTo>
                    <a:pt x="198" y="77"/>
                    <a:pt x="198" y="79"/>
                    <a:pt x="196" y="81"/>
                  </a:cubicBezTo>
                  <a:cubicBezTo>
                    <a:pt x="81" y="196"/>
                    <a:pt x="81" y="196"/>
                    <a:pt x="81" y="196"/>
                  </a:cubicBezTo>
                  <a:cubicBezTo>
                    <a:pt x="79" y="198"/>
                    <a:pt x="77" y="198"/>
                    <a:pt x="74" y="198"/>
                  </a:cubicBezTo>
                  <a:cubicBezTo>
                    <a:pt x="58" y="191"/>
                    <a:pt x="40" y="194"/>
                    <a:pt x="28" y="206"/>
                  </a:cubicBezTo>
                  <a:cubicBezTo>
                    <a:pt x="18" y="216"/>
                    <a:pt x="14" y="230"/>
                    <a:pt x="17" y="244"/>
                  </a:cubicBezTo>
                  <a:cubicBezTo>
                    <a:pt x="32" y="228"/>
                    <a:pt x="32" y="228"/>
                    <a:pt x="32" y="228"/>
                  </a:cubicBezTo>
                  <a:cubicBezTo>
                    <a:pt x="34" y="227"/>
                    <a:pt x="35" y="226"/>
                    <a:pt x="37" y="226"/>
                  </a:cubicBezTo>
                  <a:cubicBezTo>
                    <a:pt x="64" y="226"/>
                    <a:pt x="64" y="226"/>
                    <a:pt x="64" y="226"/>
                  </a:cubicBezTo>
                  <a:cubicBezTo>
                    <a:pt x="67" y="226"/>
                    <a:pt x="70" y="229"/>
                    <a:pt x="70" y="232"/>
                  </a:cubicBezTo>
                  <a:cubicBezTo>
                    <a:pt x="70" y="257"/>
                    <a:pt x="70" y="257"/>
                    <a:pt x="70" y="257"/>
                  </a:cubicBezTo>
                  <a:cubicBezTo>
                    <a:pt x="70" y="259"/>
                    <a:pt x="69" y="261"/>
                    <a:pt x="68" y="262"/>
                  </a:cubicBezTo>
                  <a:lnTo>
                    <a:pt x="5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7" name="Freeform 22">
              <a:extLst>
                <a:ext uri="{FF2B5EF4-FFF2-40B4-BE49-F238E27FC236}">
                  <a16:creationId xmlns:a16="http://schemas.microsoft.com/office/drawing/2014/main" id="{488D455A-EAB3-5BAF-EB6F-55116C117691}"/>
                </a:ext>
              </a:extLst>
            </p:cNvPr>
            <p:cNvSpPr>
              <a:spLocks/>
            </p:cNvSpPr>
            <p:nvPr/>
          </p:nvSpPr>
          <p:spPr bwMode="auto">
            <a:xfrm>
              <a:off x="3431" y="433"/>
              <a:ext cx="223" cy="223"/>
            </a:xfrm>
            <a:custGeom>
              <a:avLst/>
              <a:gdLst>
                <a:gd name="T0" fmla="*/ 117 w 151"/>
                <a:gd name="T1" fmla="*/ 151 h 151"/>
                <a:gd name="T2" fmla="*/ 75 w 151"/>
                <a:gd name="T3" fmla="*/ 109 h 151"/>
                <a:gd name="T4" fmla="*/ 20 w 151"/>
                <a:gd name="T5" fmla="*/ 97 h 151"/>
                <a:gd name="T6" fmla="*/ 8 w 151"/>
                <a:gd name="T7" fmla="*/ 38 h 151"/>
                <a:gd name="T8" fmla="*/ 13 w 151"/>
                <a:gd name="T9" fmla="*/ 34 h 151"/>
                <a:gd name="T10" fmla="*/ 18 w 151"/>
                <a:gd name="T11" fmla="*/ 36 h 151"/>
                <a:gd name="T12" fmla="*/ 39 w 151"/>
                <a:gd name="T13" fmla="*/ 58 h 151"/>
                <a:gd name="T14" fmla="*/ 58 w 151"/>
                <a:gd name="T15" fmla="*/ 58 h 151"/>
                <a:gd name="T16" fmla="*/ 58 w 151"/>
                <a:gd name="T17" fmla="*/ 39 h 151"/>
                <a:gd name="T18" fmla="*/ 36 w 151"/>
                <a:gd name="T19" fmla="*/ 18 h 151"/>
                <a:gd name="T20" fmla="*/ 34 w 151"/>
                <a:gd name="T21" fmla="*/ 13 h 151"/>
                <a:gd name="T22" fmla="*/ 38 w 151"/>
                <a:gd name="T23" fmla="*/ 8 h 151"/>
                <a:gd name="T24" fmla="*/ 96 w 151"/>
                <a:gd name="T25" fmla="*/ 20 h 151"/>
                <a:gd name="T26" fmla="*/ 109 w 151"/>
                <a:gd name="T27" fmla="*/ 75 h 151"/>
                <a:gd name="T28" fmla="*/ 151 w 151"/>
                <a:gd name="T29" fmla="*/ 117 h 151"/>
                <a:gd name="T30" fmla="*/ 143 w 151"/>
                <a:gd name="T31" fmla="*/ 126 h 151"/>
                <a:gd name="T32" fmla="*/ 98 w 151"/>
                <a:gd name="T33" fmla="*/ 81 h 151"/>
                <a:gd name="T34" fmla="*/ 97 w 151"/>
                <a:gd name="T35" fmla="*/ 74 h 151"/>
                <a:gd name="T36" fmla="*/ 88 w 151"/>
                <a:gd name="T37" fmla="*/ 28 h 151"/>
                <a:gd name="T38" fmla="*/ 52 w 151"/>
                <a:gd name="T39" fmla="*/ 17 h 151"/>
                <a:gd name="T40" fmla="*/ 68 w 151"/>
                <a:gd name="T41" fmla="*/ 32 h 151"/>
                <a:gd name="T42" fmla="*/ 70 w 151"/>
                <a:gd name="T43" fmla="*/ 37 h 151"/>
                <a:gd name="T44" fmla="*/ 70 w 151"/>
                <a:gd name="T45" fmla="*/ 64 h 151"/>
                <a:gd name="T46" fmla="*/ 64 w 151"/>
                <a:gd name="T47" fmla="*/ 70 h 151"/>
                <a:gd name="T48" fmla="*/ 37 w 151"/>
                <a:gd name="T49" fmla="*/ 70 h 151"/>
                <a:gd name="T50" fmla="*/ 32 w 151"/>
                <a:gd name="T51" fmla="*/ 68 h 151"/>
                <a:gd name="T52" fmla="*/ 17 w 151"/>
                <a:gd name="T53" fmla="*/ 52 h 151"/>
                <a:gd name="T54" fmla="*/ 28 w 151"/>
                <a:gd name="T55" fmla="*/ 88 h 151"/>
                <a:gd name="T56" fmla="*/ 74 w 151"/>
                <a:gd name="T57" fmla="*/ 97 h 151"/>
                <a:gd name="T58" fmla="*/ 81 w 151"/>
                <a:gd name="T59" fmla="*/ 98 h 151"/>
                <a:gd name="T60" fmla="*/ 126 w 151"/>
                <a:gd name="T61" fmla="*/ 143 h 151"/>
                <a:gd name="T62" fmla="*/ 117 w 151"/>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51">
                  <a:moveTo>
                    <a:pt x="117" y="151"/>
                  </a:moveTo>
                  <a:cubicBezTo>
                    <a:pt x="75" y="109"/>
                    <a:pt x="75" y="109"/>
                    <a:pt x="75" y="109"/>
                  </a:cubicBezTo>
                  <a:cubicBezTo>
                    <a:pt x="56" y="116"/>
                    <a:pt x="34" y="111"/>
                    <a:pt x="20" y="97"/>
                  </a:cubicBezTo>
                  <a:cubicBezTo>
                    <a:pt x="4" y="81"/>
                    <a:pt x="0" y="58"/>
                    <a:pt x="8" y="38"/>
                  </a:cubicBezTo>
                  <a:cubicBezTo>
                    <a:pt x="9" y="36"/>
                    <a:pt x="11" y="35"/>
                    <a:pt x="13" y="34"/>
                  </a:cubicBezTo>
                  <a:cubicBezTo>
                    <a:pt x="15" y="34"/>
                    <a:pt x="17" y="34"/>
                    <a:pt x="18" y="36"/>
                  </a:cubicBezTo>
                  <a:cubicBezTo>
                    <a:pt x="39" y="58"/>
                    <a:pt x="39" y="58"/>
                    <a:pt x="39" y="58"/>
                  </a:cubicBezTo>
                  <a:cubicBezTo>
                    <a:pt x="58" y="58"/>
                    <a:pt x="58" y="58"/>
                    <a:pt x="58" y="58"/>
                  </a:cubicBezTo>
                  <a:cubicBezTo>
                    <a:pt x="58" y="39"/>
                    <a:pt x="58" y="39"/>
                    <a:pt x="58" y="39"/>
                  </a:cubicBezTo>
                  <a:cubicBezTo>
                    <a:pt x="36" y="18"/>
                    <a:pt x="36" y="18"/>
                    <a:pt x="36" y="18"/>
                  </a:cubicBezTo>
                  <a:cubicBezTo>
                    <a:pt x="34" y="17"/>
                    <a:pt x="34" y="15"/>
                    <a:pt x="34" y="13"/>
                  </a:cubicBezTo>
                  <a:cubicBezTo>
                    <a:pt x="35" y="11"/>
                    <a:pt x="36" y="9"/>
                    <a:pt x="38" y="8"/>
                  </a:cubicBezTo>
                  <a:cubicBezTo>
                    <a:pt x="58" y="0"/>
                    <a:pt x="80" y="4"/>
                    <a:pt x="96" y="20"/>
                  </a:cubicBezTo>
                  <a:cubicBezTo>
                    <a:pt x="111" y="34"/>
                    <a:pt x="116" y="56"/>
                    <a:pt x="109" y="75"/>
                  </a:cubicBezTo>
                  <a:cubicBezTo>
                    <a:pt x="151" y="117"/>
                    <a:pt x="151" y="117"/>
                    <a:pt x="151" y="117"/>
                  </a:cubicBezTo>
                  <a:cubicBezTo>
                    <a:pt x="143" y="126"/>
                    <a:pt x="143" y="126"/>
                    <a:pt x="143" y="126"/>
                  </a:cubicBezTo>
                  <a:cubicBezTo>
                    <a:pt x="98" y="81"/>
                    <a:pt x="98" y="81"/>
                    <a:pt x="98" y="81"/>
                  </a:cubicBezTo>
                  <a:cubicBezTo>
                    <a:pt x="96" y="79"/>
                    <a:pt x="96" y="77"/>
                    <a:pt x="97" y="74"/>
                  </a:cubicBezTo>
                  <a:cubicBezTo>
                    <a:pt x="103" y="58"/>
                    <a:pt x="100" y="40"/>
                    <a:pt x="88" y="28"/>
                  </a:cubicBezTo>
                  <a:cubicBezTo>
                    <a:pt x="78" y="18"/>
                    <a:pt x="65" y="14"/>
                    <a:pt x="52" y="17"/>
                  </a:cubicBezTo>
                  <a:cubicBezTo>
                    <a:pt x="68" y="32"/>
                    <a:pt x="68" y="32"/>
                    <a:pt x="68" y="32"/>
                  </a:cubicBezTo>
                  <a:cubicBezTo>
                    <a:pt x="69" y="34"/>
                    <a:pt x="70" y="35"/>
                    <a:pt x="70" y="37"/>
                  </a:cubicBezTo>
                  <a:cubicBezTo>
                    <a:pt x="70" y="64"/>
                    <a:pt x="70" y="64"/>
                    <a:pt x="70" y="64"/>
                  </a:cubicBezTo>
                  <a:cubicBezTo>
                    <a:pt x="70" y="67"/>
                    <a:pt x="67" y="70"/>
                    <a:pt x="64" y="70"/>
                  </a:cubicBezTo>
                  <a:cubicBezTo>
                    <a:pt x="37" y="70"/>
                    <a:pt x="37" y="70"/>
                    <a:pt x="37" y="70"/>
                  </a:cubicBezTo>
                  <a:cubicBezTo>
                    <a:pt x="35" y="70"/>
                    <a:pt x="33" y="69"/>
                    <a:pt x="32" y="68"/>
                  </a:cubicBezTo>
                  <a:cubicBezTo>
                    <a:pt x="17" y="52"/>
                    <a:pt x="17" y="52"/>
                    <a:pt x="17" y="52"/>
                  </a:cubicBezTo>
                  <a:cubicBezTo>
                    <a:pt x="14" y="65"/>
                    <a:pt x="18" y="78"/>
                    <a:pt x="28" y="88"/>
                  </a:cubicBezTo>
                  <a:cubicBezTo>
                    <a:pt x="40" y="100"/>
                    <a:pt x="58" y="104"/>
                    <a:pt x="74" y="97"/>
                  </a:cubicBezTo>
                  <a:cubicBezTo>
                    <a:pt x="77" y="96"/>
                    <a:pt x="79" y="96"/>
                    <a:pt x="81" y="98"/>
                  </a:cubicBezTo>
                  <a:cubicBezTo>
                    <a:pt x="126" y="143"/>
                    <a:pt x="126" y="143"/>
                    <a:pt x="126" y="143"/>
                  </a:cubicBezTo>
                  <a:lnTo>
                    <a:pt x="11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8" name="Freeform 23">
              <a:extLst>
                <a:ext uri="{FF2B5EF4-FFF2-40B4-BE49-F238E27FC236}">
                  <a16:creationId xmlns:a16="http://schemas.microsoft.com/office/drawing/2014/main" id="{585BB929-03C7-2A36-867C-3B29823E8503}"/>
                </a:ext>
              </a:extLst>
            </p:cNvPr>
            <p:cNvSpPr>
              <a:spLocks/>
            </p:cNvSpPr>
            <p:nvPr/>
          </p:nvSpPr>
          <p:spPr bwMode="auto">
            <a:xfrm>
              <a:off x="3643" y="645"/>
              <a:ext cx="224" cy="217"/>
            </a:xfrm>
            <a:custGeom>
              <a:avLst/>
              <a:gdLst>
                <a:gd name="T0" fmla="*/ 93 w 152"/>
                <a:gd name="T1" fmla="*/ 147 h 147"/>
                <a:gd name="T2" fmla="*/ 55 w 152"/>
                <a:gd name="T3" fmla="*/ 131 h 147"/>
                <a:gd name="T4" fmla="*/ 42 w 152"/>
                <a:gd name="T5" fmla="*/ 76 h 147"/>
                <a:gd name="T6" fmla="*/ 0 w 152"/>
                <a:gd name="T7" fmla="*/ 34 h 147"/>
                <a:gd name="T8" fmla="*/ 8 w 152"/>
                <a:gd name="T9" fmla="*/ 25 h 147"/>
                <a:gd name="T10" fmla="*/ 53 w 152"/>
                <a:gd name="T11" fmla="*/ 70 h 147"/>
                <a:gd name="T12" fmla="*/ 55 w 152"/>
                <a:gd name="T13" fmla="*/ 77 h 147"/>
                <a:gd name="T14" fmla="*/ 63 w 152"/>
                <a:gd name="T15" fmla="*/ 123 h 147"/>
                <a:gd name="T16" fmla="*/ 101 w 152"/>
                <a:gd name="T17" fmla="*/ 135 h 147"/>
                <a:gd name="T18" fmla="*/ 85 w 152"/>
                <a:gd name="T19" fmla="*/ 119 h 147"/>
                <a:gd name="T20" fmla="*/ 83 w 152"/>
                <a:gd name="T21" fmla="*/ 114 h 147"/>
                <a:gd name="T22" fmla="*/ 83 w 152"/>
                <a:gd name="T23" fmla="*/ 89 h 147"/>
                <a:gd name="T24" fmla="*/ 89 w 152"/>
                <a:gd name="T25" fmla="*/ 83 h 147"/>
                <a:gd name="T26" fmla="*/ 114 w 152"/>
                <a:gd name="T27" fmla="*/ 83 h 147"/>
                <a:gd name="T28" fmla="*/ 119 w 152"/>
                <a:gd name="T29" fmla="*/ 85 h 147"/>
                <a:gd name="T30" fmla="*/ 135 w 152"/>
                <a:gd name="T31" fmla="*/ 101 h 147"/>
                <a:gd name="T32" fmla="*/ 123 w 152"/>
                <a:gd name="T33" fmla="*/ 63 h 147"/>
                <a:gd name="T34" fmla="*/ 77 w 152"/>
                <a:gd name="T35" fmla="*/ 55 h 147"/>
                <a:gd name="T36" fmla="*/ 70 w 152"/>
                <a:gd name="T37" fmla="*/ 53 h 147"/>
                <a:gd name="T38" fmla="*/ 25 w 152"/>
                <a:gd name="T39" fmla="*/ 8 h 147"/>
                <a:gd name="T40" fmla="*/ 34 w 152"/>
                <a:gd name="T41" fmla="*/ 0 h 147"/>
                <a:gd name="T42" fmla="*/ 76 w 152"/>
                <a:gd name="T43" fmla="*/ 42 h 147"/>
                <a:gd name="T44" fmla="*/ 131 w 152"/>
                <a:gd name="T45" fmla="*/ 55 h 147"/>
                <a:gd name="T46" fmla="*/ 143 w 152"/>
                <a:gd name="T47" fmla="*/ 114 h 147"/>
                <a:gd name="T48" fmla="*/ 138 w 152"/>
                <a:gd name="T49" fmla="*/ 118 h 147"/>
                <a:gd name="T50" fmla="*/ 133 w 152"/>
                <a:gd name="T51" fmla="*/ 116 h 147"/>
                <a:gd name="T52" fmla="*/ 112 w 152"/>
                <a:gd name="T53" fmla="*/ 95 h 147"/>
                <a:gd name="T54" fmla="*/ 95 w 152"/>
                <a:gd name="T55" fmla="*/ 95 h 147"/>
                <a:gd name="T56" fmla="*/ 95 w 152"/>
                <a:gd name="T57" fmla="*/ 112 h 147"/>
                <a:gd name="T58" fmla="*/ 116 w 152"/>
                <a:gd name="T59" fmla="*/ 133 h 147"/>
                <a:gd name="T60" fmla="*/ 118 w 152"/>
                <a:gd name="T61" fmla="*/ 139 h 147"/>
                <a:gd name="T62" fmla="*/ 114 w 152"/>
                <a:gd name="T63" fmla="*/ 143 h 147"/>
                <a:gd name="T64" fmla="*/ 93 w 152"/>
                <a:gd name="T6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47">
                  <a:moveTo>
                    <a:pt x="93" y="147"/>
                  </a:moveTo>
                  <a:cubicBezTo>
                    <a:pt x="79" y="147"/>
                    <a:pt x="65" y="142"/>
                    <a:pt x="55" y="131"/>
                  </a:cubicBezTo>
                  <a:cubicBezTo>
                    <a:pt x="40" y="117"/>
                    <a:pt x="35" y="95"/>
                    <a:pt x="42" y="76"/>
                  </a:cubicBezTo>
                  <a:cubicBezTo>
                    <a:pt x="0" y="34"/>
                    <a:pt x="0" y="34"/>
                    <a:pt x="0" y="34"/>
                  </a:cubicBezTo>
                  <a:cubicBezTo>
                    <a:pt x="8" y="25"/>
                    <a:pt x="8" y="25"/>
                    <a:pt x="8" y="25"/>
                  </a:cubicBezTo>
                  <a:cubicBezTo>
                    <a:pt x="53" y="70"/>
                    <a:pt x="53" y="70"/>
                    <a:pt x="53" y="70"/>
                  </a:cubicBezTo>
                  <a:cubicBezTo>
                    <a:pt x="55" y="72"/>
                    <a:pt x="55" y="75"/>
                    <a:pt x="55" y="77"/>
                  </a:cubicBezTo>
                  <a:cubicBezTo>
                    <a:pt x="48" y="93"/>
                    <a:pt x="51" y="111"/>
                    <a:pt x="63" y="123"/>
                  </a:cubicBezTo>
                  <a:cubicBezTo>
                    <a:pt x="73" y="133"/>
                    <a:pt x="87" y="137"/>
                    <a:pt x="101" y="135"/>
                  </a:cubicBezTo>
                  <a:cubicBezTo>
                    <a:pt x="85" y="119"/>
                    <a:pt x="85" y="119"/>
                    <a:pt x="85" y="119"/>
                  </a:cubicBezTo>
                  <a:cubicBezTo>
                    <a:pt x="84" y="118"/>
                    <a:pt x="83" y="116"/>
                    <a:pt x="83" y="114"/>
                  </a:cubicBezTo>
                  <a:cubicBezTo>
                    <a:pt x="83" y="89"/>
                    <a:pt x="83" y="89"/>
                    <a:pt x="83" y="89"/>
                  </a:cubicBezTo>
                  <a:cubicBezTo>
                    <a:pt x="83" y="86"/>
                    <a:pt x="86" y="83"/>
                    <a:pt x="89" y="83"/>
                  </a:cubicBezTo>
                  <a:cubicBezTo>
                    <a:pt x="114" y="83"/>
                    <a:pt x="114" y="83"/>
                    <a:pt x="114" y="83"/>
                  </a:cubicBezTo>
                  <a:cubicBezTo>
                    <a:pt x="116" y="83"/>
                    <a:pt x="117" y="84"/>
                    <a:pt x="119" y="85"/>
                  </a:cubicBezTo>
                  <a:cubicBezTo>
                    <a:pt x="135" y="101"/>
                    <a:pt x="135" y="101"/>
                    <a:pt x="135" y="101"/>
                  </a:cubicBezTo>
                  <a:cubicBezTo>
                    <a:pt x="137" y="87"/>
                    <a:pt x="133" y="73"/>
                    <a:pt x="123" y="63"/>
                  </a:cubicBezTo>
                  <a:cubicBezTo>
                    <a:pt x="111" y="51"/>
                    <a:pt x="93" y="48"/>
                    <a:pt x="77" y="55"/>
                  </a:cubicBezTo>
                  <a:cubicBezTo>
                    <a:pt x="75" y="55"/>
                    <a:pt x="72" y="55"/>
                    <a:pt x="70" y="53"/>
                  </a:cubicBezTo>
                  <a:cubicBezTo>
                    <a:pt x="25" y="8"/>
                    <a:pt x="25" y="8"/>
                    <a:pt x="25" y="8"/>
                  </a:cubicBezTo>
                  <a:cubicBezTo>
                    <a:pt x="34" y="0"/>
                    <a:pt x="34" y="0"/>
                    <a:pt x="34" y="0"/>
                  </a:cubicBezTo>
                  <a:cubicBezTo>
                    <a:pt x="76" y="42"/>
                    <a:pt x="76" y="42"/>
                    <a:pt x="76" y="42"/>
                  </a:cubicBezTo>
                  <a:cubicBezTo>
                    <a:pt x="95" y="35"/>
                    <a:pt x="117" y="40"/>
                    <a:pt x="131" y="55"/>
                  </a:cubicBezTo>
                  <a:cubicBezTo>
                    <a:pt x="147" y="71"/>
                    <a:pt x="152" y="94"/>
                    <a:pt x="143" y="114"/>
                  </a:cubicBezTo>
                  <a:cubicBezTo>
                    <a:pt x="142" y="116"/>
                    <a:pt x="140" y="117"/>
                    <a:pt x="138" y="118"/>
                  </a:cubicBezTo>
                  <a:cubicBezTo>
                    <a:pt x="137" y="118"/>
                    <a:pt x="135" y="118"/>
                    <a:pt x="133" y="116"/>
                  </a:cubicBezTo>
                  <a:cubicBezTo>
                    <a:pt x="112" y="95"/>
                    <a:pt x="112" y="95"/>
                    <a:pt x="112" y="95"/>
                  </a:cubicBezTo>
                  <a:cubicBezTo>
                    <a:pt x="95" y="95"/>
                    <a:pt x="95" y="95"/>
                    <a:pt x="95" y="95"/>
                  </a:cubicBezTo>
                  <a:cubicBezTo>
                    <a:pt x="95" y="112"/>
                    <a:pt x="95" y="112"/>
                    <a:pt x="95" y="112"/>
                  </a:cubicBezTo>
                  <a:cubicBezTo>
                    <a:pt x="116" y="133"/>
                    <a:pt x="116" y="133"/>
                    <a:pt x="116" y="133"/>
                  </a:cubicBezTo>
                  <a:cubicBezTo>
                    <a:pt x="118" y="135"/>
                    <a:pt x="118" y="137"/>
                    <a:pt x="118" y="139"/>
                  </a:cubicBezTo>
                  <a:cubicBezTo>
                    <a:pt x="117" y="140"/>
                    <a:pt x="116" y="142"/>
                    <a:pt x="114" y="143"/>
                  </a:cubicBezTo>
                  <a:cubicBezTo>
                    <a:pt x="107" y="146"/>
                    <a:pt x="100" y="147"/>
                    <a:pt x="93"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grpSp>
      <p:sp>
        <p:nvSpPr>
          <p:cNvPr id="480" name="Rounded Rectangle 16">
            <a:extLst>
              <a:ext uri="{FF2B5EF4-FFF2-40B4-BE49-F238E27FC236}">
                <a16:creationId xmlns:a16="http://schemas.microsoft.com/office/drawing/2014/main" id="{78096AC0-8060-6D83-F6FE-21704041D444}"/>
              </a:ext>
            </a:extLst>
          </p:cNvPr>
          <p:cNvSpPr/>
          <p:nvPr/>
        </p:nvSpPr>
        <p:spPr>
          <a:xfrm>
            <a:off x="4119283" y="1265320"/>
            <a:ext cx="2159227" cy="53035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81" name="TextBox 480">
            <a:extLst>
              <a:ext uri="{FF2B5EF4-FFF2-40B4-BE49-F238E27FC236}">
                <a16:creationId xmlns:a16="http://schemas.microsoft.com/office/drawing/2014/main" id="{BB8E4A4C-5CFB-9079-1728-EB62D567080F}"/>
              </a:ext>
            </a:extLst>
          </p:cNvPr>
          <p:cNvSpPr txBox="1"/>
          <p:nvPr/>
        </p:nvSpPr>
        <p:spPr>
          <a:xfrm>
            <a:off x="4482739" y="1299652"/>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Agent Libraries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Domain agent templates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Toolkits for process reinvention</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u="none" strike="noStrike" kern="1200" cap="none" spc="0" normalizeH="0" baseline="0" noProof="0">
                <a:ln>
                  <a:noFill/>
                </a:ln>
                <a:solidFill>
                  <a:srgbClr val="000000"/>
                </a:solidFill>
                <a:effectLst/>
                <a:uLnTx/>
                <a:uFillTx/>
                <a:latin typeface="Graphik Regular" panose="020B0503030202060203" pitchFamily="34" charset="77"/>
              </a:rPr>
              <a:t>Reusable evaluation packs</a:t>
            </a:r>
          </a:p>
        </p:txBody>
      </p:sp>
      <p:pic>
        <p:nvPicPr>
          <p:cNvPr id="482" name="Graphic 481" descr="Address Book outline">
            <a:extLst>
              <a:ext uri="{FF2B5EF4-FFF2-40B4-BE49-F238E27FC236}">
                <a16:creationId xmlns:a16="http://schemas.microsoft.com/office/drawing/2014/main" id="{610B2CDF-C47B-99A8-5C2B-92AA6BEC0F8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192881" y="1400709"/>
            <a:ext cx="251159" cy="251159"/>
          </a:xfrm>
          <a:prstGeom prst="rect">
            <a:avLst/>
          </a:prstGeom>
        </p:spPr>
      </p:pic>
      <p:sp>
        <p:nvSpPr>
          <p:cNvPr id="483" name="TextBox 482">
            <a:extLst>
              <a:ext uri="{FF2B5EF4-FFF2-40B4-BE49-F238E27FC236}">
                <a16:creationId xmlns:a16="http://schemas.microsoft.com/office/drawing/2014/main" id="{6487FD46-AD5B-007C-B42E-071377F7BF5D}"/>
              </a:ext>
            </a:extLst>
          </p:cNvPr>
          <p:cNvSpPr txBox="1"/>
          <p:nvPr/>
        </p:nvSpPr>
        <p:spPr>
          <a:xfrm>
            <a:off x="8742724" y="1280188"/>
            <a:ext cx="1341355" cy="492443"/>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bg1"/>
                </a:solidFill>
                <a:effectLst/>
                <a:uLnTx/>
                <a:uFillTx/>
                <a:latin typeface="Graphik Bold"/>
                <a:ea typeface="+mn-ea"/>
                <a:cs typeface="+mn-cs"/>
              </a:rPr>
              <a:t>Industry Apps: </a:t>
            </a:r>
            <a:r>
              <a:rPr kumimoji="0" lang="en-US" sz="800" b="0" i="0" u="none" strike="noStrike" kern="1200" cap="none" spc="0" normalizeH="0" baseline="0" noProof="0">
                <a:ln>
                  <a:noFill/>
                </a:ln>
                <a:solidFill>
                  <a:schemeClr val="bg1"/>
                </a:solidFill>
                <a:effectLst/>
                <a:uLnTx/>
                <a:uFillTx/>
                <a:latin typeface="Graphik Regular"/>
                <a:ea typeface="+mn-ea"/>
                <a:cs typeface="+mn-cs"/>
              </a:rPr>
              <a:t>Salesforce, Workday, ServiceNow, SAP, Pega/Appian, Guidewire, &amp; more</a:t>
            </a:r>
            <a:endParaRPr kumimoji="0" lang="en-US" sz="500" b="0" i="0" u="none" strike="noStrike" kern="1200" cap="none" spc="0" normalizeH="0" baseline="0" noProof="0">
              <a:ln>
                <a:noFill/>
              </a:ln>
              <a:solidFill>
                <a:schemeClr val="bg1"/>
              </a:solidFill>
              <a:effectLst/>
              <a:uLnTx/>
              <a:uFillTx/>
              <a:latin typeface="Graphik Regular"/>
              <a:ea typeface="+mn-ea"/>
              <a:cs typeface="+mn-cs"/>
            </a:endParaRPr>
          </a:p>
        </p:txBody>
      </p:sp>
      <p:sp>
        <p:nvSpPr>
          <p:cNvPr id="484" name="Rounded Rectangle 14">
            <a:extLst>
              <a:ext uri="{FF2B5EF4-FFF2-40B4-BE49-F238E27FC236}">
                <a16:creationId xmlns:a16="http://schemas.microsoft.com/office/drawing/2014/main" id="{6F23B199-957A-475F-8A36-70D5743841A3}"/>
              </a:ext>
            </a:extLst>
          </p:cNvPr>
          <p:cNvSpPr/>
          <p:nvPr/>
        </p:nvSpPr>
        <p:spPr>
          <a:xfrm>
            <a:off x="363826" y="3575366"/>
            <a:ext cx="9784080" cy="868680"/>
          </a:xfrm>
          <a:prstGeom prst="roundRect">
            <a:avLst>
              <a:gd name="adj" fmla="val 10619"/>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485" name="Rounded Rectangle 95">
            <a:extLst>
              <a:ext uri="{FF2B5EF4-FFF2-40B4-BE49-F238E27FC236}">
                <a16:creationId xmlns:a16="http://schemas.microsoft.com/office/drawing/2014/main" id="{934146C1-B68E-26A5-524C-7D2A586FFF00}"/>
              </a:ext>
            </a:extLst>
          </p:cNvPr>
          <p:cNvSpPr/>
          <p:nvPr/>
        </p:nvSpPr>
        <p:spPr>
          <a:xfrm>
            <a:off x="376078" y="4480812"/>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486" name="Rounded Rectangle 15">
            <a:extLst>
              <a:ext uri="{FF2B5EF4-FFF2-40B4-BE49-F238E27FC236}">
                <a16:creationId xmlns:a16="http://schemas.microsoft.com/office/drawing/2014/main" id="{B9B93FB9-552E-F5F1-813A-FF68F82835B5}"/>
              </a:ext>
            </a:extLst>
          </p:cNvPr>
          <p:cNvSpPr/>
          <p:nvPr/>
        </p:nvSpPr>
        <p:spPr>
          <a:xfrm>
            <a:off x="363826" y="5295793"/>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endParaRPr lang="en-US" sz="1100" b="1" kern="0" err="1">
              <a:solidFill>
                <a:srgbClr val="000000"/>
              </a:solidFill>
              <a:latin typeface="Graphik Semibold"/>
            </a:endParaRPr>
          </a:p>
        </p:txBody>
      </p:sp>
      <p:sp>
        <p:nvSpPr>
          <p:cNvPr id="487" name="Rounded Rectangle 21">
            <a:extLst>
              <a:ext uri="{FF2B5EF4-FFF2-40B4-BE49-F238E27FC236}">
                <a16:creationId xmlns:a16="http://schemas.microsoft.com/office/drawing/2014/main" id="{BC52E2D0-B9FB-8FB0-5A80-CF40E07B280E}"/>
              </a:ext>
            </a:extLst>
          </p:cNvPr>
          <p:cNvSpPr/>
          <p:nvPr/>
        </p:nvSpPr>
        <p:spPr>
          <a:xfrm>
            <a:off x="363827" y="4740115"/>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488" name="TextBox 487">
            <a:extLst>
              <a:ext uri="{FF2B5EF4-FFF2-40B4-BE49-F238E27FC236}">
                <a16:creationId xmlns:a16="http://schemas.microsoft.com/office/drawing/2014/main" id="{AA94F615-66D3-4980-5F93-77FCC27292A8}"/>
              </a:ext>
            </a:extLst>
          </p:cNvPr>
          <p:cNvSpPr txBox="1"/>
          <p:nvPr/>
        </p:nvSpPr>
        <p:spPr>
          <a:xfrm>
            <a:off x="789520" y="5526193"/>
            <a:ext cx="1029726"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Data Foundation</a:t>
            </a:r>
          </a:p>
        </p:txBody>
      </p:sp>
      <p:sp>
        <p:nvSpPr>
          <p:cNvPr id="489" name="TextBox 488">
            <a:extLst>
              <a:ext uri="{FF2B5EF4-FFF2-40B4-BE49-F238E27FC236}">
                <a16:creationId xmlns:a16="http://schemas.microsoft.com/office/drawing/2014/main" id="{89E76CCD-D161-376F-5498-A0AE2684F08E}"/>
              </a:ext>
            </a:extLst>
          </p:cNvPr>
          <p:cNvSpPr txBox="1"/>
          <p:nvPr/>
        </p:nvSpPr>
        <p:spPr>
          <a:xfrm>
            <a:off x="789520" y="4693072"/>
            <a:ext cx="1260462"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Domain Ontologies</a:t>
            </a:r>
          </a:p>
        </p:txBody>
      </p:sp>
      <p:sp>
        <p:nvSpPr>
          <p:cNvPr id="490" name="TextBox 489">
            <a:extLst>
              <a:ext uri="{FF2B5EF4-FFF2-40B4-BE49-F238E27FC236}">
                <a16:creationId xmlns:a16="http://schemas.microsoft.com/office/drawing/2014/main" id="{A68F1FEA-B32B-3A08-CF0E-E4AD3403469C}"/>
              </a:ext>
            </a:extLst>
          </p:cNvPr>
          <p:cNvSpPr txBox="1"/>
          <p:nvPr/>
        </p:nvSpPr>
        <p:spPr>
          <a:xfrm>
            <a:off x="789520" y="3840429"/>
            <a:ext cx="1121571"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00000"/>
                </a:solidFill>
                <a:effectLst/>
                <a:uLnTx/>
                <a:uFillTx/>
                <a:latin typeface="Graphik Semibold" panose="020B0503030202060203" pitchFamily="34" charset="77"/>
              </a:rPr>
              <a:t>Specialized Models</a:t>
            </a:r>
          </a:p>
        </p:txBody>
      </p:sp>
      <p:sp>
        <p:nvSpPr>
          <p:cNvPr id="494" name="Rounded Rectangle 114">
            <a:extLst>
              <a:ext uri="{FF2B5EF4-FFF2-40B4-BE49-F238E27FC236}">
                <a16:creationId xmlns:a16="http://schemas.microsoft.com/office/drawing/2014/main" id="{84697E89-90F9-C4D8-ACBF-4BF5759092E3}"/>
              </a:ext>
            </a:extLst>
          </p:cNvPr>
          <p:cNvSpPr/>
          <p:nvPr/>
        </p:nvSpPr>
        <p:spPr>
          <a:xfrm>
            <a:off x="7600391" y="3615330"/>
            <a:ext cx="248368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495" name="Rectangle 494">
            <a:extLst>
              <a:ext uri="{FF2B5EF4-FFF2-40B4-BE49-F238E27FC236}">
                <a16:creationId xmlns:a16="http://schemas.microsoft.com/office/drawing/2014/main" id="{231596CD-FED9-ABC7-DEF1-7BD7C9ECA89C}"/>
              </a:ext>
            </a:extLst>
          </p:cNvPr>
          <p:cNvSpPr/>
          <p:nvPr/>
        </p:nvSpPr>
        <p:spPr>
          <a:xfrm>
            <a:off x="7556891" y="3628695"/>
            <a:ext cx="2463404" cy="15135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Experiential Knowledge Acquisition</a:t>
            </a:r>
          </a:p>
        </p:txBody>
      </p:sp>
      <p:sp>
        <p:nvSpPr>
          <p:cNvPr id="497" name="Rounded Rectangle 113">
            <a:extLst>
              <a:ext uri="{FF2B5EF4-FFF2-40B4-BE49-F238E27FC236}">
                <a16:creationId xmlns:a16="http://schemas.microsoft.com/office/drawing/2014/main" id="{869AEBDA-6104-9D31-06E8-B98C185C224F}"/>
              </a:ext>
            </a:extLst>
          </p:cNvPr>
          <p:cNvSpPr/>
          <p:nvPr/>
        </p:nvSpPr>
        <p:spPr>
          <a:xfrm>
            <a:off x="4352045" y="3615330"/>
            <a:ext cx="3200372"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498" name="Rectangle 497">
            <a:extLst>
              <a:ext uri="{FF2B5EF4-FFF2-40B4-BE49-F238E27FC236}">
                <a16:creationId xmlns:a16="http://schemas.microsoft.com/office/drawing/2014/main" id="{EFAC0431-06D5-7ECD-204E-266FB240BD24}"/>
              </a:ext>
            </a:extLst>
          </p:cNvPr>
          <p:cNvSpPr/>
          <p:nvPr/>
        </p:nvSpPr>
        <p:spPr>
          <a:xfrm>
            <a:off x="4317305" y="3628695"/>
            <a:ext cx="1759902"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Adaptive Learning Loop</a:t>
            </a:r>
          </a:p>
        </p:txBody>
      </p:sp>
      <p:sp>
        <p:nvSpPr>
          <p:cNvPr id="503" name="Rounded Rectangle 53">
            <a:extLst>
              <a:ext uri="{FF2B5EF4-FFF2-40B4-BE49-F238E27FC236}">
                <a16:creationId xmlns:a16="http://schemas.microsoft.com/office/drawing/2014/main" id="{33340C65-3C31-7961-82F3-562EE73DB91B}"/>
              </a:ext>
            </a:extLst>
          </p:cNvPr>
          <p:cNvSpPr/>
          <p:nvPr/>
        </p:nvSpPr>
        <p:spPr>
          <a:xfrm>
            <a:off x="1954894" y="3615330"/>
            <a:ext cx="2349177"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04" name="Rectangle 503">
            <a:extLst>
              <a:ext uri="{FF2B5EF4-FFF2-40B4-BE49-F238E27FC236}">
                <a16:creationId xmlns:a16="http://schemas.microsoft.com/office/drawing/2014/main" id="{51B846BF-1144-CE4B-97C7-909C343AB61F}"/>
              </a:ext>
            </a:extLst>
          </p:cNvPr>
          <p:cNvSpPr/>
          <p:nvPr/>
        </p:nvSpPr>
        <p:spPr>
          <a:xfrm>
            <a:off x="1933646" y="3628695"/>
            <a:ext cx="1745479"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Recipe</a:t>
            </a:r>
          </a:p>
        </p:txBody>
      </p:sp>
      <p:sp>
        <p:nvSpPr>
          <p:cNvPr id="506" name="Rounded Rectangle 114">
            <a:extLst>
              <a:ext uri="{FF2B5EF4-FFF2-40B4-BE49-F238E27FC236}">
                <a16:creationId xmlns:a16="http://schemas.microsoft.com/office/drawing/2014/main" id="{CAB0A2E5-D50E-BF85-EBF4-0571E3AFC286}"/>
              </a:ext>
            </a:extLst>
          </p:cNvPr>
          <p:cNvSpPr/>
          <p:nvPr/>
        </p:nvSpPr>
        <p:spPr>
          <a:xfrm>
            <a:off x="7027054" y="4508504"/>
            <a:ext cx="3057003"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07" name="Rectangle 506">
            <a:extLst>
              <a:ext uri="{FF2B5EF4-FFF2-40B4-BE49-F238E27FC236}">
                <a16:creationId xmlns:a16="http://schemas.microsoft.com/office/drawing/2014/main" id="{F66E6896-D196-58A8-706A-ECCDA2884D08}"/>
              </a:ext>
            </a:extLst>
          </p:cNvPr>
          <p:cNvSpPr/>
          <p:nvPr/>
        </p:nvSpPr>
        <p:spPr>
          <a:xfrm>
            <a:off x="6993061" y="4534143"/>
            <a:ext cx="256868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Ontology Engineering</a:t>
            </a:r>
          </a:p>
        </p:txBody>
      </p:sp>
      <p:sp>
        <p:nvSpPr>
          <p:cNvPr id="512" name="Rounded Rectangle 112">
            <a:extLst>
              <a:ext uri="{FF2B5EF4-FFF2-40B4-BE49-F238E27FC236}">
                <a16:creationId xmlns:a16="http://schemas.microsoft.com/office/drawing/2014/main" id="{544A879B-8AF8-B067-DDDC-81E9F379DDD2}"/>
              </a:ext>
            </a:extLst>
          </p:cNvPr>
          <p:cNvSpPr/>
          <p:nvPr/>
        </p:nvSpPr>
        <p:spPr>
          <a:xfrm>
            <a:off x="4673546" y="4507804"/>
            <a:ext cx="231228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13" name="Rectangle 512">
            <a:extLst>
              <a:ext uri="{FF2B5EF4-FFF2-40B4-BE49-F238E27FC236}">
                <a16:creationId xmlns:a16="http://schemas.microsoft.com/office/drawing/2014/main" id="{EEE09BF7-F56D-EF17-2B09-30371763770C}"/>
              </a:ext>
            </a:extLst>
          </p:cNvPr>
          <p:cNvSpPr/>
          <p:nvPr/>
        </p:nvSpPr>
        <p:spPr>
          <a:xfrm>
            <a:off x="4657692" y="4533444"/>
            <a:ext cx="189159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Knowledge Representation </a:t>
            </a:r>
          </a:p>
        </p:txBody>
      </p:sp>
      <p:sp>
        <p:nvSpPr>
          <p:cNvPr id="515" name="Rounded Rectangle 53">
            <a:extLst>
              <a:ext uri="{FF2B5EF4-FFF2-40B4-BE49-F238E27FC236}">
                <a16:creationId xmlns:a16="http://schemas.microsoft.com/office/drawing/2014/main" id="{CBD42A1E-B419-F63B-EEE5-FECFE575B86B}"/>
              </a:ext>
            </a:extLst>
          </p:cNvPr>
          <p:cNvSpPr/>
          <p:nvPr/>
        </p:nvSpPr>
        <p:spPr>
          <a:xfrm>
            <a:off x="1945447" y="4507804"/>
            <a:ext cx="2671587"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16" name="Rectangle 515">
            <a:extLst>
              <a:ext uri="{FF2B5EF4-FFF2-40B4-BE49-F238E27FC236}">
                <a16:creationId xmlns:a16="http://schemas.microsoft.com/office/drawing/2014/main" id="{3E5441AB-BDBE-9949-A727-5B3A67E80382}"/>
              </a:ext>
            </a:extLst>
          </p:cNvPr>
          <p:cNvSpPr/>
          <p:nvPr/>
        </p:nvSpPr>
        <p:spPr>
          <a:xfrm>
            <a:off x="1921936" y="4533444"/>
            <a:ext cx="1822367"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Semantic Layer</a:t>
            </a:r>
          </a:p>
        </p:txBody>
      </p:sp>
      <p:sp>
        <p:nvSpPr>
          <p:cNvPr id="518" name="Rounded Rectangle 114">
            <a:extLst>
              <a:ext uri="{FF2B5EF4-FFF2-40B4-BE49-F238E27FC236}">
                <a16:creationId xmlns:a16="http://schemas.microsoft.com/office/drawing/2014/main" id="{5665E948-1096-C680-0691-54ED0A15CA3B}"/>
              </a:ext>
            </a:extLst>
          </p:cNvPr>
          <p:cNvSpPr/>
          <p:nvPr/>
        </p:nvSpPr>
        <p:spPr>
          <a:xfrm>
            <a:off x="5026535" y="5332256"/>
            <a:ext cx="243595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19" name="Rectangle 518">
            <a:extLst>
              <a:ext uri="{FF2B5EF4-FFF2-40B4-BE49-F238E27FC236}">
                <a16:creationId xmlns:a16="http://schemas.microsoft.com/office/drawing/2014/main" id="{B826F0B4-B0E7-2018-7B9F-5CE7209A2B53}"/>
              </a:ext>
            </a:extLst>
          </p:cNvPr>
          <p:cNvSpPr/>
          <p:nvPr/>
        </p:nvSpPr>
        <p:spPr>
          <a:xfrm>
            <a:off x="4994945" y="5343162"/>
            <a:ext cx="1835193"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Products </a:t>
            </a:r>
          </a:p>
        </p:txBody>
      </p:sp>
      <p:sp>
        <p:nvSpPr>
          <p:cNvPr id="525" name="Rounded Rectangle 53">
            <a:extLst>
              <a:ext uri="{FF2B5EF4-FFF2-40B4-BE49-F238E27FC236}">
                <a16:creationId xmlns:a16="http://schemas.microsoft.com/office/drawing/2014/main" id="{FDA0EC8B-3476-E27A-C032-EA8A0F56D617}"/>
              </a:ext>
            </a:extLst>
          </p:cNvPr>
          <p:cNvSpPr/>
          <p:nvPr/>
        </p:nvSpPr>
        <p:spPr>
          <a:xfrm>
            <a:off x="1951001" y="5332256"/>
            <a:ext cx="3020938" cy="704088"/>
          </a:xfrm>
          <a:prstGeom prst="roundRect">
            <a:avLst>
              <a:gd name="adj" fmla="val 11354"/>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26" name="Rectangle 525">
            <a:extLst>
              <a:ext uri="{FF2B5EF4-FFF2-40B4-BE49-F238E27FC236}">
                <a16:creationId xmlns:a16="http://schemas.microsoft.com/office/drawing/2014/main" id="{3EF8FFD6-2B9F-7D58-504F-FFF791F3E1DE}"/>
              </a:ext>
            </a:extLst>
          </p:cNvPr>
          <p:cNvSpPr/>
          <p:nvPr/>
        </p:nvSpPr>
        <p:spPr>
          <a:xfrm>
            <a:off x="1921717" y="5354592"/>
            <a:ext cx="1837845"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Accessibility</a:t>
            </a:r>
          </a:p>
        </p:txBody>
      </p:sp>
      <p:sp>
        <p:nvSpPr>
          <p:cNvPr id="527" name="Rounded Rectangle 113">
            <a:extLst>
              <a:ext uri="{FF2B5EF4-FFF2-40B4-BE49-F238E27FC236}">
                <a16:creationId xmlns:a16="http://schemas.microsoft.com/office/drawing/2014/main" id="{7F39F98F-809A-C60C-6A69-2B7F59A69FE2}"/>
              </a:ext>
            </a:extLst>
          </p:cNvPr>
          <p:cNvSpPr/>
          <p:nvPr/>
        </p:nvSpPr>
        <p:spPr>
          <a:xfrm>
            <a:off x="7517081" y="5332256"/>
            <a:ext cx="2558475"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fontAlgn="base">
              <a:lnSpc>
                <a:spcPct val="90000"/>
              </a:lnSpc>
              <a:spcBef>
                <a:spcPct val="0"/>
              </a:spcBef>
            </a:pPr>
            <a:endParaRPr lang="en-US" sz="800" b="1" kern="0" err="1">
              <a:cs typeface="Arial" charset="0"/>
            </a:endParaRPr>
          </a:p>
        </p:txBody>
      </p:sp>
      <p:sp>
        <p:nvSpPr>
          <p:cNvPr id="528" name="Rectangle 527">
            <a:extLst>
              <a:ext uri="{FF2B5EF4-FFF2-40B4-BE49-F238E27FC236}">
                <a16:creationId xmlns:a16="http://schemas.microsoft.com/office/drawing/2014/main" id="{E4CB3E14-B0C2-5129-F2AE-6A0718232515}"/>
              </a:ext>
            </a:extLst>
          </p:cNvPr>
          <p:cNvSpPr/>
          <p:nvPr/>
        </p:nvSpPr>
        <p:spPr>
          <a:xfrm>
            <a:off x="7485732" y="5312030"/>
            <a:ext cx="2613071" cy="2053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Agents</a:t>
            </a:r>
          </a:p>
        </p:txBody>
      </p:sp>
      <p:sp>
        <p:nvSpPr>
          <p:cNvPr id="652" name="Rounded Rectangle 5">
            <a:extLst>
              <a:ext uri="{FF2B5EF4-FFF2-40B4-BE49-F238E27FC236}">
                <a16:creationId xmlns:a16="http://schemas.microsoft.com/office/drawing/2014/main" id="{564ADF12-795B-723E-4CB8-AF5096E00DE8}"/>
              </a:ext>
            </a:extLst>
          </p:cNvPr>
          <p:cNvSpPr/>
          <p:nvPr/>
        </p:nvSpPr>
        <p:spPr>
          <a:xfrm>
            <a:off x="380127" y="6126272"/>
            <a:ext cx="9784080" cy="274320"/>
          </a:xfrm>
          <a:prstGeom prst="roundRect">
            <a:avLst>
              <a:gd name="adj" fmla="val 27976"/>
            </a:avLst>
          </a:prstGeom>
          <a:solidFill>
            <a:srgbClr val="7500C1">
              <a:alpha val="5914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Brain Infrastructure</a:t>
            </a:r>
          </a:p>
        </p:txBody>
      </p:sp>
      <p:sp>
        <p:nvSpPr>
          <p:cNvPr id="653" name="Rounded Rectangle 5">
            <a:extLst>
              <a:ext uri="{FF2B5EF4-FFF2-40B4-BE49-F238E27FC236}">
                <a16:creationId xmlns:a16="http://schemas.microsoft.com/office/drawing/2014/main" id="{F3096627-2639-0D64-1092-E57A32DA0C97}"/>
              </a:ext>
            </a:extLst>
          </p:cNvPr>
          <p:cNvSpPr/>
          <p:nvPr/>
        </p:nvSpPr>
        <p:spPr>
          <a:xfrm>
            <a:off x="380127" y="6455417"/>
            <a:ext cx="9784080" cy="244558"/>
          </a:xfrm>
          <a:prstGeom prst="roundRect">
            <a:avLst>
              <a:gd name="adj" fmla="val 30039"/>
            </a:avLst>
          </a:prstGeom>
          <a:solidFill>
            <a:srgbClr val="7500C1">
              <a:alpha val="71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Source Systems, External Systems</a:t>
            </a:r>
          </a:p>
        </p:txBody>
      </p:sp>
      <p:sp>
        <p:nvSpPr>
          <p:cNvPr id="654" name="Rounded Rectangle 16">
            <a:extLst>
              <a:ext uri="{FF2B5EF4-FFF2-40B4-BE49-F238E27FC236}">
                <a16:creationId xmlns:a16="http://schemas.microsoft.com/office/drawing/2014/main" id="{770DD7F5-1798-D46C-5159-FD4C40A5F16B}"/>
              </a:ext>
            </a:extLst>
          </p:cNvPr>
          <p:cNvSpPr/>
          <p:nvPr/>
        </p:nvSpPr>
        <p:spPr>
          <a:xfrm>
            <a:off x="1822518"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Compute</a:t>
            </a:r>
          </a:p>
        </p:txBody>
      </p:sp>
      <p:sp>
        <p:nvSpPr>
          <p:cNvPr id="655" name="Rounded Rectangle 16">
            <a:extLst>
              <a:ext uri="{FF2B5EF4-FFF2-40B4-BE49-F238E27FC236}">
                <a16:creationId xmlns:a16="http://schemas.microsoft.com/office/drawing/2014/main" id="{B19F26E0-AB8E-4740-EDA6-A70606697354}"/>
              </a:ext>
            </a:extLst>
          </p:cNvPr>
          <p:cNvSpPr/>
          <p:nvPr/>
        </p:nvSpPr>
        <p:spPr>
          <a:xfrm>
            <a:off x="3090854"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AWS Silicon Options</a:t>
            </a:r>
          </a:p>
        </p:txBody>
      </p:sp>
      <p:sp>
        <p:nvSpPr>
          <p:cNvPr id="656" name="Rounded Rectangle 16">
            <a:extLst>
              <a:ext uri="{FF2B5EF4-FFF2-40B4-BE49-F238E27FC236}">
                <a16:creationId xmlns:a16="http://schemas.microsoft.com/office/drawing/2014/main" id="{23BB60BC-F5A1-59E3-11C9-BAA68D11E69F}"/>
              </a:ext>
            </a:extLst>
          </p:cNvPr>
          <p:cNvSpPr/>
          <p:nvPr/>
        </p:nvSpPr>
        <p:spPr>
          <a:xfrm>
            <a:off x="4359190"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Networking</a:t>
            </a:r>
          </a:p>
        </p:txBody>
      </p:sp>
      <p:sp>
        <p:nvSpPr>
          <p:cNvPr id="657" name="Rounded Rectangle 16">
            <a:extLst>
              <a:ext uri="{FF2B5EF4-FFF2-40B4-BE49-F238E27FC236}">
                <a16:creationId xmlns:a16="http://schemas.microsoft.com/office/drawing/2014/main" id="{5E214824-E5EB-107B-09B0-295E059C0D91}"/>
              </a:ext>
            </a:extLst>
          </p:cNvPr>
          <p:cNvSpPr/>
          <p:nvPr/>
        </p:nvSpPr>
        <p:spPr>
          <a:xfrm>
            <a:off x="5627526"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Identity &amp; Secrets</a:t>
            </a:r>
          </a:p>
        </p:txBody>
      </p:sp>
      <p:sp>
        <p:nvSpPr>
          <p:cNvPr id="658" name="Rounded Rectangle 16">
            <a:extLst>
              <a:ext uri="{FF2B5EF4-FFF2-40B4-BE49-F238E27FC236}">
                <a16:creationId xmlns:a16="http://schemas.microsoft.com/office/drawing/2014/main" id="{89755062-EE05-4DFD-BFDE-8F036ED5FFEA}"/>
              </a:ext>
            </a:extLst>
          </p:cNvPr>
          <p:cNvSpPr/>
          <p:nvPr/>
        </p:nvSpPr>
        <p:spPr>
          <a:xfrm>
            <a:off x="6895862"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Resilience</a:t>
            </a:r>
          </a:p>
        </p:txBody>
      </p:sp>
      <p:sp>
        <p:nvSpPr>
          <p:cNvPr id="659" name="Rounded Rectangle 16">
            <a:extLst>
              <a:ext uri="{FF2B5EF4-FFF2-40B4-BE49-F238E27FC236}">
                <a16:creationId xmlns:a16="http://schemas.microsoft.com/office/drawing/2014/main" id="{DCCCCF5A-52EE-1ABD-9157-9903421D93E2}"/>
              </a:ext>
            </a:extLst>
          </p:cNvPr>
          <p:cNvSpPr/>
          <p:nvPr/>
        </p:nvSpPr>
        <p:spPr>
          <a:xfrm>
            <a:off x="8164196"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Org &amp; Isolation</a:t>
            </a:r>
          </a:p>
        </p:txBody>
      </p:sp>
      <p:sp>
        <p:nvSpPr>
          <p:cNvPr id="4" name="Oval 3">
            <a:extLst>
              <a:ext uri="{FF2B5EF4-FFF2-40B4-BE49-F238E27FC236}">
                <a16:creationId xmlns:a16="http://schemas.microsoft.com/office/drawing/2014/main" id="{88104F15-E731-6F3E-1D94-C6F970DD6A46}"/>
              </a:ext>
            </a:extLst>
          </p:cNvPr>
          <p:cNvSpPr/>
          <p:nvPr/>
        </p:nvSpPr>
        <p:spPr>
          <a:xfrm>
            <a:off x="454117" y="2117549"/>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5</a:t>
            </a:r>
          </a:p>
        </p:txBody>
      </p:sp>
      <p:sp>
        <p:nvSpPr>
          <p:cNvPr id="5" name="Oval 4">
            <a:extLst>
              <a:ext uri="{FF2B5EF4-FFF2-40B4-BE49-F238E27FC236}">
                <a16:creationId xmlns:a16="http://schemas.microsoft.com/office/drawing/2014/main" id="{694A2078-ABF4-ACEB-CD99-C891F8A9F256}"/>
              </a:ext>
            </a:extLst>
          </p:cNvPr>
          <p:cNvSpPr/>
          <p:nvPr/>
        </p:nvSpPr>
        <p:spPr>
          <a:xfrm>
            <a:off x="454117" y="29707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4</a:t>
            </a:r>
          </a:p>
        </p:txBody>
      </p:sp>
      <p:sp>
        <p:nvSpPr>
          <p:cNvPr id="6" name="Oval 5">
            <a:extLst>
              <a:ext uri="{FF2B5EF4-FFF2-40B4-BE49-F238E27FC236}">
                <a16:creationId xmlns:a16="http://schemas.microsoft.com/office/drawing/2014/main" id="{704B58BD-2B9A-C6D2-10B0-1A61E0EC3006}"/>
              </a:ext>
            </a:extLst>
          </p:cNvPr>
          <p:cNvSpPr/>
          <p:nvPr/>
        </p:nvSpPr>
        <p:spPr>
          <a:xfrm>
            <a:off x="454117" y="3878846"/>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3</a:t>
            </a:r>
          </a:p>
        </p:txBody>
      </p:sp>
      <p:sp>
        <p:nvSpPr>
          <p:cNvPr id="7" name="Oval 6">
            <a:extLst>
              <a:ext uri="{FF2B5EF4-FFF2-40B4-BE49-F238E27FC236}">
                <a16:creationId xmlns:a16="http://schemas.microsoft.com/office/drawing/2014/main" id="{61EF9BA6-EB9B-80F0-7AAD-20EE2894AC03}"/>
              </a:ext>
            </a:extLst>
          </p:cNvPr>
          <p:cNvSpPr/>
          <p:nvPr/>
        </p:nvSpPr>
        <p:spPr>
          <a:xfrm>
            <a:off x="454117" y="4746845"/>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2</a:t>
            </a:r>
          </a:p>
        </p:txBody>
      </p:sp>
      <p:sp>
        <p:nvSpPr>
          <p:cNvPr id="8" name="Oval 7">
            <a:extLst>
              <a:ext uri="{FF2B5EF4-FFF2-40B4-BE49-F238E27FC236}">
                <a16:creationId xmlns:a16="http://schemas.microsoft.com/office/drawing/2014/main" id="{35E60C71-8AA9-D152-9E07-7B5F406AD9F3}"/>
              </a:ext>
            </a:extLst>
          </p:cNvPr>
          <p:cNvSpPr/>
          <p:nvPr/>
        </p:nvSpPr>
        <p:spPr>
          <a:xfrm>
            <a:off x="454117" y="55690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800">
                <a:solidFill>
                  <a:schemeClr val="bg1"/>
                </a:solidFill>
                <a:latin typeface="Graphik Medium" panose="020B0503030202060203" pitchFamily="34" charset="77"/>
              </a:rPr>
              <a:t>1</a:t>
            </a:r>
          </a:p>
        </p:txBody>
      </p:sp>
      <p:sp>
        <p:nvSpPr>
          <p:cNvPr id="13" name="TextBox 12">
            <a:extLst>
              <a:ext uri="{FF2B5EF4-FFF2-40B4-BE49-F238E27FC236}">
                <a16:creationId xmlns:a16="http://schemas.microsoft.com/office/drawing/2014/main" id="{565F052C-E1DD-8B37-92D6-DB2C1332583E}"/>
              </a:ext>
            </a:extLst>
          </p:cNvPr>
          <p:cNvSpPr txBox="1">
            <a:spLocks noChangeArrowheads="1"/>
          </p:cNvSpPr>
          <p:nvPr/>
        </p:nvSpPr>
        <p:spPr bwMode="auto">
          <a:xfrm>
            <a:off x="1876862" y="2431316"/>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sp>
        <p:nvSpPr>
          <p:cNvPr id="18" name="TextBox 12">
            <a:extLst>
              <a:ext uri="{FF2B5EF4-FFF2-40B4-BE49-F238E27FC236}">
                <a16:creationId xmlns:a16="http://schemas.microsoft.com/office/drawing/2014/main" id="{AB4A5721-7443-3727-5761-4722B9C573F0}"/>
              </a:ext>
            </a:extLst>
          </p:cNvPr>
          <p:cNvSpPr txBox="1">
            <a:spLocks noChangeArrowheads="1"/>
          </p:cNvSpPr>
          <p:nvPr/>
        </p:nvSpPr>
        <p:spPr bwMode="auto">
          <a:xfrm>
            <a:off x="2412319" y="2386281"/>
            <a:ext cx="59381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 Google Cloud </a:t>
            </a:r>
            <a:r>
              <a:rPr lang="en-US" altLang="en-US" sz="700">
                <a:latin typeface="+mn-lt"/>
                <a:cs typeface="Arial" panose="020B0604020202020204" pitchFamily="34" charset="0"/>
              </a:rPr>
              <a:t>IAM</a:t>
            </a:r>
          </a:p>
        </p:txBody>
      </p:sp>
      <p:pic>
        <p:nvPicPr>
          <p:cNvPr id="19" name="Picture 30">
            <a:extLst>
              <a:ext uri="{FF2B5EF4-FFF2-40B4-BE49-F238E27FC236}">
                <a16:creationId xmlns:a16="http://schemas.microsoft.com/office/drawing/2014/main" id="{28944A9A-1519-9933-7FDB-7EDC3250D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608" y="2181710"/>
            <a:ext cx="248009" cy="2480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Google Cloud Identity and Access ...">
            <a:extLst>
              <a:ext uri="{FF2B5EF4-FFF2-40B4-BE49-F238E27FC236}">
                <a16:creationId xmlns:a16="http://schemas.microsoft.com/office/drawing/2014/main" id="{C26CCB1E-2409-D46E-D444-741AEADD0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750" y="2173898"/>
            <a:ext cx="201541" cy="2015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loud Icons | Secret Manager">
            <a:extLst>
              <a:ext uri="{FF2B5EF4-FFF2-40B4-BE49-F238E27FC236}">
                <a16:creationId xmlns:a16="http://schemas.microsoft.com/office/drawing/2014/main" id="{3E7EC3B6-0655-37F7-0006-47BE974DDC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369" y="2154642"/>
            <a:ext cx="213216" cy="21321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2">
            <a:extLst>
              <a:ext uri="{FF2B5EF4-FFF2-40B4-BE49-F238E27FC236}">
                <a16:creationId xmlns:a16="http://schemas.microsoft.com/office/drawing/2014/main" id="{ADE195DE-335D-5F6E-396D-867C4C3AB1EB}"/>
              </a:ext>
            </a:extLst>
          </p:cNvPr>
          <p:cNvSpPr txBox="1">
            <a:spLocks noChangeArrowheads="1"/>
          </p:cNvSpPr>
          <p:nvPr/>
        </p:nvSpPr>
        <p:spPr bwMode="auto">
          <a:xfrm>
            <a:off x="2906245" y="2320445"/>
            <a:ext cx="702223" cy="3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Google </a:t>
            </a:r>
          </a:p>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Cloud Secrets Manager</a:t>
            </a:r>
          </a:p>
        </p:txBody>
      </p:sp>
      <p:sp>
        <p:nvSpPr>
          <p:cNvPr id="34" name="TextBox 33">
            <a:extLst>
              <a:ext uri="{FF2B5EF4-FFF2-40B4-BE49-F238E27FC236}">
                <a16:creationId xmlns:a16="http://schemas.microsoft.com/office/drawing/2014/main" id="{D0D6EA3C-426E-E5FC-3B4D-012C14844BD8}"/>
              </a:ext>
            </a:extLst>
          </p:cNvPr>
          <p:cNvSpPr txBox="1"/>
          <p:nvPr/>
        </p:nvSpPr>
        <p:spPr>
          <a:xfrm>
            <a:off x="3843192" y="2363205"/>
            <a:ext cx="502928" cy="266868"/>
          </a:xfrm>
          <a:prstGeom prst="rect">
            <a:avLst/>
          </a:prstGeom>
          <a:noFill/>
        </p:spPr>
        <p:txBody>
          <a:bodyPr wrap="square" rtlCol="0">
            <a:spAutoFit/>
          </a:bodyPr>
          <a:lstStyle>
            <a:defPPr>
              <a:defRPr lang="en-US"/>
            </a:defPPr>
            <a:lvl1pPr algn="ctr">
              <a:lnSpc>
                <a:spcPct val="80000"/>
              </a:lnSpc>
              <a:defRPr sz="700">
                <a:cs typeface="Arial" panose="020B0604020202020204" pitchFamily="34" charset="0"/>
              </a:defRPr>
            </a:lvl1pPr>
          </a:lstStyle>
          <a:p>
            <a:r>
              <a:rPr lang="en-US"/>
              <a:t>Google </a:t>
            </a:r>
          </a:p>
          <a:p>
            <a:r>
              <a:rPr lang="en-US"/>
              <a:t>Monitor</a:t>
            </a:r>
          </a:p>
        </p:txBody>
      </p:sp>
      <p:sp>
        <p:nvSpPr>
          <p:cNvPr id="35" name="TextBox 34">
            <a:extLst>
              <a:ext uri="{FF2B5EF4-FFF2-40B4-BE49-F238E27FC236}">
                <a16:creationId xmlns:a16="http://schemas.microsoft.com/office/drawing/2014/main" id="{92C47E91-DE44-E1A1-15AA-F7484C5B5D73}"/>
              </a:ext>
            </a:extLst>
          </p:cNvPr>
          <p:cNvSpPr txBox="1"/>
          <p:nvPr/>
        </p:nvSpPr>
        <p:spPr>
          <a:xfrm>
            <a:off x="4553482" y="2388195"/>
            <a:ext cx="699887" cy="266868"/>
          </a:xfrm>
          <a:prstGeom prst="rect">
            <a:avLst/>
          </a:prstGeom>
          <a:noFill/>
        </p:spPr>
        <p:txBody>
          <a:bodyPr wrap="square" rtlCol="0">
            <a:spAutoFit/>
          </a:bodyPr>
          <a:lstStyle/>
          <a:p>
            <a:pPr algn="ctr">
              <a:lnSpc>
                <a:spcPct val="80000"/>
              </a:lnSpc>
            </a:pPr>
            <a:r>
              <a:rPr lang="en-US" sz="700">
                <a:cs typeface="Arial" panose="020B0604020202020204" pitchFamily="34" charset="0"/>
              </a:rPr>
              <a:t>Google </a:t>
            </a:r>
          </a:p>
          <a:p>
            <a:pPr algn="ctr">
              <a:lnSpc>
                <a:spcPct val="80000"/>
              </a:lnSpc>
            </a:pPr>
            <a:r>
              <a:rPr lang="en-US" sz="700">
                <a:cs typeface="Arial" panose="020B0604020202020204" pitchFamily="34" charset="0"/>
              </a:rPr>
              <a:t>Cloud Trace</a:t>
            </a:r>
          </a:p>
        </p:txBody>
      </p:sp>
      <p:pic>
        <p:nvPicPr>
          <p:cNvPr id="40" name="Picture 39" descr="A blue screen with a line on it&#10;&#10;AI-generated content may be incorrect.">
            <a:extLst>
              <a:ext uri="{FF2B5EF4-FFF2-40B4-BE49-F238E27FC236}">
                <a16:creationId xmlns:a16="http://schemas.microsoft.com/office/drawing/2014/main" id="{8A994EC9-D00F-AB7D-B8CB-C0CC369420F8}"/>
              </a:ext>
            </a:extLst>
          </p:cNvPr>
          <p:cNvPicPr>
            <a:picLocks noChangeAspect="1"/>
          </p:cNvPicPr>
          <p:nvPr/>
        </p:nvPicPr>
        <p:blipFill>
          <a:blip r:embed="rId7"/>
          <a:stretch>
            <a:fillRect/>
          </a:stretch>
        </p:blipFill>
        <p:spPr>
          <a:xfrm>
            <a:off x="3981500" y="2222449"/>
            <a:ext cx="229623" cy="164767"/>
          </a:xfrm>
          <a:prstGeom prst="rect">
            <a:avLst/>
          </a:prstGeom>
        </p:spPr>
      </p:pic>
      <p:pic>
        <p:nvPicPr>
          <p:cNvPr id="41" name="Picture 6" descr="Google Cloud Trace | Google Cloud Platform">
            <a:extLst>
              <a:ext uri="{FF2B5EF4-FFF2-40B4-BE49-F238E27FC236}">
                <a16:creationId xmlns:a16="http://schemas.microsoft.com/office/drawing/2014/main" id="{00C07215-3962-212C-9E15-25D4DD8E28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3452" y="2189371"/>
            <a:ext cx="178487" cy="1784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0">
            <a:extLst>
              <a:ext uri="{FF2B5EF4-FFF2-40B4-BE49-F238E27FC236}">
                <a16:creationId xmlns:a16="http://schemas.microsoft.com/office/drawing/2014/main" id="{AAF1BD51-8B90-F872-2611-7B0CD55B9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377" y="2166626"/>
            <a:ext cx="231644" cy="231644"/>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12">
            <a:extLst>
              <a:ext uri="{FF2B5EF4-FFF2-40B4-BE49-F238E27FC236}">
                <a16:creationId xmlns:a16="http://schemas.microsoft.com/office/drawing/2014/main" id="{87AF35FC-12EA-0C48-3084-840DAF1360B1}"/>
              </a:ext>
            </a:extLst>
          </p:cNvPr>
          <p:cNvSpPr txBox="1">
            <a:spLocks noChangeArrowheads="1"/>
          </p:cNvSpPr>
          <p:nvPr/>
        </p:nvSpPr>
        <p:spPr bwMode="auto">
          <a:xfrm>
            <a:off x="6159804" y="2423861"/>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sp>
        <p:nvSpPr>
          <p:cNvPr id="48" name="TextBox 9">
            <a:extLst>
              <a:ext uri="{FF2B5EF4-FFF2-40B4-BE49-F238E27FC236}">
                <a16:creationId xmlns:a16="http://schemas.microsoft.com/office/drawing/2014/main" id="{D7CDDD25-39CD-9CD7-EFB7-67AB26E5145B}"/>
              </a:ext>
            </a:extLst>
          </p:cNvPr>
          <p:cNvSpPr txBox="1">
            <a:spLocks noChangeArrowheads="1"/>
          </p:cNvSpPr>
          <p:nvPr/>
        </p:nvSpPr>
        <p:spPr bwMode="auto">
          <a:xfrm>
            <a:off x="7909860" y="2336196"/>
            <a:ext cx="97152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80000"/>
              </a:lnSpc>
              <a:spcBef>
                <a:spcPts val="0"/>
              </a:spcBef>
              <a:spcAft>
                <a:spcPts val="0"/>
              </a:spcAft>
              <a:buClrTx/>
              <a:buSzTx/>
              <a:buFontTx/>
              <a:buNone/>
              <a:tabLst/>
              <a:defRPr/>
            </a:pPr>
            <a:r>
              <a:rPr lang="en-US" altLang="en-US" sz="700" err="1">
                <a:solidFill>
                  <a:srgbClr val="000000"/>
                </a:solidFill>
                <a:latin typeface="Graphik Light"/>
                <a:ea typeface="Amazon Ember" panose="020B0603020204020204" pitchFamily="34" charset="0"/>
                <a:cs typeface="Arial" panose="020B0604020202020204" pitchFamily="34" charset="0"/>
              </a:rPr>
              <a:t>GoogleCloud</a:t>
            </a:r>
            <a:r>
              <a:rPr lang="en-US" altLang="en-US" sz="700">
                <a:solidFill>
                  <a:srgbClr val="000000"/>
                </a:solidFill>
                <a:latin typeface="Graphik Light"/>
                <a:ea typeface="Amazon Ember" panose="020B0603020204020204" pitchFamily="34" charset="0"/>
                <a:cs typeface="Arial" panose="020B0604020202020204" pitchFamily="34" charset="0"/>
              </a:rPr>
              <a:t> </a:t>
            </a:r>
          </a:p>
          <a:p>
            <a:pPr marL="0" marR="0" lvl="0" indent="0" algn="just" defTabSz="914400" rtl="0" eaLnBrk="1" fontAlgn="auto" latinLnBrk="0" hangingPunct="1">
              <a:lnSpc>
                <a:spcPct val="8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        Build</a:t>
            </a:r>
          </a:p>
        </p:txBody>
      </p:sp>
      <p:pic>
        <p:nvPicPr>
          <p:cNvPr id="51" name="Picture 8" descr="Google Cloud Build · GitHub">
            <a:extLst>
              <a:ext uri="{FF2B5EF4-FFF2-40B4-BE49-F238E27FC236}">
                <a16:creationId xmlns:a16="http://schemas.microsoft.com/office/drawing/2014/main" id="{41F7F24F-0B6F-5CCF-C49E-4DD1A31216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7677" y="2117691"/>
            <a:ext cx="218505" cy="21850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20">
            <a:extLst>
              <a:ext uri="{FF2B5EF4-FFF2-40B4-BE49-F238E27FC236}">
                <a16:creationId xmlns:a16="http://schemas.microsoft.com/office/drawing/2014/main" id="{38354021-A15C-FD43-C0FC-6704F32BF61C}"/>
              </a:ext>
            </a:extLst>
          </p:cNvPr>
          <p:cNvSpPr txBox="1">
            <a:spLocks noChangeArrowheads="1"/>
          </p:cNvSpPr>
          <p:nvPr/>
        </p:nvSpPr>
        <p:spPr bwMode="auto">
          <a:xfrm>
            <a:off x="3151931" y="3226520"/>
            <a:ext cx="73574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Google </a:t>
            </a:r>
            <a:r>
              <a:rPr lang="en-US" altLang="en-US" err="1"/>
              <a:t>Eventrac</a:t>
            </a:r>
            <a:endParaRPr lang="en-US" altLang="en-US"/>
          </a:p>
        </p:txBody>
      </p:sp>
      <p:sp>
        <p:nvSpPr>
          <p:cNvPr id="53" name="TextBox 10">
            <a:extLst>
              <a:ext uri="{FF2B5EF4-FFF2-40B4-BE49-F238E27FC236}">
                <a16:creationId xmlns:a16="http://schemas.microsoft.com/office/drawing/2014/main" id="{985EF034-B92E-5FC4-3F89-F81FDDCDA716}"/>
              </a:ext>
            </a:extLst>
          </p:cNvPr>
          <p:cNvSpPr txBox="1">
            <a:spLocks noChangeArrowheads="1"/>
          </p:cNvSpPr>
          <p:nvPr/>
        </p:nvSpPr>
        <p:spPr bwMode="auto">
          <a:xfrm>
            <a:off x="2546117" y="3214276"/>
            <a:ext cx="740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Google Cloud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Workflows</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61" name="Picture 30">
            <a:extLst>
              <a:ext uri="{FF2B5EF4-FFF2-40B4-BE49-F238E27FC236}">
                <a16:creationId xmlns:a16="http://schemas.microsoft.com/office/drawing/2014/main" id="{CAE12EEF-1F07-3A42-4B0B-CAF8DC701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559" y="2970734"/>
            <a:ext cx="243344" cy="24680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12">
            <a:extLst>
              <a:ext uri="{FF2B5EF4-FFF2-40B4-BE49-F238E27FC236}">
                <a16:creationId xmlns:a16="http://schemas.microsoft.com/office/drawing/2014/main" id="{6CF31807-75F9-F14E-D9D1-F50A41E0712C}"/>
              </a:ext>
            </a:extLst>
          </p:cNvPr>
          <p:cNvSpPr txBox="1">
            <a:spLocks noChangeArrowheads="1"/>
          </p:cNvSpPr>
          <p:nvPr/>
        </p:nvSpPr>
        <p:spPr bwMode="auto">
          <a:xfrm>
            <a:off x="2060442" y="3216766"/>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449" name="Picture 14" descr="Google Cloud Workflows, Eventarc, Rust ...">
            <a:extLst>
              <a:ext uri="{FF2B5EF4-FFF2-40B4-BE49-F238E27FC236}">
                <a16:creationId xmlns:a16="http://schemas.microsoft.com/office/drawing/2014/main" id="{C685FFE6-E983-A629-B6C6-32E92C3C03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9669" y="2951551"/>
            <a:ext cx="273558" cy="273558"/>
          </a:xfrm>
          <a:prstGeom prst="rect">
            <a:avLst/>
          </a:prstGeom>
          <a:noFill/>
          <a:extLst>
            <a:ext uri="{909E8E84-426E-40DD-AFC4-6F175D3DCCD1}">
              <a14:hiddenFill xmlns:a14="http://schemas.microsoft.com/office/drawing/2010/main">
                <a:solidFill>
                  <a:srgbClr val="FFFFFF"/>
                </a:solidFill>
              </a14:hiddenFill>
            </a:ext>
          </a:extLst>
        </p:spPr>
      </p:pic>
      <p:pic>
        <p:nvPicPr>
          <p:cNvPr id="451" name="Picture 32" descr="Eventarc Vector SVG Icon - SVG Repo">
            <a:extLst>
              <a:ext uri="{FF2B5EF4-FFF2-40B4-BE49-F238E27FC236}">
                <a16:creationId xmlns:a16="http://schemas.microsoft.com/office/drawing/2014/main" id="{49EFAAFA-4986-C4F1-B0E4-8A6B09D2D0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1293" y="2938454"/>
            <a:ext cx="266115" cy="266115"/>
          </a:xfrm>
          <a:prstGeom prst="rect">
            <a:avLst/>
          </a:prstGeom>
          <a:noFill/>
          <a:extLst>
            <a:ext uri="{909E8E84-426E-40DD-AFC4-6F175D3DCCD1}">
              <a14:hiddenFill xmlns:a14="http://schemas.microsoft.com/office/drawing/2010/main">
                <a:solidFill>
                  <a:srgbClr val="FFFFFF"/>
                </a:solidFill>
              </a14:hiddenFill>
            </a:ext>
          </a:extLst>
        </p:spPr>
      </p:pic>
      <p:sp>
        <p:nvSpPr>
          <p:cNvPr id="452" name="TextBox 451">
            <a:extLst>
              <a:ext uri="{FF2B5EF4-FFF2-40B4-BE49-F238E27FC236}">
                <a16:creationId xmlns:a16="http://schemas.microsoft.com/office/drawing/2014/main" id="{B3045C7B-A180-683F-0DB8-876F511B69DD}"/>
              </a:ext>
            </a:extLst>
          </p:cNvPr>
          <p:cNvSpPr txBox="1"/>
          <p:nvPr/>
        </p:nvSpPr>
        <p:spPr>
          <a:xfrm>
            <a:off x="6162202" y="5809102"/>
            <a:ext cx="831196" cy="180690"/>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Google Big Query</a:t>
            </a:r>
          </a:p>
        </p:txBody>
      </p:sp>
      <p:pic>
        <p:nvPicPr>
          <p:cNvPr id="459" name="Picture 458" descr="A colorful rectangles with circles and a circle&#10;&#10;AI-generated content may be incorrect.">
            <a:extLst>
              <a:ext uri="{FF2B5EF4-FFF2-40B4-BE49-F238E27FC236}">
                <a16:creationId xmlns:a16="http://schemas.microsoft.com/office/drawing/2014/main" id="{BD86121B-7762-BB3D-7973-199EB20250E6}"/>
              </a:ext>
            </a:extLst>
          </p:cNvPr>
          <p:cNvPicPr>
            <a:picLocks noChangeAspect="1"/>
          </p:cNvPicPr>
          <p:nvPr/>
        </p:nvPicPr>
        <p:blipFill>
          <a:blip r:embed="rId12"/>
          <a:stretch>
            <a:fillRect/>
          </a:stretch>
        </p:blipFill>
        <p:spPr>
          <a:xfrm>
            <a:off x="5658818" y="5549823"/>
            <a:ext cx="267529" cy="267529"/>
          </a:xfrm>
          <a:prstGeom prst="rect">
            <a:avLst/>
          </a:prstGeom>
        </p:spPr>
      </p:pic>
      <p:pic>
        <p:nvPicPr>
          <p:cNvPr id="496" name="Picture 495" descr="A colorful magnifying glass with a graph in it&#10;&#10;AI-generated content may be incorrect.">
            <a:extLst>
              <a:ext uri="{FF2B5EF4-FFF2-40B4-BE49-F238E27FC236}">
                <a16:creationId xmlns:a16="http://schemas.microsoft.com/office/drawing/2014/main" id="{A0901E1F-0A86-6D0D-1587-72B7C1A5477D}"/>
              </a:ext>
            </a:extLst>
          </p:cNvPr>
          <p:cNvPicPr>
            <a:picLocks noChangeAspect="1"/>
          </p:cNvPicPr>
          <p:nvPr/>
        </p:nvPicPr>
        <p:blipFill>
          <a:blip r:embed="rId13"/>
          <a:stretch>
            <a:fillRect/>
          </a:stretch>
        </p:blipFill>
        <p:spPr>
          <a:xfrm>
            <a:off x="6368699" y="5533511"/>
            <a:ext cx="279280" cy="279280"/>
          </a:xfrm>
          <a:prstGeom prst="rect">
            <a:avLst/>
          </a:prstGeom>
        </p:spPr>
      </p:pic>
      <p:sp>
        <p:nvSpPr>
          <p:cNvPr id="499" name="TextBox 498">
            <a:extLst>
              <a:ext uri="{FF2B5EF4-FFF2-40B4-BE49-F238E27FC236}">
                <a16:creationId xmlns:a16="http://schemas.microsoft.com/office/drawing/2014/main" id="{9B76D6D6-12D3-8BD2-ECCF-27FDD2F27EA5}"/>
              </a:ext>
            </a:extLst>
          </p:cNvPr>
          <p:cNvSpPr txBox="1"/>
          <p:nvPr/>
        </p:nvSpPr>
        <p:spPr>
          <a:xfrm>
            <a:off x="5464223" y="5795514"/>
            <a:ext cx="730926"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Google Cloud</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sp>
        <p:nvSpPr>
          <p:cNvPr id="500" name="TextBox 499">
            <a:extLst>
              <a:ext uri="{FF2B5EF4-FFF2-40B4-BE49-F238E27FC236}">
                <a16:creationId xmlns:a16="http://schemas.microsoft.com/office/drawing/2014/main" id="{A80F9D9E-B7BE-031B-7299-0AC78D661395}"/>
              </a:ext>
            </a:extLst>
          </p:cNvPr>
          <p:cNvSpPr txBox="1"/>
          <p:nvPr/>
        </p:nvSpPr>
        <p:spPr>
          <a:xfrm>
            <a:off x="2165749" y="5770509"/>
            <a:ext cx="695931" cy="266868"/>
          </a:xfrm>
          <a:prstGeom prst="rect">
            <a:avLst/>
          </a:prstGeom>
          <a:noFill/>
        </p:spPr>
        <p:txBody>
          <a:bodyPr wrap="square" rtlCol="0">
            <a:spAutoFit/>
          </a:bodyPr>
          <a:lstStyle/>
          <a:p>
            <a:pPr algn="just">
              <a:lnSpc>
                <a:spcPct val="80000"/>
              </a:lnSpc>
              <a:defRPr/>
            </a:pPr>
            <a:r>
              <a:rPr lang="en-US" sz="700" err="1">
                <a:solidFill>
                  <a:srgbClr val="000000"/>
                </a:solidFill>
                <a:latin typeface="Graphik Light"/>
                <a:cs typeface="Arial" panose="020B0604020202020204" pitchFamily="34" charset="0"/>
              </a:rPr>
              <a:t>GoogleCloud</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sp>
        <p:nvSpPr>
          <p:cNvPr id="501" name="TextBox 20">
            <a:extLst>
              <a:ext uri="{FF2B5EF4-FFF2-40B4-BE49-F238E27FC236}">
                <a16:creationId xmlns:a16="http://schemas.microsoft.com/office/drawing/2014/main" id="{BE76B101-8084-EB44-67EB-05C5AC357898}"/>
              </a:ext>
            </a:extLst>
          </p:cNvPr>
          <p:cNvSpPr txBox="1">
            <a:spLocks noChangeArrowheads="1"/>
          </p:cNvSpPr>
          <p:nvPr/>
        </p:nvSpPr>
        <p:spPr bwMode="auto">
          <a:xfrm>
            <a:off x="3149066" y="5763411"/>
            <a:ext cx="61049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Google Data Fusion</a:t>
            </a:r>
          </a:p>
        </p:txBody>
      </p:sp>
      <p:sp>
        <p:nvSpPr>
          <p:cNvPr id="505" name="TextBox 20">
            <a:extLst>
              <a:ext uri="{FF2B5EF4-FFF2-40B4-BE49-F238E27FC236}">
                <a16:creationId xmlns:a16="http://schemas.microsoft.com/office/drawing/2014/main" id="{DD821B9F-6B1A-9E42-3034-6C6F0658141F}"/>
              </a:ext>
            </a:extLst>
          </p:cNvPr>
          <p:cNvSpPr txBox="1">
            <a:spLocks noChangeArrowheads="1"/>
          </p:cNvSpPr>
          <p:nvPr/>
        </p:nvSpPr>
        <p:spPr bwMode="auto">
          <a:xfrm>
            <a:off x="4024738" y="5777428"/>
            <a:ext cx="73000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GKE Autopilot</a:t>
            </a:r>
          </a:p>
        </p:txBody>
      </p:sp>
      <p:pic>
        <p:nvPicPr>
          <p:cNvPr id="508" name="Picture 507" descr="A colorful rectangles with circles and a circle&#10;&#10;AI-generated content may be incorrect.">
            <a:extLst>
              <a:ext uri="{FF2B5EF4-FFF2-40B4-BE49-F238E27FC236}">
                <a16:creationId xmlns:a16="http://schemas.microsoft.com/office/drawing/2014/main" id="{EF0FFA66-8D56-4EF5-F238-3FE60AF38CB4}"/>
              </a:ext>
            </a:extLst>
          </p:cNvPr>
          <p:cNvPicPr>
            <a:picLocks noChangeAspect="1"/>
          </p:cNvPicPr>
          <p:nvPr/>
        </p:nvPicPr>
        <p:blipFill>
          <a:blip r:embed="rId12"/>
          <a:stretch>
            <a:fillRect/>
          </a:stretch>
        </p:blipFill>
        <p:spPr>
          <a:xfrm>
            <a:off x="2313118" y="5553799"/>
            <a:ext cx="220186" cy="220186"/>
          </a:xfrm>
          <a:prstGeom prst="rect">
            <a:avLst/>
          </a:prstGeom>
        </p:spPr>
      </p:pic>
      <p:pic>
        <p:nvPicPr>
          <p:cNvPr id="64" name="Picture 20" descr="GCP Data Fusion ...">
            <a:extLst>
              <a:ext uri="{FF2B5EF4-FFF2-40B4-BE49-F238E27FC236}">
                <a16:creationId xmlns:a16="http://schemas.microsoft.com/office/drawing/2014/main" id="{7533CB0E-DA28-E308-467C-8BF3E96F429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7200" y="5550426"/>
            <a:ext cx="226414" cy="226414"/>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2" descr="Google Kubernetes Engine (GKE ...">
            <a:extLst>
              <a:ext uri="{FF2B5EF4-FFF2-40B4-BE49-F238E27FC236}">
                <a16:creationId xmlns:a16="http://schemas.microsoft.com/office/drawing/2014/main" id="{9927A774-3CBE-B933-A4D3-010EA3DAF10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2881" y="5592680"/>
            <a:ext cx="316552" cy="191962"/>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10">
            <a:extLst>
              <a:ext uri="{FF2B5EF4-FFF2-40B4-BE49-F238E27FC236}">
                <a16:creationId xmlns:a16="http://schemas.microsoft.com/office/drawing/2014/main" id="{7A70DED1-A616-B4A7-A5AD-621B385DB7BA}"/>
              </a:ext>
            </a:extLst>
          </p:cNvPr>
          <p:cNvSpPr txBox="1">
            <a:spLocks noChangeArrowheads="1"/>
          </p:cNvSpPr>
          <p:nvPr/>
        </p:nvSpPr>
        <p:spPr bwMode="auto">
          <a:xfrm>
            <a:off x="2104496" y="4963369"/>
            <a:ext cx="71785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just">
              <a:lnSpc>
                <a:spcPct val="80000"/>
              </a:lnSpc>
              <a:defRPr sz="700">
                <a:solidFill>
                  <a:srgbClr val="000000"/>
                </a:solidFill>
                <a:latin typeface="Graphik Light"/>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Google </a:t>
            </a:r>
          </a:p>
          <a:p>
            <a:r>
              <a:rPr lang="en-US" altLang="en-US"/>
              <a:t>Cloud Storage</a:t>
            </a:r>
          </a:p>
        </p:txBody>
      </p:sp>
      <p:pic>
        <p:nvPicPr>
          <p:cNvPr id="69" name="Picture 20" descr="GCP Data Fusion ...">
            <a:extLst>
              <a:ext uri="{FF2B5EF4-FFF2-40B4-BE49-F238E27FC236}">
                <a16:creationId xmlns:a16="http://schemas.microsoft.com/office/drawing/2014/main" id="{AF0EAE42-A497-C8CE-7590-AC2AAAEF722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4365" y="4715268"/>
            <a:ext cx="246201" cy="24620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descr="A colorful rectangles with circles and a circle&#10;&#10;AI-generated content may be incorrect.">
            <a:extLst>
              <a:ext uri="{FF2B5EF4-FFF2-40B4-BE49-F238E27FC236}">
                <a16:creationId xmlns:a16="http://schemas.microsoft.com/office/drawing/2014/main" id="{1990B483-F35A-35C7-F311-EE06D3B22DAE}"/>
              </a:ext>
            </a:extLst>
          </p:cNvPr>
          <p:cNvPicPr>
            <a:picLocks noChangeAspect="1"/>
          </p:cNvPicPr>
          <p:nvPr/>
        </p:nvPicPr>
        <p:blipFill>
          <a:blip r:embed="rId12"/>
          <a:stretch>
            <a:fillRect/>
          </a:stretch>
        </p:blipFill>
        <p:spPr>
          <a:xfrm>
            <a:off x="2222869" y="4722486"/>
            <a:ext cx="258733" cy="258733"/>
          </a:xfrm>
          <a:prstGeom prst="rect">
            <a:avLst/>
          </a:prstGeom>
        </p:spPr>
      </p:pic>
      <p:sp>
        <p:nvSpPr>
          <p:cNvPr id="72" name="TextBox 20">
            <a:extLst>
              <a:ext uri="{FF2B5EF4-FFF2-40B4-BE49-F238E27FC236}">
                <a16:creationId xmlns:a16="http://schemas.microsoft.com/office/drawing/2014/main" id="{C52443DE-9BB4-EBE5-493B-E5F23E346E40}"/>
              </a:ext>
            </a:extLst>
          </p:cNvPr>
          <p:cNvSpPr txBox="1">
            <a:spLocks noChangeArrowheads="1"/>
          </p:cNvSpPr>
          <p:nvPr/>
        </p:nvSpPr>
        <p:spPr bwMode="auto">
          <a:xfrm>
            <a:off x="3092705" y="4946087"/>
            <a:ext cx="65159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Google </a:t>
            </a:r>
          </a:p>
          <a:p>
            <a:pPr algn="just">
              <a:lnSpc>
                <a:spcPct val="80000"/>
              </a:lnSpc>
              <a:defRPr/>
            </a:pPr>
            <a:r>
              <a:rPr lang="en-US" altLang="en-US" sz="700">
                <a:solidFill>
                  <a:srgbClr val="000000"/>
                </a:solidFill>
                <a:latin typeface="Graphik Light"/>
                <a:cs typeface="Arial" panose="020B0604020202020204" pitchFamily="34" charset="0"/>
              </a:rPr>
              <a:t>Data Fusion</a:t>
            </a:r>
          </a:p>
        </p:txBody>
      </p:sp>
      <p:sp>
        <p:nvSpPr>
          <p:cNvPr id="73" name="TextBox 20">
            <a:extLst>
              <a:ext uri="{FF2B5EF4-FFF2-40B4-BE49-F238E27FC236}">
                <a16:creationId xmlns:a16="http://schemas.microsoft.com/office/drawing/2014/main" id="{217DE8B2-23CC-9024-4E97-567685CEC408}"/>
              </a:ext>
            </a:extLst>
          </p:cNvPr>
          <p:cNvSpPr txBox="1">
            <a:spLocks noChangeArrowheads="1"/>
          </p:cNvSpPr>
          <p:nvPr/>
        </p:nvSpPr>
        <p:spPr bwMode="auto">
          <a:xfrm>
            <a:off x="5330183" y="4992561"/>
            <a:ext cx="83074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Google </a:t>
            </a: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FIrestore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74" name="Picture 10" descr="Google Cloud Filestore | CloudBank">
            <a:extLst>
              <a:ext uri="{FF2B5EF4-FFF2-40B4-BE49-F238E27FC236}">
                <a16:creationId xmlns:a16="http://schemas.microsoft.com/office/drawing/2014/main" id="{6BDB7515-CA0F-36E6-C56B-98751B084E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99694" y="4758819"/>
            <a:ext cx="257642" cy="226022"/>
          </a:xfrm>
          <a:prstGeom prst="rect">
            <a:avLst/>
          </a:prstGeom>
          <a:noFill/>
          <a:extLst>
            <a:ext uri="{909E8E84-426E-40DD-AFC4-6F175D3DCCD1}">
              <a14:hiddenFill xmlns:a14="http://schemas.microsoft.com/office/drawing/2010/main">
                <a:solidFill>
                  <a:srgbClr val="FFFFFF"/>
                </a:solidFill>
              </a14:hiddenFill>
            </a:ext>
          </a:extLst>
        </p:spPr>
      </p:pic>
      <p:grpSp>
        <p:nvGrpSpPr>
          <p:cNvPr id="83" name="Group 82">
            <a:extLst>
              <a:ext uri="{FF2B5EF4-FFF2-40B4-BE49-F238E27FC236}">
                <a16:creationId xmlns:a16="http://schemas.microsoft.com/office/drawing/2014/main" id="{5E094F6B-6B65-FC7E-56BB-F6290DF95928}"/>
              </a:ext>
            </a:extLst>
          </p:cNvPr>
          <p:cNvGrpSpPr/>
          <p:nvPr/>
        </p:nvGrpSpPr>
        <p:grpSpPr>
          <a:xfrm>
            <a:off x="8899987" y="4751976"/>
            <a:ext cx="692695" cy="388221"/>
            <a:chOff x="-26873" y="679983"/>
            <a:chExt cx="1012634" cy="567530"/>
          </a:xfrm>
        </p:grpSpPr>
        <p:pic>
          <p:nvPicPr>
            <p:cNvPr id="84" name="Graphic 83" descr="Office worker female outline">
              <a:extLst>
                <a:ext uri="{FF2B5EF4-FFF2-40B4-BE49-F238E27FC236}">
                  <a16:creationId xmlns:a16="http://schemas.microsoft.com/office/drawing/2014/main" id="{BC022902-1FE3-7E53-5C41-28724E6EA1D8}"/>
                </a:ext>
              </a:extLst>
            </p:cNvPr>
            <p:cNvPicPr>
              <a:picLocks noChangeAspect="1"/>
            </p:cNvPicPr>
            <p:nvPr/>
          </p:nvPicPr>
          <p:blipFill>
            <a:blip>
              <a:extLst>
                <a:ext uri="{96DAC541-7B7A-43D3-8B79-37D633B846F1}">
                  <asvg:svgBlip xmlns:asvg="http://schemas.microsoft.com/office/drawing/2016/SVG/main" r:embed="rId17"/>
                </a:ext>
              </a:extLst>
            </a:blip>
            <a:srcRect/>
            <a:stretch/>
          </p:blipFill>
          <p:spPr>
            <a:xfrm>
              <a:off x="250844" y="679983"/>
              <a:ext cx="457200" cy="457200"/>
            </a:xfrm>
            <a:prstGeom prst="rect">
              <a:avLst/>
            </a:prstGeom>
          </p:spPr>
        </p:pic>
        <p:sp>
          <p:nvSpPr>
            <p:cNvPr id="86" name="Rectangle 85">
              <a:extLst>
                <a:ext uri="{FF2B5EF4-FFF2-40B4-BE49-F238E27FC236}">
                  <a16:creationId xmlns:a16="http://schemas.microsoft.com/office/drawing/2014/main" id="{5C3CACCE-30A4-F862-FEDA-70961CE3E996}"/>
                </a:ext>
              </a:extLst>
            </p:cNvPr>
            <p:cNvSpPr/>
            <p:nvPr/>
          </p:nvSpPr>
          <p:spPr>
            <a:xfrm>
              <a:off x="-26873" y="1148126"/>
              <a:ext cx="1012634" cy="99387"/>
            </a:xfrm>
            <a:prstGeom prst="rect">
              <a:avLst/>
            </a:prstGeom>
            <a:no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R="0" lvl="0" indent="0" algn="ctr" fontAlgn="auto">
                <a:lnSpc>
                  <a:spcPct val="100000"/>
                </a:lnSpc>
                <a:spcBef>
                  <a:spcPts val="0"/>
                </a:spcBef>
                <a:spcAft>
                  <a:spcPts val="0"/>
                </a:spcAft>
                <a:buClrTx/>
                <a:buSzTx/>
                <a:buFontTx/>
                <a:buNone/>
                <a:tabLst/>
                <a:defRPr/>
              </a:pPr>
              <a:r>
                <a:rPr lang="en-US" sz="700">
                  <a:solidFill>
                    <a:schemeClr val="tx1"/>
                  </a:solidFill>
                  <a:cs typeface="Arial" panose="020B0604020202020204" pitchFamily="34" charset="0"/>
                </a:rPr>
                <a:t>Human Expertise</a:t>
              </a:r>
            </a:p>
          </p:txBody>
        </p:sp>
      </p:grpSp>
      <p:sp>
        <p:nvSpPr>
          <p:cNvPr id="87" name="TextBox 86">
            <a:extLst>
              <a:ext uri="{FF2B5EF4-FFF2-40B4-BE49-F238E27FC236}">
                <a16:creationId xmlns:a16="http://schemas.microsoft.com/office/drawing/2014/main" id="{7D5FB452-C121-CA3B-FD54-20C97DCB6890}"/>
              </a:ext>
            </a:extLst>
          </p:cNvPr>
          <p:cNvSpPr txBox="1"/>
          <p:nvPr/>
        </p:nvSpPr>
        <p:spPr>
          <a:xfrm>
            <a:off x="7633147" y="4989527"/>
            <a:ext cx="805704"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Google Cloud</a:t>
            </a:r>
          </a:p>
          <a:p>
            <a:pPr algn="ctr">
              <a:lnSpc>
                <a:spcPct val="80000"/>
              </a:lnSpc>
              <a:defRPr/>
            </a:pPr>
            <a:r>
              <a:rPr lang="en-US" sz="700">
                <a:solidFill>
                  <a:srgbClr val="000000"/>
                </a:solidFill>
                <a:latin typeface="Graphik Light"/>
                <a:cs typeface="Arial" panose="020B0604020202020204" pitchFamily="34" charset="0"/>
              </a:rPr>
              <a:t>Storage</a:t>
            </a:r>
          </a:p>
        </p:txBody>
      </p:sp>
      <p:pic>
        <p:nvPicPr>
          <p:cNvPr id="89" name="Picture 88" descr="A colorful rectangles with circles and a circle&#10;&#10;AI-generated content may be incorrect.">
            <a:extLst>
              <a:ext uri="{FF2B5EF4-FFF2-40B4-BE49-F238E27FC236}">
                <a16:creationId xmlns:a16="http://schemas.microsoft.com/office/drawing/2014/main" id="{1C9B00AC-10E6-4D02-36D0-F115A1A2458A}"/>
              </a:ext>
            </a:extLst>
          </p:cNvPr>
          <p:cNvPicPr>
            <a:picLocks noChangeAspect="1"/>
          </p:cNvPicPr>
          <p:nvPr/>
        </p:nvPicPr>
        <p:blipFill>
          <a:blip r:embed="rId12"/>
          <a:stretch>
            <a:fillRect/>
          </a:stretch>
        </p:blipFill>
        <p:spPr>
          <a:xfrm>
            <a:off x="7897329" y="4750562"/>
            <a:ext cx="295275" cy="295275"/>
          </a:xfrm>
          <a:prstGeom prst="rect">
            <a:avLst/>
          </a:prstGeom>
        </p:spPr>
      </p:pic>
      <p:pic>
        <p:nvPicPr>
          <p:cNvPr id="90" name="Picture 14" descr="Google Cloud Workflows, Eventarc, Rust ...">
            <a:extLst>
              <a:ext uri="{FF2B5EF4-FFF2-40B4-BE49-F238E27FC236}">
                <a16:creationId xmlns:a16="http://schemas.microsoft.com/office/drawing/2014/main" id="{E8070F85-177C-A878-2B52-B7957DA2E07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86029" y="4752542"/>
            <a:ext cx="273558" cy="27355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0" descr="Google Cloud Source Repositories ...">
            <a:extLst>
              <a:ext uri="{FF2B5EF4-FFF2-40B4-BE49-F238E27FC236}">
                <a16:creationId xmlns:a16="http://schemas.microsoft.com/office/drawing/2014/main" id="{6348639B-BDA9-609A-5539-A2F7EC390BC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68760" y="4793908"/>
            <a:ext cx="219339" cy="219339"/>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10">
            <a:extLst>
              <a:ext uri="{FF2B5EF4-FFF2-40B4-BE49-F238E27FC236}">
                <a16:creationId xmlns:a16="http://schemas.microsoft.com/office/drawing/2014/main" id="{3BA285A8-9F17-6220-2F1D-7A33964F8F52}"/>
              </a:ext>
            </a:extLst>
          </p:cNvPr>
          <p:cNvSpPr txBox="1">
            <a:spLocks noChangeArrowheads="1"/>
          </p:cNvSpPr>
          <p:nvPr/>
        </p:nvSpPr>
        <p:spPr bwMode="auto">
          <a:xfrm>
            <a:off x="8277401" y="4950473"/>
            <a:ext cx="740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Google Cloud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700">
                <a:solidFill>
                  <a:srgbClr val="000000"/>
                </a:solidFill>
                <a:latin typeface="Graphik Light"/>
                <a:ea typeface="Amazon Ember" panose="020B0603020204020204" pitchFamily="34" charset="0"/>
                <a:cs typeface="Arial" panose="020B0604020202020204" pitchFamily="34" charset="0"/>
              </a:rPr>
              <a:t>Workflows</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8779AB66-7F55-DEBA-926A-BA3A4D748CCA}"/>
              </a:ext>
            </a:extLst>
          </p:cNvPr>
          <p:cNvSpPr txBox="1"/>
          <p:nvPr/>
        </p:nvSpPr>
        <p:spPr>
          <a:xfrm>
            <a:off x="6985826" y="4987954"/>
            <a:ext cx="805704"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Cloud Source</a:t>
            </a:r>
          </a:p>
          <a:p>
            <a:pPr algn="ctr">
              <a:lnSpc>
                <a:spcPct val="80000"/>
              </a:lnSpc>
              <a:defRPr/>
            </a:pPr>
            <a:r>
              <a:rPr lang="en-US" sz="700">
                <a:solidFill>
                  <a:srgbClr val="000000"/>
                </a:solidFill>
                <a:latin typeface="Graphik Light"/>
                <a:cs typeface="Arial" panose="020B0604020202020204" pitchFamily="34" charset="0"/>
              </a:rPr>
              <a:t>Repositories</a:t>
            </a:r>
          </a:p>
        </p:txBody>
      </p:sp>
      <p:sp>
        <p:nvSpPr>
          <p:cNvPr id="94" name="TextBox 12">
            <a:extLst>
              <a:ext uri="{FF2B5EF4-FFF2-40B4-BE49-F238E27FC236}">
                <a16:creationId xmlns:a16="http://schemas.microsoft.com/office/drawing/2014/main" id="{9E7F7BC7-3767-59C9-5C45-80446E0A4D85}"/>
              </a:ext>
            </a:extLst>
          </p:cNvPr>
          <p:cNvSpPr txBox="1">
            <a:spLocks noChangeArrowheads="1"/>
          </p:cNvSpPr>
          <p:nvPr/>
        </p:nvSpPr>
        <p:spPr bwMode="auto">
          <a:xfrm>
            <a:off x="2220879" y="412358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95" name="Picture 30">
            <a:extLst>
              <a:ext uri="{FF2B5EF4-FFF2-40B4-BE49-F238E27FC236}">
                <a16:creationId xmlns:a16="http://schemas.microsoft.com/office/drawing/2014/main" id="{5D4A2810-28EA-42FB-4ACD-48D4A75F23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4585" y="3854372"/>
            <a:ext cx="226693" cy="22669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descr="A colorful rectangles with circles and a circle&#10;&#10;AI-generated content may be incorrect.">
            <a:extLst>
              <a:ext uri="{FF2B5EF4-FFF2-40B4-BE49-F238E27FC236}">
                <a16:creationId xmlns:a16="http://schemas.microsoft.com/office/drawing/2014/main" id="{F593FBD7-0056-97E9-173B-7526FAF9E689}"/>
              </a:ext>
            </a:extLst>
          </p:cNvPr>
          <p:cNvPicPr>
            <a:picLocks noChangeAspect="1"/>
          </p:cNvPicPr>
          <p:nvPr/>
        </p:nvPicPr>
        <p:blipFill>
          <a:blip r:embed="rId12"/>
          <a:stretch>
            <a:fillRect/>
          </a:stretch>
        </p:blipFill>
        <p:spPr>
          <a:xfrm>
            <a:off x="3090854" y="3845696"/>
            <a:ext cx="295275" cy="295275"/>
          </a:xfrm>
          <a:prstGeom prst="rect">
            <a:avLst/>
          </a:prstGeom>
        </p:spPr>
      </p:pic>
      <p:sp>
        <p:nvSpPr>
          <p:cNvPr id="97" name="TextBox 96">
            <a:extLst>
              <a:ext uri="{FF2B5EF4-FFF2-40B4-BE49-F238E27FC236}">
                <a16:creationId xmlns:a16="http://schemas.microsoft.com/office/drawing/2014/main" id="{F90A9A94-E6D1-FA2A-872D-044F04564D27}"/>
              </a:ext>
            </a:extLst>
          </p:cNvPr>
          <p:cNvSpPr txBox="1"/>
          <p:nvPr/>
        </p:nvSpPr>
        <p:spPr>
          <a:xfrm>
            <a:off x="2938599" y="4087126"/>
            <a:ext cx="805704" cy="307777"/>
          </a:xfrm>
          <a:prstGeom prst="rect">
            <a:avLst/>
          </a:prstGeom>
          <a:noFill/>
        </p:spPr>
        <p:txBody>
          <a:bodyPr wrap="square" rtlCol="0">
            <a:spAutoFit/>
          </a:bodyPr>
          <a:lstStyle/>
          <a:p>
            <a:r>
              <a:rPr lang="en-US" sz="700">
                <a:solidFill>
                  <a:srgbClr val="000000"/>
                </a:solidFill>
                <a:latin typeface="Graphik Light"/>
                <a:cs typeface="Arial" panose="020B0604020202020204" pitchFamily="34" charset="0"/>
              </a:rPr>
              <a:t>Google </a:t>
            </a:r>
            <a:r>
              <a:rPr lang="en-US" sz="700" err="1">
                <a:solidFill>
                  <a:srgbClr val="000000"/>
                </a:solidFill>
                <a:latin typeface="Graphik Light"/>
                <a:cs typeface="Arial" panose="020B0604020202020204" pitchFamily="34" charset="0"/>
              </a:rPr>
              <a:t>CLoud</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sp>
        <p:nvSpPr>
          <p:cNvPr id="98" name="TextBox 97">
            <a:extLst>
              <a:ext uri="{FF2B5EF4-FFF2-40B4-BE49-F238E27FC236}">
                <a16:creationId xmlns:a16="http://schemas.microsoft.com/office/drawing/2014/main" id="{8C6AF324-D788-B45A-EB8C-F306B177C122}"/>
              </a:ext>
            </a:extLst>
          </p:cNvPr>
          <p:cNvSpPr txBox="1"/>
          <p:nvPr/>
        </p:nvSpPr>
        <p:spPr>
          <a:xfrm>
            <a:off x="4279574" y="4083886"/>
            <a:ext cx="712785" cy="266868"/>
          </a:xfrm>
          <a:prstGeom prst="rect">
            <a:avLst/>
          </a:prstGeom>
          <a:noFill/>
        </p:spPr>
        <p:txBody>
          <a:bodyPr wrap="square" rtlCol="0">
            <a:spAutoFit/>
          </a:bodyPr>
          <a:lstStyle>
            <a:defPPr>
              <a:defRPr lang="en-US"/>
            </a:defPPr>
            <a:lvl1pPr algn="ctr">
              <a:lnSpc>
                <a:spcPct val="80000"/>
              </a:lnSpc>
              <a:defRPr sz="700">
                <a:cs typeface="Arial" panose="020B0604020202020204" pitchFamily="34" charset="0"/>
              </a:defRPr>
            </a:lvl1pPr>
          </a:lstStyle>
          <a:p>
            <a:r>
              <a:rPr lang="en-US"/>
              <a:t>Google </a:t>
            </a:r>
          </a:p>
          <a:p>
            <a:r>
              <a:rPr lang="en-US"/>
              <a:t>Monitor</a:t>
            </a:r>
          </a:p>
        </p:txBody>
      </p:sp>
      <p:sp>
        <p:nvSpPr>
          <p:cNvPr id="99" name="TextBox 98">
            <a:extLst>
              <a:ext uri="{FF2B5EF4-FFF2-40B4-BE49-F238E27FC236}">
                <a16:creationId xmlns:a16="http://schemas.microsoft.com/office/drawing/2014/main" id="{3D8674AC-7A57-AC2A-3E29-872C2AA7AECC}"/>
              </a:ext>
            </a:extLst>
          </p:cNvPr>
          <p:cNvSpPr txBox="1"/>
          <p:nvPr/>
        </p:nvSpPr>
        <p:spPr>
          <a:xfrm>
            <a:off x="4964643" y="4109556"/>
            <a:ext cx="991929" cy="266868"/>
          </a:xfrm>
          <a:prstGeom prst="rect">
            <a:avLst/>
          </a:prstGeom>
          <a:noFill/>
        </p:spPr>
        <p:txBody>
          <a:bodyPr wrap="square" rtlCol="0">
            <a:spAutoFit/>
          </a:bodyPr>
          <a:lstStyle/>
          <a:p>
            <a:pPr algn="ctr">
              <a:lnSpc>
                <a:spcPct val="80000"/>
              </a:lnSpc>
            </a:pPr>
            <a:r>
              <a:rPr lang="en-US" sz="700">
                <a:cs typeface="Arial" panose="020B0604020202020204" pitchFamily="34" charset="0"/>
              </a:rPr>
              <a:t>Google Cloud</a:t>
            </a:r>
          </a:p>
          <a:p>
            <a:pPr algn="ctr">
              <a:lnSpc>
                <a:spcPct val="80000"/>
              </a:lnSpc>
            </a:pPr>
            <a:r>
              <a:rPr lang="en-US" sz="700">
                <a:cs typeface="Arial" panose="020B0604020202020204" pitchFamily="34" charset="0"/>
              </a:rPr>
              <a:t>Operation</a:t>
            </a:r>
          </a:p>
        </p:txBody>
      </p:sp>
      <p:sp>
        <p:nvSpPr>
          <p:cNvPr id="112" name="TextBox 20">
            <a:extLst>
              <a:ext uri="{FF2B5EF4-FFF2-40B4-BE49-F238E27FC236}">
                <a16:creationId xmlns:a16="http://schemas.microsoft.com/office/drawing/2014/main" id="{B02E8615-8643-275C-C8BD-A3C4F23A2676}"/>
              </a:ext>
            </a:extLst>
          </p:cNvPr>
          <p:cNvSpPr txBox="1">
            <a:spLocks noChangeArrowheads="1"/>
          </p:cNvSpPr>
          <p:nvPr/>
        </p:nvSpPr>
        <p:spPr bwMode="auto">
          <a:xfrm>
            <a:off x="5854011" y="4101564"/>
            <a:ext cx="73574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Google </a:t>
            </a:r>
          </a:p>
          <a:p>
            <a:r>
              <a:rPr lang="en-US" altLang="en-US" err="1"/>
              <a:t>Eventrac</a:t>
            </a:r>
            <a:endParaRPr lang="en-US" altLang="en-US"/>
          </a:p>
        </p:txBody>
      </p:sp>
      <p:pic>
        <p:nvPicPr>
          <p:cNvPr id="114" name="Picture 113" descr="A blue screen with a line on it&#10;&#10;AI-generated content may be incorrect.">
            <a:extLst>
              <a:ext uri="{FF2B5EF4-FFF2-40B4-BE49-F238E27FC236}">
                <a16:creationId xmlns:a16="http://schemas.microsoft.com/office/drawing/2014/main" id="{B17958CB-EC38-F47B-1E47-9C2F157CC47A}"/>
              </a:ext>
            </a:extLst>
          </p:cNvPr>
          <p:cNvPicPr>
            <a:picLocks noChangeAspect="1"/>
          </p:cNvPicPr>
          <p:nvPr/>
        </p:nvPicPr>
        <p:blipFill>
          <a:blip r:embed="rId7"/>
          <a:stretch>
            <a:fillRect/>
          </a:stretch>
        </p:blipFill>
        <p:spPr>
          <a:xfrm>
            <a:off x="4482739" y="3881437"/>
            <a:ext cx="268118" cy="192390"/>
          </a:xfrm>
          <a:prstGeom prst="rect">
            <a:avLst/>
          </a:prstGeom>
        </p:spPr>
      </p:pic>
      <p:pic>
        <p:nvPicPr>
          <p:cNvPr id="115" name="Picture 30">
            <a:extLst>
              <a:ext uri="{FF2B5EF4-FFF2-40B4-BE49-F238E27FC236}">
                <a16:creationId xmlns:a16="http://schemas.microsoft.com/office/drawing/2014/main" id="{FA0A4C8C-E36B-D415-CA8E-8779D717D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117" y="3828762"/>
            <a:ext cx="287546" cy="287546"/>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0" descr="Google Cloud Filestore | CloudBank">
            <a:extLst>
              <a:ext uri="{FF2B5EF4-FFF2-40B4-BE49-F238E27FC236}">
                <a16:creationId xmlns:a16="http://schemas.microsoft.com/office/drawing/2014/main" id="{8C4FEA44-802A-ED9B-EBD0-9F86B8F18AD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77207" y="3878095"/>
            <a:ext cx="260775" cy="22877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8" descr="Google Cloud Operations | Google Cloud ...">
            <a:extLst>
              <a:ext uri="{FF2B5EF4-FFF2-40B4-BE49-F238E27FC236}">
                <a16:creationId xmlns:a16="http://schemas.microsoft.com/office/drawing/2014/main" id="{C316B74F-6BC6-A3AA-145C-91FFA13530D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340570" y="3865458"/>
            <a:ext cx="262917" cy="230053"/>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2">
            <a:extLst>
              <a:ext uri="{FF2B5EF4-FFF2-40B4-BE49-F238E27FC236}">
                <a16:creationId xmlns:a16="http://schemas.microsoft.com/office/drawing/2014/main" id="{3557AB03-FE3D-6332-42D8-FE97120E0426}"/>
              </a:ext>
            </a:extLst>
          </p:cNvPr>
          <p:cNvSpPr txBox="1">
            <a:spLocks noChangeArrowheads="1"/>
          </p:cNvSpPr>
          <p:nvPr/>
        </p:nvSpPr>
        <p:spPr bwMode="auto">
          <a:xfrm>
            <a:off x="6591741" y="4127529"/>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sp>
        <p:nvSpPr>
          <p:cNvPr id="119" name="TextBox 118">
            <a:extLst>
              <a:ext uri="{FF2B5EF4-FFF2-40B4-BE49-F238E27FC236}">
                <a16:creationId xmlns:a16="http://schemas.microsoft.com/office/drawing/2014/main" id="{F692FBCC-E086-1128-CB83-BAE04F322C76}"/>
              </a:ext>
            </a:extLst>
          </p:cNvPr>
          <p:cNvSpPr txBox="1"/>
          <p:nvPr/>
        </p:nvSpPr>
        <p:spPr>
          <a:xfrm>
            <a:off x="8222562" y="4061809"/>
            <a:ext cx="474752" cy="353045"/>
          </a:xfrm>
          <a:prstGeom prst="rect">
            <a:avLst/>
          </a:prstGeom>
          <a:noFill/>
        </p:spPr>
        <p:txBody>
          <a:bodyPr wrap="square" rtlCol="0">
            <a:spAutoFit/>
          </a:bodyPr>
          <a:lstStyle/>
          <a:p>
            <a:pPr algn="just">
              <a:lnSpc>
                <a:spcPct val="80000"/>
              </a:lnSpc>
              <a:defRPr/>
            </a:pPr>
            <a:r>
              <a:rPr lang="en-US" sz="700">
                <a:solidFill>
                  <a:srgbClr val="000000"/>
                </a:solidFill>
                <a:latin typeface="Graphik Light"/>
                <a:cs typeface="Arial" panose="020B0604020202020204" pitchFamily="34" charset="0"/>
              </a:rPr>
              <a:t>Google Cloud</a:t>
            </a:r>
            <a:br>
              <a:rPr lang="en-US" sz="700">
                <a:solidFill>
                  <a:srgbClr val="000000"/>
                </a:solidFill>
                <a:latin typeface="Graphik Light"/>
                <a:cs typeface="Arial" panose="020B0604020202020204" pitchFamily="34" charset="0"/>
              </a:rPr>
            </a:br>
            <a:r>
              <a:rPr lang="en-US" sz="700">
                <a:solidFill>
                  <a:srgbClr val="000000"/>
                </a:solidFill>
                <a:latin typeface="Graphik Light"/>
                <a:cs typeface="Arial" panose="020B0604020202020204" pitchFamily="34" charset="0"/>
              </a:rPr>
              <a:t>Storage</a:t>
            </a:r>
          </a:p>
        </p:txBody>
      </p:sp>
      <p:sp>
        <p:nvSpPr>
          <p:cNvPr id="120" name="TextBox 20">
            <a:extLst>
              <a:ext uri="{FF2B5EF4-FFF2-40B4-BE49-F238E27FC236}">
                <a16:creationId xmlns:a16="http://schemas.microsoft.com/office/drawing/2014/main" id="{E77472DC-E68E-A16A-57E5-9608E07797AF}"/>
              </a:ext>
            </a:extLst>
          </p:cNvPr>
          <p:cNvSpPr txBox="1">
            <a:spLocks noChangeArrowheads="1"/>
          </p:cNvSpPr>
          <p:nvPr/>
        </p:nvSpPr>
        <p:spPr bwMode="auto">
          <a:xfrm>
            <a:off x="8630829" y="4047173"/>
            <a:ext cx="83074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80000"/>
              </a:lnSpc>
              <a:defRPr/>
            </a:pPr>
            <a:r>
              <a:rPr lang="en-US" altLang="en-US" sz="700">
                <a:solidFill>
                  <a:srgbClr val="000000"/>
                </a:solidFill>
                <a:latin typeface="Graphik Light"/>
                <a:cs typeface="Arial" panose="020B0604020202020204" pitchFamily="34" charset="0"/>
              </a:rPr>
              <a:t>Google Data</a:t>
            </a:r>
          </a:p>
          <a:p>
            <a:pPr algn="just">
              <a:lnSpc>
                <a:spcPct val="80000"/>
              </a:lnSpc>
              <a:defRPr/>
            </a:pPr>
            <a:r>
              <a:rPr lang="en-US" altLang="en-US" sz="700">
                <a:solidFill>
                  <a:srgbClr val="000000"/>
                </a:solidFill>
                <a:latin typeface="Graphik Light"/>
                <a:cs typeface="Arial" panose="020B0604020202020204" pitchFamily="34" charset="0"/>
              </a:rPr>
              <a:t>     Fusion</a:t>
            </a:r>
          </a:p>
        </p:txBody>
      </p:sp>
      <p:sp>
        <p:nvSpPr>
          <p:cNvPr id="121" name="TextBox 20">
            <a:extLst>
              <a:ext uri="{FF2B5EF4-FFF2-40B4-BE49-F238E27FC236}">
                <a16:creationId xmlns:a16="http://schemas.microsoft.com/office/drawing/2014/main" id="{BB14EC97-1102-B62F-58CB-843AFFB367CB}"/>
              </a:ext>
            </a:extLst>
          </p:cNvPr>
          <p:cNvSpPr txBox="1">
            <a:spLocks noChangeArrowheads="1"/>
          </p:cNvSpPr>
          <p:nvPr/>
        </p:nvSpPr>
        <p:spPr bwMode="auto">
          <a:xfrm>
            <a:off x="7539620" y="4057770"/>
            <a:ext cx="83074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Google</a:t>
            </a:r>
          </a:p>
          <a:p>
            <a:pPr marL="0" marR="0" lvl="0" indent="0" algn="ctr" defTabSz="914400" rtl="0" eaLnBrk="1" fontAlgn="auto" latinLnBrk="0" hangingPunct="1">
              <a:lnSpc>
                <a:spcPct val="80000"/>
              </a:lnSpc>
              <a:spcBef>
                <a:spcPts val="0"/>
              </a:spcBef>
              <a:spcAft>
                <a:spcPts val="0"/>
              </a:spcAft>
              <a:buClrTx/>
              <a:buSzTx/>
              <a:buFontTx/>
              <a:buNone/>
              <a:tabLst/>
              <a:defRPr/>
            </a:pPr>
            <a:r>
              <a:rPr lang="en-US" altLang="en-US" sz="700" err="1">
                <a:solidFill>
                  <a:srgbClr val="000000"/>
                </a:solidFill>
                <a:latin typeface="Graphik Light"/>
                <a:ea typeface="Amazon Ember" panose="020B0603020204020204" pitchFamily="34" charset="0"/>
                <a:cs typeface="Arial" panose="020B0604020202020204" pitchFamily="34" charset="0"/>
              </a:rPr>
              <a:t>Firestore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pic>
        <p:nvPicPr>
          <p:cNvPr id="122" name="Picture 30">
            <a:extLst>
              <a:ext uri="{FF2B5EF4-FFF2-40B4-BE49-F238E27FC236}">
                <a16:creationId xmlns:a16="http://schemas.microsoft.com/office/drawing/2014/main" id="{3784BEE9-C36D-772D-B68F-585B51F88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1728" y="3868864"/>
            <a:ext cx="231644" cy="231644"/>
          </a:xfrm>
          <a:prstGeom prst="rect">
            <a:avLst/>
          </a:prstGeom>
          <a:noFill/>
          <a:extLst>
            <a:ext uri="{909E8E84-426E-40DD-AFC4-6F175D3DCCD1}">
              <a14:hiddenFill xmlns:a14="http://schemas.microsoft.com/office/drawing/2010/main">
                <a:solidFill>
                  <a:srgbClr val="FFFFFF"/>
                </a:solidFill>
              </a14:hiddenFill>
            </a:ext>
          </a:extLst>
        </p:spPr>
      </p:pic>
      <p:sp>
        <p:nvSpPr>
          <p:cNvPr id="123" name="TextBox 12">
            <a:extLst>
              <a:ext uri="{FF2B5EF4-FFF2-40B4-BE49-F238E27FC236}">
                <a16:creationId xmlns:a16="http://schemas.microsoft.com/office/drawing/2014/main" id="{BD21C61C-E48A-79DC-8717-6899BA84DA6D}"/>
              </a:ext>
            </a:extLst>
          </p:cNvPr>
          <p:cNvSpPr txBox="1">
            <a:spLocks noChangeArrowheads="1"/>
          </p:cNvSpPr>
          <p:nvPr/>
        </p:nvSpPr>
        <p:spPr bwMode="auto">
          <a:xfrm>
            <a:off x="9243071" y="4078693"/>
            <a:ext cx="6564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a:latin typeface="+mn-lt"/>
                <a:ea typeface="Amazon Ember" panose="020B0603020204020204" pitchFamily="34" charset="0"/>
                <a:cs typeface="Arial" panose="020B0604020202020204" pitchFamily="34" charset="0"/>
              </a:rPr>
              <a:t>Vertex AI</a:t>
            </a:r>
          </a:p>
        </p:txBody>
      </p:sp>
      <p:pic>
        <p:nvPicPr>
          <p:cNvPr id="124" name="Picture 123" descr="A colorful rectangles with circles and a circle&#10;&#10;AI-generated content may be incorrect.">
            <a:extLst>
              <a:ext uri="{FF2B5EF4-FFF2-40B4-BE49-F238E27FC236}">
                <a16:creationId xmlns:a16="http://schemas.microsoft.com/office/drawing/2014/main" id="{559CE7EC-3324-F2F9-E7F6-FE07B4BBCA66}"/>
              </a:ext>
            </a:extLst>
          </p:cNvPr>
          <p:cNvPicPr>
            <a:picLocks noChangeAspect="1"/>
          </p:cNvPicPr>
          <p:nvPr/>
        </p:nvPicPr>
        <p:blipFill>
          <a:blip r:embed="rId12"/>
          <a:stretch>
            <a:fillRect/>
          </a:stretch>
        </p:blipFill>
        <p:spPr>
          <a:xfrm>
            <a:off x="8341699" y="3843301"/>
            <a:ext cx="236478" cy="236478"/>
          </a:xfrm>
          <a:prstGeom prst="rect">
            <a:avLst/>
          </a:prstGeom>
        </p:spPr>
      </p:pic>
      <p:pic>
        <p:nvPicPr>
          <p:cNvPr id="125" name="Picture 10" descr="Google Cloud Filestore | CloudBank">
            <a:extLst>
              <a:ext uri="{FF2B5EF4-FFF2-40B4-BE49-F238E27FC236}">
                <a16:creationId xmlns:a16="http://schemas.microsoft.com/office/drawing/2014/main" id="{3D6EE070-C5BF-3180-3FDD-C3D9C001E90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3583" y="3870345"/>
            <a:ext cx="212576" cy="186487"/>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0" descr="GCP Data Fusion ...">
            <a:extLst>
              <a:ext uri="{FF2B5EF4-FFF2-40B4-BE49-F238E27FC236}">
                <a16:creationId xmlns:a16="http://schemas.microsoft.com/office/drawing/2014/main" id="{E7DEE8CC-AF76-9B48-D48D-F0953E2980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72034" y="3861042"/>
            <a:ext cx="188762" cy="1887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Vertex AI Agent Builder: Tips for ...">
            <a:extLst>
              <a:ext uri="{FF2B5EF4-FFF2-40B4-BE49-F238E27FC236}">
                <a16:creationId xmlns:a16="http://schemas.microsoft.com/office/drawing/2014/main" id="{55410249-E93B-AF9C-9EA2-CCAAE09E96A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53482" y="2970734"/>
            <a:ext cx="690589" cy="428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gent Development Kit for Go ...">
            <a:extLst>
              <a:ext uri="{FF2B5EF4-FFF2-40B4-BE49-F238E27FC236}">
                <a16:creationId xmlns:a16="http://schemas.microsoft.com/office/drawing/2014/main" id="{C013DE42-E809-2860-2522-00AAE6E750D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02137" y="2973257"/>
            <a:ext cx="489743" cy="278948"/>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20">
            <a:extLst>
              <a:ext uri="{FF2B5EF4-FFF2-40B4-BE49-F238E27FC236}">
                <a16:creationId xmlns:a16="http://schemas.microsoft.com/office/drawing/2014/main" id="{A0A0D3BE-296D-36CC-3A68-F7076288565C}"/>
              </a:ext>
            </a:extLst>
          </p:cNvPr>
          <p:cNvSpPr txBox="1">
            <a:spLocks noChangeArrowheads="1"/>
          </p:cNvSpPr>
          <p:nvPr/>
        </p:nvSpPr>
        <p:spPr bwMode="auto">
          <a:xfrm>
            <a:off x="5284863" y="3283399"/>
            <a:ext cx="9810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Agent Dev Kit</a:t>
            </a:r>
          </a:p>
        </p:txBody>
      </p:sp>
      <p:pic>
        <p:nvPicPr>
          <p:cNvPr id="2054" name="Picture 6" descr="Gemini Enterprise: Best of Google AI ...">
            <a:extLst>
              <a:ext uri="{FF2B5EF4-FFF2-40B4-BE49-F238E27FC236}">
                <a16:creationId xmlns:a16="http://schemas.microsoft.com/office/drawing/2014/main" id="{18BF8B80-43D4-4B56-52A7-DA9196D17FC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76026" y="2965280"/>
            <a:ext cx="419835" cy="265242"/>
          </a:xfrm>
          <a:prstGeom prst="rect">
            <a:avLst/>
          </a:prstGeom>
          <a:noFill/>
          <a:extLst>
            <a:ext uri="{909E8E84-426E-40DD-AFC4-6F175D3DCCD1}">
              <a14:hiddenFill xmlns:a14="http://schemas.microsoft.com/office/drawing/2010/main">
                <a:solidFill>
                  <a:srgbClr val="FFFFFF"/>
                </a:solidFill>
              </a14:hiddenFill>
            </a:ext>
          </a:extLst>
        </p:spPr>
      </p:pic>
      <p:sp>
        <p:nvSpPr>
          <p:cNvPr id="514" name="TextBox 20">
            <a:extLst>
              <a:ext uri="{FF2B5EF4-FFF2-40B4-BE49-F238E27FC236}">
                <a16:creationId xmlns:a16="http://schemas.microsoft.com/office/drawing/2014/main" id="{D39F0043-3BD0-6BC5-25D6-9CF7058A2B16}"/>
              </a:ext>
            </a:extLst>
          </p:cNvPr>
          <p:cNvSpPr txBox="1">
            <a:spLocks noChangeArrowheads="1"/>
          </p:cNvSpPr>
          <p:nvPr/>
        </p:nvSpPr>
        <p:spPr bwMode="auto">
          <a:xfrm>
            <a:off x="6198131" y="3264504"/>
            <a:ext cx="9810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Gemini Enterprise</a:t>
            </a:r>
          </a:p>
        </p:txBody>
      </p:sp>
      <p:pic>
        <p:nvPicPr>
          <p:cNvPr id="517" name="Picture 2" descr="Vertex AI Agent Builder: Tips for ...">
            <a:extLst>
              <a:ext uri="{FF2B5EF4-FFF2-40B4-BE49-F238E27FC236}">
                <a16:creationId xmlns:a16="http://schemas.microsoft.com/office/drawing/2014/main" id="{01C24120-3F7D-BB07-7683-E9740B9EE48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50710" y="2952010"/>
            <a:ext cx="558225" cy="346687"/>
          </a:xfrm>
          <a:prstGeom prst="rect">
            <a:avLst/>
          </a:prstGeom>
          <a:noFill/>
          <a:extLst>
            <a:ext uri="{909E8E84-426E-40DD-AFC4-6F175D3DCCD1}">
              <a14:hiddenFill xmlns:a14="http://schemas.microsoft.com/office/drawing/2010/main">
                <a:solidFill>
                  <a:srgbClr val="FFFFFF"/>
                </a:solidFill>
              </a14:hiddenFill>
            </a:ext>
          </a:extLst>
        </p:spPr>
      </p:pic>
      <p:pic>
        <p:nvPicPr>
          <p:cNvPr id="520" name="Picture 4" descr="Agent Development Kit for Go ...">
            <a:extLst>
              <a:ext uri="{FF2B5EF4-FFF2-40B4-BE49-F238E27FC236}">
                <a16:creationId xmlns:a16="http://schemas.microsoft.com/office/drawing/2014/main" id="{A6B81829-3136-E1C9-991A-334B0059F88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413350" y="2952440"/>
            <a:ext cx="489743" cy="278948"/>
          </a:xfrm>
          <a:prstGeom prst="rect">
            <a:avLst/>
          </a:prstGeom>
          <a:noFill/>
          <a:extLst>
            <a:ext uri="{909E8E84-426E-40DD-AFC4-6F175D3DCCD1}">
              <a14:hiddenFill xmlns:a14="http://schemas.microsoft.com/office/drawing/2010/main">
                <a:solidFill>
                  <a:srgbClr val="FFFFFF"/>
                </a:solidFill>
              </a14:hiddenFill>
            </a:ext>
          </a:extLst>
        </p:spPr>
      </p:pic>
      <p:sp>
        <p:nvSpPr>
          <p:cNvPr id="521" name="TextBox 20">
            <a:extLst>
              <a:ext uri="{FF2B5EF4-FFF2-40B4-BE49-F238E27FC236}">
                <a16:creationId xmlns:a16="http://schemas.microsoft.com/office/drawing/2014/main" id="{9A6989E0-4FF3-CA4C-24EE-4045F3FDFDCF}"/>
              </a:ext>
            </a:extLst>
          </p:cNvPr>
          <p:cNvSpPr txBox="1">
            <a:spLocks noChangeArrowheads="1"/>
          </p:cNvSpPr>
          <p:nvPr/>
        </p:nvSpPr>
        <p:spPr bwMode="auto">
          <a:xfrm>
            <a:off x="8196076" y="3262582"/>
            <a:ext cx="9810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Agent Dev Kit</a:t>
            </a:r>
          </a:p>
        </p:txBody>
      </p:sp>
      <p:pic>
        <p:nvPicPr>
          <p:cNvPr id="2056" name="Picture 8" descr="A2A Extensions: Empowering Custom Agent ...">
            <a:extLst>
              <a:ext uri="{FF2B5EF4-FFF2-40B4-BE49-F238E27FC236}">
                <a16:creationId xmlns:a16="http://schemas.microsoft.com/office/drawing/2014/main" id="{BE6621AF-4999-2F97-D120-96D2C47C37C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29627" y="2929708"/>
            <a:ext cx="864229" cy="3149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oogle BigQuery Logo Vector Logo ...">
            <a:extLst>
              <a:ext uri="{FF2B5EF4-FFF2-40B4-BE49-F238E27FC236}">
                <a16:creationId xmlns:a16="http://schemas.microsoft.com/office/drawing/2014/main" id="{A1BD8406-C79B-7EA5-E464-86442862A37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29870" y="5535303"/>
            <a:ext cx="295288" cy="295288"/>
          </a:xfrm>
          <a:prstGeom prst="rect">
            <a:avLst/>
          </a:prstGeom>
          <a:noFill/>
          <a:extLst>
            <a:ext uri="{909E8E84-426E-40DD-AFC4-6F175D3DCCD1}">
              <a14:hiddenFill xmlns:a14="http://schemas.microsoft.com/office/drawing/2010/main">
                <a:solidFill>
                  <a:srgbClr val="FFFFFF"/>
                </a:solidFill>
              </a14:hiddenFill>
            </a:ext>
          </a:extLst>
        </p:spPr>
      </p:pic>
      <p:sp>
        <p:nvSpPr>
          <p:cNvPr id="523" name="TextBox 522">
            <a:extLst>
              <a:ext uri="{FF2B5EF4-FFF2-40B4-BE49-F238E27FC236}">
                <a16:creationId xmlns:a16="http://schemas.microsoft.com/office/drawing/2014/main" id="{FFE4E38C-A853-260E-E7CB-734E2B3D2F9B}"/>
              </a:ext>
            </a:extLst>
          </p:cNvPr>
          <p:cNvSpPr txBox="1"/>
          <p:nvPr/>
        </p:nvSpPr>
        <p:spPr>
          <a:xfrm>
            <a:off x="7493834" y="5804882"/>
            <a:ext cx="805704"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Google</a:t>
            </a:r>
          </a:p>
          <a:p>
            <a:pPr algn="ctr">
              <a:lnSpc>
                <a:spcPct val="80000"/>
              </a:lnSpc>
              <a:defRPr/>
            </a:pPr>
            <a:r>
              <a:rPr lang="en-US" sz="700">
                <a:solidFill>
                  <a:srgbClr val="000000"/>
                </a:solidFill>
                <a:latin typeface="Graphik Light"/>
                <a:cs typeface="Arial" panose="020B0604020202020204" pitchFamily="34" charset="0"/>
              </a:rPr>
              <a:t>Big Query</a:t>
            </a:r>
          </a:p>
        </p:txBody>
      </p:sp>
      <p:pic>
        <p:nvPicPr>
          <p:cNvPr id="2060" name="Picture 12" descr="Google AlloyDB Integration - Secoda">
            <a:extLst>
              <a:ext uri="{FF2B5EF4-FFF2-40B4-BE49-F238E27FC236}">
                <a16:creationId xmlns:a16="http://schemas.microsoft.com/office/drawing/2014/main" id="{0EC7D22B-4DD4-3E16-DE6E-8A98D018C026}"/>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471687" y="5522651"/>
            <a:ext cx="282198" cy="282198"/>
          </a:xfrm>
          <a:prstGeom prst="rect">
            <a:avLst/>
          </a:prstGeom>
          <a:noFill/>
          <a:extLst>
            <a:ext uri="{909E8E84-426E-40DD-AFC4-6F175D3DCCD1}">
              <a14:hiddenFill xmlns:a14="http://schemas.microsoft.com/office/drawing/2010/main">
                <a:solidFill>
                  <a:srgbClr val="FFFFFF"/>
                </a:solidFill>
              </a14:hiddenFill>
            </a:ext>
          </a:extLst>
        </p:spPr>
      </p:pic>
      <p:sp>
        <p:nvSpPr>
          <p:cNvPr id="524" name="TextBox 523">
            <a:extLst>
              <a:ext uri="{FF2B5EF4-FFF2-40B4-BE49-F238E27FC236}">
                <a16:creationId xmlns:a16="http://schemas.microsoft.com/office/drawing/2014/main" id="{83D0A806-125E-761C-6992-9D1EC7EE5C86}"/>
              </a:ext>
            </a:extLst>
          </p:cNvPr>
          <p:cNvSpPr txBox="1"/>
          <p:nvPr/>
        </p:nvSpPr>
        <p:spPr>
          <a:xfrm>
            <a:off x="8209934" y="5813944"/>
            <a:ext cx="805704" cy="266868"/>
          </a:xfrm>
          <a:prstGeom prst="rect">
            <a:avLst/>
          </a:prstGeom>
          <a:noFill/>
        </p:spPr>
        <p:txBody>
          <a:bodyPr wrap="square" rtlCol="0">
            <a:spAutoFit/>
          </a:bodyPr>
          <a:lstStyle/>
          <a:p>
            <a:pPr algn="ctr">
              <a:lnSpc>
                <a:spcPct val="80000"/>
              </a:lnSpc>
              <a:defRPr/>
            </a:pPr>
            <a:r>
              <a:rPr lang="en-US" sz="700">
                <a:solidFill>
                  <a:srgbClr val="000000"/>
                </a:solidFill>
                <a:latin typeface="Graphik Light"/>
                <a:cs typeface="Arial" panose="020B0604020202020204" pitchFamily="34" charset="0"/>
              </a:rPr>
              <a:t>Alloy DB</a:t>
            </a:r>
            <a:endParaRPr lang="en-US" sz="700">
              <a:solidFill>
                <a:srgbClr val="000000"/>
              </a:solidFill>
              <a:cs typeface="Arial" panose="020B0604020202020204" pitchFamily="34" charset="0"/>
            </a:endParaRPr>
          </a:p>
          <a:p>
            <a:pPr algn="ctr">
              <a:lnSpc>
                <a:spcPct val="80000"/>
              </a:lnSpc>
              <a:defRPr/>
            </a:pPr>
            <a:endParaRPr lang="en-US" sz="700">
              <a:solidFill>
                <a:srgbClr val="000000"/>
              </a:solidFill>
              <a:latin typeface="Graphik Light"/>
              <a:cs typeface="Arial" panose="020B0604020202020204" pitchFamily="34" charset="0"/>
            </a:endParaRPr>
          </a:p>
        </p:txBody>
      </p:sp>
    </p:spTree>
    <p:extLst>
      <p:ext uri="{BB962C8B-B14F-4D97-AF65-F5344CB8AC3E}">
        <p14:creationId xmlns:p14="http://schemas.microsoft.com/office/powerpoint/2010/main" val="1270169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AA154-312A-9418-2EF1-22B20AD03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DB43B-9A89-7A12-59F0-4B6B5A29BC57}"/>
              </a:ext>
            </a:extLst>
          </p:cNvPr>
          <p:cNvSpPr>
            <a:spLocks noGrp="1"/>
          </p:cNvSpPr>
          <p:nvPr>
            <p:ph type="title"/>
          </p:nvPr>
        </p:nvSpPr>
        <p:spPr/>
        <p:txBody>
          <a:bodyPr/>
          <a:lstStyle/>
          <a:p>
            <a:r>
              <a:rPr lang="en-US"/>
              <a:t>Google Cloud Native Coverage vs Gaps + Recommended 3rd-Party Tech Stack (1/2)</a:t>
            </a:r>
          </a:p>
        </p:txBody>
      </p:sp>
      <p:graphicFrame>
        <p:nvGraphicFramePr>
          <p:cNvPr id="3" name="Table 2">
            <a:extLst>
              <a:ext uri="{FF2B5EF4-FFF2-40B4-BE49-F238E27FC236}">
                <a16:creationId xmlns:a16="http://schemas.microsoft.com/office/drawing/2014/main" id="{9C899545-6A69-8DDE-65AB-588370613A66}"/>
              </a:ext>
            </a:extLst>
          </p:cNvPr>
          <p:cNvGraphicFramePr>
            <a:graphicFrameLocks noGrp="1"/>
          </p:cNvGraphicFramePr>
          <p:nvPr>
            <p:extLst>
              <p:ext uri="{D42A27DB-BD31-4B8C-83A1-F6EECF244321}">
                <p14:modId xmlns:p14="http://schemas.microsoft.com/office/powerpoint/2010/main" val="3053054932"/>
              </p:ext>
            </p:extLst>
          </p:nvPr>
        </p:nvGraphicFramePr>
        <p:xfrm>
          <a:off x="588409" y="818146"/>
          <a:ext cx="11328000" cy="5570620"/>
        </p:xfrm>
        <a:graphic>
          <a:graphicData uri="http://schemas.openxmlformats.org/drawingml/2006/table">
            <a:tbl>
              <a:tblPr firstRow="1" bandRow="1">
                <a:tableStyleId>{2D5ABB26-0587-4C30-8999-92F81FD0307C}</a:tableStyleId>
              </a:tblPr>
              <a:tblGrid>
                <a:gridCol w="1613370">
                  <a:extLst>
                    <a:ext uri="{9D8B030D-6E8A-4147-A177-3AD203B41FA5}">
                      <a16:colId xmlns:a16="http://schemas.microsoft.com/office/drawing/2014/main" val="3728964636"/>
                    </a:ext>
                  </a:extLst>
                </a:gridCol>
                <a:gridCol w="1586497">
                  <a:extLst>
                    <a:ext uri="{9D8B030D-6E8A-4147-A177-3AD203B41FA5}">
                      <a16:colId xmlns:a16="http://schemas.microsoft.com/office/drawing/2014/main" val="933875314"/>
                    </a:ext>
                  </a:extLst>
                </a:gridCol>
                <a:gridCol w="1445461">
                  <a:extLst>
                    <a:ext uri="{9D8B030D-6E8A-4147-A177-3AD203B41FA5}">
                      <a16:colId xmlns:a16="http://schemas.microsoft.com/office/drawing/2014/main" val="390544701"/>
                    </a:ext>
                  </a:extLst>
                </a:gridCol>
                <a:gridCol w="1576137">
                  <a:extLst>
                    <a:ext uri="{9D8B030D-6E8A-4147-A177-3AD203B41FA5}">
                      <a16:colId xmlns:a16="http://schemas.microsoft.com/office/drawing/2014/main" val="219347835"/>
                    </a:ext>
                  </a:extLst>
                </a:gridCol>
                <a:gridCol w="2225842">
                  <a:extLst>
                    <a:ext uri="{9D8B030D-6E8A-4147-A177-3AD203B41FA5}">
                      <a16:colId xmlns:a16="http://schemas.microsoft.com/office/drawing/2014/main" val="1339555475"/>
                    </a:ext>
                  </a:extLst>
                </a:gridCol>
                <a:gridCol w="2880693">
                  <a:extLst>
                    <a:ext uri="{9D8B030D-6E8A-4147-A177-3AD203B41FA5}">
                      <a16:colId xmlns:a16="http://schemas.microsoft.com/office/drawing/2014/main" val="4278898705"/>
                    </a:ext>
                  </a:extLst>
                </a:gridCol>
              </a:tblGrid>
              <a:tr h="397902">
                <a:tc>
                  <a:txBody>
                    <a:bodyPr/>
                    <a:lstStyle/>
                    <a:p>
                      <a:pPr marL="0" marR="0" algn="ctr">
                        <a:buNone/>
                      </a:pPr>
                      <a:r>
                        <a:rPr lang="en-US" sz="1000" b="1" kern="100">
                          <a:solidFill>
                            <a:schemeClr val="bg1"/>
                          </a:solidFill>
                          <a:effectLst/>
                        </a:rPr>
                        <a:t>L2 Brain (Sub) Layer</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Capability</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Can Be Fully Google Cloud Native?</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Key Google Cloud Native Services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Where Google Cloud Becomes Insufficient</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Recommended 3rd-Party / Open Source Stack (Only for Gaps)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4"/>
                    </a:solidFill>
                  </a:tcPr>
                </a:tc>
                <a:extLst>
                  <a:ext uri="{0D108BD9-81ED-4DB2-BD59-A6C34878D82A}">
                    <a16:rowId xmlns:a16="http://schemas.microsoft.com/office/drawing/2014/main" val="2121852515"/>
                  </a:ext>
                </a:extLst>
              </a:tr>
              <a:tr h="596852">
                <a:tc>
                  <a:txBody>
                    <a:bodyPr/>
                    <a:lstStyle/>
                    <a:p>
                      <a:pPr marL="0" marR="0">
                        <a:buNone/>
                      </a:pPr>
                      <a:r>
                        <a:rPr lang="en-US" sz="1000" b="1" kern="100">
                          <a:effectLst/>
                        </a:rPr>
                        <a:t>Industry Pattern Libraries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Industry workflows, agent templates, reusable playbooks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Partially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Vertex AI, Agent Builder, Agent Development Kit (ADK), Vertex AI Studio</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Limited vertical cognition or domain-specific agent IP; focuses on general templates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Accenture libraries; SAP/ServiceNow/Salesforce packs; LangGraph (OSS) templates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659823258"/>
                  </a:ext>
                </a:extLst>
              </a:tr>
              <a:tr h="596852">
                <a:tc>
                  <a:txBody>
                    <a:bodyPr/>
                    <a:lstStyle/>
                    <a:p>
                      <a:pPr marL="0" marR="0">
                        <a:buNone/>
                      </a:pPr>
                      <a:r>
                        <a:rPr lang="en-US" sz="1000" b="1" kern="100">
                          <a:effectLst/>
                        </a:rPr>
                        <a:t>Copilot &amp; Workbench Blueprints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Role-based copilots, investigator workbenches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(basic)</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Vertex AI Studio, Gemini integration, Conversational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Deep regulated Uis/workbenches; advanced investigative flows require customization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Palantir patterns;  Retool/Appsmith (OSS); custom UX via google Cloud tools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1514870149"/>
                  </a:ext>
                </a:extLst>
              </a:tr>
              <a:tr h="596852">
                <a:tc>
                  <a:txBody>
                    <a:bodyPr/>
                    <a:lstStyle/>
                    <a:p>
                      <a:pPr marL="0" marR="0">
                        <a:buNone/>
                      </a:pPr>
                      <a:r>
                        <a:rPr lang="en-US" sz="1000" b="1" kern="100">
                          <a:effectLst/>
                        </a:rPr>
                        <a:t>AI Governance, Registry &amp; Lineage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Governance, traceability, lineage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 (models)</a:t>
                      </a:r>
                    </a:p>
                    <a:p>
                      <a:pPr marL="0" marR="0">
                        <a:buNone/>
                      </a:pPr>
                      <a:r>
                        <a:rPr lang="en-US" sz="1000" kern="100">
                          <a:effectLst/>
                        </a:rPr>
                        <a:t>Partial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Vertex AI Model Registry, Gen AI Evaluation Service, Data Lineage in BigQuery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Agent-specific decision traces across multi-agent; comprehensive evidence packs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MLflow ((OSS); OpenLineage; Collibra/Alation; Ariza for QA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3268291166"/>
                  </a:ext>
                </a:extLst>
              </a:tr>
              <a:tr h="596852">
                <a:tc>
                  <a:txBody>
                    <a:bodyPr/>
                    <a:lstStyle/>
                    <a:p>
                      <a:pPr marL="0" marR="0">
                        <a:buNone/>
                      </a:pPr>
                      <a:r>
                        <a:rPr lang="en-US" sz="1000" b="1" kern="100">
                          <a:effectLst/>
                        </a:rPr>
                        <a:t>AI Observability &amp; Monitoring</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Infra + runtime observability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(infra)</a:t>
                      </a:r>
                    </a:p>
                    <a:p>
                      <a:pPr marL="0" marR="0">
                        <a:buNone/>
                      </a:pPr>
                      <a:r>
                        <a:rPr lang="en-US" sz="1000" kern="100">
                          <a:effectLst/>
                        </a:rPr>
                        <a:t>Partial (agent quality)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Vertex AI Model Monitoring, Cloud Monitoring, Agentic SOC</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Semantic drift/hallucination in agents; behavior analytics for complex systems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Arize Phoenix (OSS); WhyLabs; Langsmith; OpenTelemetry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477738781"/>
                  </a:ext>
                </a:extLst>
              </a:tr>
              <a:tr h="397902">
                <a:tc>
                  <a:txBody>
                    <a:bodyPr/>
                    <a:lstStyle/>
                    <a:p>
                      <a:pPr marL="0" marR="0">
                        <a:buNone/>
                      </a:pPr>
                      <a:r>
                        <a:rPr lang="en-US" sz="1000" b="1" kern="100">
                          <a:effectLst/>
                        </a:rPr>
                        <a:t>Responsible &amp; Explainable AI</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Safety + explainability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(baseline safety)</a:t>
                      </a:r>
                    </a:p>
                    <a:p>
                      <a:pPr marL="0" marR="0">
                        <a:buNone/>
                      </a:pPr>
                      <a:r>
                        <a:rPr lang="en-US" sz="1000" kern="100">
                          <a:effectLst/>
                        </a:rPr>
                        <a:t>Partial (explainability)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Vertex AI safety filters, Responsible AI practices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Multi-chain explainability in agentic workflows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Fiddler/TruEra; Ariza; Evindently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2713689954"/>
                  </a:ext>
                </a:extLst>
              </a:tr>
              <a:tr h="596852">
                <a:tc>
                  <a:txBody>
                    <a:bodyPr/>
                    <a:lstStyle/>
                    <a:p>
                      <a:pPr marL="0" marR="0">
                        <a:buNone/>
                      </a:pPr>
                      <a:r>
                        <a:rPr lang="en-US" sz="1000" b="1" kern="100">
                          <a:effectLst/>
                        </a:rPr>
                        <a:t>AI Lifecycle Automation &amp; Promotion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CI/CD promotion gates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Vertex AI Pipelines, Cloud Build, Vertex AI ML Ops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Agent-specific eval gating; advanced promotion for multi-agents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Weights &amp; Biases; Arize gates; custom in Cloud CI/CD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1163098029"/>
                  </a:ext>
                </a:extLst>
              </a:tr>
              <a:tr h="596852">
                <a:tc>
                  <a:txBody>
                    <a:bodyPr/>
                    <a:lstStyle/>
                    <a:p>
                      <a:pPr marL="0" marR="0">
                        <a:buNone/>
                      </a:pPr>
                      <a:r>
                        <a:rPr lang="en-US" sz="1000" b="1" kern="100">
                          <a:effectLst/>
                        </a:rPr>
                        <a:t>Agent Orchestration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Multi-agent coordination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latin typeface="Times New Roman" panose="02020603050405020304" pitchFamily="18" charset="0"/>
                          <a:ea typeface="Times New Roman" panose="02020603050405020304" pitchFamily="18" charset="0"/>
                        </a:rPr>
                        <a:t>Yes</a:t>
                      </a: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Vertex AI Agent Builder Orchestration, ADK, Vertex AI Pipelines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Dynamic cognitive planning reusable frameworks for complex routing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LangGraph; CrewAI (OSS); Temporal; AutoGen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445135760"/>
                  </a:ext>
                </a:extLst>
              </a:tr>
              <a:tr h="596852">
                <a:tc>
                  <a:txBody>
                    <a:bodyPr/>
                    <a:lstStyle/>
                    <a:p>
                      <a:pPr marL="0" marR="0">
                        <a:buNone/>
                      </a:pPr>
                      <a:r>
                        <a:rPr lang="en-US" sz="1000" b="1" kern="100">
                          <a:effectLst/>
                        </a:rPr>
                        <a:t>Industry Agents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Domain-specialized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latin typeface="Times New Roman" panose="02020603050405020304" pitchFamily="18" charset="0"/>
                          <a:ea typeface="Times New Roman" panose="02020603050405020304" pitchFamily="18" charset="0"/>
                        </a:rPr>
                        <a:t>Partially</a:t>
                      </a:r>
                    </a:p>
                  </a:txBody>
                  <a:tcPr marL="27196" marR="27196" marT="0" marB="0" anchor="ctr"/>
                </a:tc>
                <a:tc>
                  <a:txBody>
                    <a:bodyPr/>
                    <a:lstStyle/>
                    <a:p>
                      <a:pPr marL="0" marR="0">
                        <a:buNone/>
                      </a:pPr>
                      <a:r>
                        <a:rPr lang="en-US" sz="1000" kern="100">
                          <a:effectLst/>
                        </a:rPr>
                        <a:t>Vertex AI agents (e.g; for retail/CPG, security via Agentic SOC)</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Limited out-of-box verticals; needs building for specific domains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Salesforce Agentforce; ServiceNow; partner integrations via A2A protocols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963037503"/>
                  </a:ext>
                </a:extLst>
              </a:tr>
              <a:tr h="596852">
                <a:tc>
                  <a:txBody>
                    <a:bodyPr/>
                    <a:lstStyle/>
                    <a:p>
                      <a:pPr marL="0" marR="0">
                        <a:buNone/>
                      </a:pPr>
                      <a:r>
                        <a:rPr lang="en-US" sz="1000" b="1" kern="100">
                          <a:effectLst/>
                        </a:rPr>
                        <a:t>Agent Certification &amp; Readiness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Certify agents before prod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(custom)</a:t>
                      </a:r>
                    </a:p>
                    <a:p>
                      <a:pPr marL="0" marR="0">
                        <a:buNone/>
                      </a:pPr>
                      <a:r>
                        <a:rPr lang="en-US" sz="1000" kern="100">
                          <a:effectLst/>
                        </a:rPr>
                        <a:t>Partial (productized)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Vertex AI evaluations, CI/CD stacks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Native readiness scoring/certification for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Ariza/WhyLabs; Great Expectations (OSS); custom scorecards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923082265"/>
                  </a:ext>
                </a:extLst>
              </a:tr>
            </a:tbl>
          </a:graphicData>
        </a:graphic>
      </p:graphicFrame>
      <p:sp>
        <p:nvSpPr>
          <p:cNvPr id="4" name="TextBox 3">
            <a:extLst>
              <a:ext uri="{FF2B5EF4-FFF2-40B4-BE49-F238E27FC236}">
                <a16:creationId xmlns:a16="http://schemas.microsoft.com/office/drawing/2014/main" id="{94019D0F-3FC9-B05A-E8D7-014509456CAE}"/>
              </a:ext>
            </a:extLst>
          </p:cNvPr>
          <p:cNvSpPr txBox="1"/>
          <p:nvPr/>
        </p:nvSpPr>
        <p:spPr>
          <a:xfrm rot="16200000">
            <a:off x="-182234" y="1644472"/>
            <a:ext cx="1178608" cy="320040"/>
          </a:xfrm>
          <a:prstGeom prst="rect">
            <a:avLst/>
          </a:prstGeom>
          <a:solidFill>
            <a:srgbClr val="BE82FF">
              <a:lumMod val="75000"/>
              <a:alpha val="50000"/>
            </a:srgbClr>
          </a:solidFill>
          <a:ln>
            <a:no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rgbClr val="FFFFFF"/>
                </a:solidFill>
                <a:effectLst/>
                <a:uLnTx/>
                <a:uFillTx/>
                <a:latin typeface="Graphik" panose="020B0503030202060203" pitchFamily="34" charset="0"/>
              </a:defRPr>
            </a:lvl1pPr>
          </a:lstStyle>
          <a:p>
            <a:r>
              <a:rPr lang="en-US"/>
              <a:t>Industry Pattern Libraries</a:t>
            </a:r>
          </a:p>
        </p:txBody>
      </p:sp>
      <p:sp>
        <p:nvSpPr>
          <p:cNvPr id="6" name="TextBox 5">
            <a:extLst>
              <a:ext uri="{FF2B5EF4-FFF2-40B4-BE49-F238E27FC236}">
                <a16:creationId xmlns:a16="http://schemas.microsoft.com/office/drawing/2014/main" id="{5B06F6AC-3315-69EA-964A-9E22C2109AEC}"/>
              </a:ext>
            </a:extLst>
          </p:cNvPr>
          <p:cNvSpPr txBox="1"/>
          <p:nvPr/>
        </p:nvSpPr>
        <p:spPr>
          <a:xfrm rot="16200000">
            <a:off x="-667349" y="3344294"/>
            <a:ext cx="2148840" cy="320040"/>
          </a:xfrm>
          <a:prstGeom prst="rect">
            <a:avLst/>
          </a:prstGeom>
          <a:solidFill>
            <a:srgbClr val="A100FF">
              <a:alpha val="50000"/>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Graphik" panose="020B0503030202060203" pitchFamily="34" charset="0"/>
                <a:ea typeface="+mn-ea"/>
                <a:cs typeface="+mn-cs"/>
              </a:rPr>
              <a:t>AI Lifecycle Management</a:t>
            </a:r>
          </a:p>
        </p:txBody>
      </p:sp>
      <p:sp>
        <p:nvSpPr>
          <p:cNvPr id="8" name="TextBox 7">
            <a:extLst>
              <a:ext uri="{FF2B5EF4-FFF2-40B4-BE49-F238E27FC236}">
                <a16:creationId xmlns:a16="http://schemas.microsoft.com/office/drawing/2014/main" id="{7812FED5-B540-442C-C27A-B4EE31F48463}"/>
              </a:ext>
            </a:extLst>
          </p:cNvPr>
          <p:cNvSpPr txBox="1"/>
          <p:nvPr/>
        </p:nvSpPr>
        <p:spPr>
          <a:xfrm rot="16200000">
            <a:off x="-479897" y="5341778"/>
            <a:ext cx="1773936" cy="320040"/>
          </a:xfrm>
          <a:prstGeom prst="rect">
            <a:avLst/>
          </a:prstGeom>
          <a:solidFill>
            <a:schemeClr val="accent6">
              <a:lumMod val="90000"/>
              <a:alpha val="73000"/>
            </a:schemeClr>
          </a:solidFill>
          <a:ln>
            <a:solidFill>
              <a:srgbClr val="E8CBE5"/>
            </a:solid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chemeClr val="bg1"/>
                </a:solidFill>
                <a:effectLst/>
                <a:uLnTx/>
                <a:uFillTx/>
                <a:latin typeface="Graphik" panose="020B0503030202060203" pitchFamily="34" charset="0"/>
              </a:defRPr>
            </a:lvl1pPr>
          </a:lstStyle>
          <a:p>
            <a:r>
              <a:rPr lang="en-US"/>
              <a:t>Agent Ensemble</a:t>
            </a:r>
          </a:p>
        </p:txBody>
      </p:sp>
    </p:spTree>
    <p:extLst>
      <p:ext uri="{BB962C8B-B14F-4D97-AF65-F5344CB8AC3E}">
        <p14:creationId xmlns:p14="http://schemas.microsoft.com/office/powerpoint/2010/main" val="3192734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F6EB1-CA4D-2523-D9D9-6DB00D872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C52F7-70B7-B60F-5AC3-487FF6AFAAF3}"/>
              </a:ext>
            </a:extLst>
          </p:cNvPr>
          <p:cNvSpPr>
            <a:spLocks noGrp="1"/>
          </p:cNvSpPr>
          <p:nvPr>
            <p:ph type="title"/>
          </p:nvPr>
        </p:nvSpPr>
        <p:spPr/>
        <p:txBody>
          <a:bodyPr/>
          <a:lstStyle/>
          <a:p>
            <a:r>
              <a:rPr lang="en-US"/>
              <a:t>Google Cloud Native Coverage vs Gaps + Recommended 3rd-Party Tech Stack (2/2)</a:t>
            </a:r>
          </a:p>
        </p:txBody>
      </p:sp>
      <p:graphicFrame>
        <p:nvGraphicFramePr>
          <p:cNvPr id="3" name="Table 2">
            <a:extLst>
              <a:ext uri="{FF2B5EF4-FFF2-40B4-BE49-F238E27FC236}">
                <a16:creationId xmlns:a16="http://schemas.microsoft.com/office/drawing/2014/main" id="{847538D4-251F-1447-3ED3-B2A6B20DF3F7}"/>
              </a:ext>
            </a:extLst>
          </p:cNvPr>
          <p:cNvGraphicFramePr>
            <a:graphicFrameLocks noGrp="1"/>
          </p:cNvGraphicFramePr>
          <p:nvPr>
            <p:extLst>
              <p:ext uri="{D42A27DB-BD31-4B8C-83A1-F6EECF244321}">
                <p14:modId xmlns:p14="http://schemas.microsoft.com/office/powerpoint/2010/main" val="3151603843"/>
              </p:ext>
            </p:extLst>
          </p:nvPr>
        </p:nvGraphicFramePr>
        <p:xfrm>
          <a:off x="600441" y="818146"/>
          <a:ext cx="11328000" cy="5628856"/>
        </p:xfrm>
        <a:graphic>
          <a:graphicData uri="http://schemas.openxmlformats.org/drawingml/2006/table">
            <a:tbl>
              <a:tblPr firstRow="1" bandRow="1">
                <a:tableStyleId>{2D5ABB26-0587-4C30-8999-92F81FD0307C}</a:tableStyleId>
              </a:tblPr>
              <a:tblGrid>
                <a:gridCol w="1433399">
                  <a:extLst>
                    <a:ext uri="{9D8B030D-6E8A-4147-A177-3AD203B41FA5}">
                      <a16:colId xmlns:a16="http://schemas.microsoft.com/office/drawing/2014/main" val="3728964636"/>
                    </a:ext>
                  </a:extLst>
                </a:gridCol>
                <a:gridCol w="1635792">
                  <a:extLst>
                    <a:ext uri="{9D8B030D-6E8A-4147-A177-3AD203B41FA5}">
                      <a16:colId xmlns:a16="http://schemas.microsoft.com/office/drawing/2014/main" val="933875314"/>
                    </a:ext>
                  </a:extLst>
                </a:gridCol>
                <a:gridCol w="1588168">
                  <a:extLst>
                    <a:ext uri="{9D8B030D-6E8A-4147-A177-3AD203B41FA5}">
                      <a16:colId xmlns:a16="http://schemas.microsoft.com/office/drawing/2014/main" val="390544701"/>
                    </a:ext>
                  </a:extLst>
                </a:gridCol>
                <a:gridCol w="1564105">
                  <a:extLst>
                    <a:ext uri="{9D8B030D-6E8A-4147-A177-3AD203B41FA5}">
                      <a16:colId xmlns:a16="http://schemas.microsoft.com/office/drawing/2014/main" val="219347835"/>
                    </a:ext>
                  </a:extLst>
                </a:gridCol>
                <a:gridCol w="2528451">
                  <a:extLst>
                    <a:ext uri="{9D8B030D-6E8A-4147-A177-3AD203B41FA5}">
                      <a16:colId xmlns:a16="http://schemas.microsoft.com/office/drawing/2014/main" val="1339555475"/>
                    </a:ext>
                  </a:extLst>
                </a:gridCol>
                <a:gridCol w="2578085">
                  <a:extLst>
                    <a:ext uri="{9D8B030D-6E8A-4147-A177-3AD203B41FA5}">
                      <a16:colId xmlns:a16="http://schemas.microsoft.com/office/drawing/2014/main" val="4278898705"/>
                    </a:ext>
                  </a:extLst>
                </a:gridCol>
              </a:tblGrid>
              <a:tr h="410036">
                <a:tc>
                  <a:txBody>
                    <a:bodyPr/>
                    <a:lstStyle/>
                    <a:p>
                      <a:pPr marL="0" marR="0" algn="ctr">
                        <a:buNone/>
                      </a:pPr>
                      <a:r>
                        <a:rPr lang="en-US" sz="1000" b="1" kern="100">
                          <a:solidFill>
                            <a:schemeClr val="bg1"/>
                          </a:solidFill>
                          <a:effectLst/>
                        </a:rPr>
                        <a:t>L2 Brain (Sub) Layer</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Capability</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Can Be Fully Google Cloud Native?</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Key Google Cloud Native Services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Where Google Cloud Becomes Insufficient</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Recommended 3rd-Party / Open Source Stack (Only for Gaps)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4"/>
                    </a:solidFill>
                  </a:tcPr>
                </a:tc>
                <a:extLst>
                  <a:ext uri="{0D108BD9-81ED-4DB2-BD59-A6C34878D82A}">
                    <a16:rowId xmlns:a16="http://schemas.microsoft.com/office/drawing/2014/main" val="2121852515"/>
                  </a:ext>
                </a:extLst>
              </a:tr>
              <a:tr h="615054">
                <a:tc>
                  <a:txBody>
                    <a:bodyPr/>
                    <a:lstStyle/>
                    <a:p>
                      <a:pPr marL="0" marR="0">
                        <a:buNone/>
                      </a:pPr>
                      <a:r>
                        <a:rPr lang="en-US" sz="1000" b="1" kern="100">
                          <a:effectLst/>
                        </a:rPr>
                        <a:t>Model Recipe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Domain adaptation, fine-tuning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Vertex AI fine-tuning, Model Garden, Gemini models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Hybrid model mixing; specialized stacks for non-Google models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Hugging Face; vLLM (open source); multi-provider via A2A/MCP</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565999460"/>
                  </a:ext>
                </a:extLst>
              </a:tr>
              <a:tr h="615054">
                <a:tc>
                  <a:txBody>
                    <a:bodyPr/>
                    <a:lstStyle/>
                    <a:p>
                      <a:pPr marL="0" marR="0">
                        <a:buNone/>
                      </a:pPr>
                      <a:r>
                        <a:rPr lang="en-US" sz="1000" b="1" kern="100">
                          <a:effectLst/>
                        </a:rPr>
                        <a:t>Adaptive Learning Loop</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Feedback → improvement loop</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(buildable)</a:t>
                      </a:r>
                    </a:p>
                    <a:p>
                      <a:pPr marL="0" marR="0">
                        <a:buNone/>
                      </a:pPr>
                      <a:r>
                        <a:rPr lang="en-US" sz="1000" kern="100">
                          <a:effectLst/>
                        </a:rPr>
                        <a:t>Partial (productized)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Vertex AI feedback tools, pipelines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Advanced agent learning analytics; structured workflows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HumanLoop; Label Studio (OSS); Evidently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448817657"/>
                  </a:ext>
                </a:extLst>
              </a:tr>
              <a:tr h="410036">
                <a:tc>
                  <a:txBody>
                    <a:bodyPr/>
                    <a:lstStyle/>
                    <a:p>
                      <a:pPr marL="0" marR="0">
                        <a:buNone/>
                      </a:pPr>
                      <a:r>
                        <a:rPr lang="en-US" sz="1000" b="1" kern="100">
                          <a:effectLst/>
                        </a:rPr>
                        <a:t>Experiential Knowledge Acquisition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Capture outcomes + feedback</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(basic)</a:t>
                      </a:r>
                    </a:p>
                    <a:p>
                      <a:pPr marL="0" marR="0">
                        <a:buNone/>
                      </a:pPr>
                      <a:r>
                        <a:rPr lang="en-US" sz="1000" kern="100">
                          <a:effectLst/>
                        </a:rPr>
                        <a:t>Partial (scaled)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Vertex AI Studio, BigQuery for storage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Scalable governance for annotations in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Scale AI/Labelbox; Label Studio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2801619547"/>
                  </a:ext>
                </a:extLst>
              </a:tr>
              <a:tr h="615054">
                <a:tc>
                  <a:txBody>
                    <a:bodyPr/>
                    <a:lstStyle/>
                    <a:p>
                      <a:pPr marL="0" marR="0">
                        <a:buNone/>
                      </a:pPr>
                      <a:r>
                        <a:rPr lang="en-US" sz="1000" b="1" kern="100">
                          <a:effectLst/>
                        </a:rPr>
                        <a:t>Semantic Layer</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Business meaning abstraction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 (data)</a:t>
                      </a:r>
                      <a:br>
                        <a:rPr lang="en-US" sz="1000" kern="100">
                          <a:effectLst/>
                        </a:rPr>
                      </a:br>
                      <a:r>
                        <a:rPr lang="en-US" sz="1000" kern="100">
                          <a:effectLst/>
                        </a:rPr>
                        <a:t>Partial (enterprise)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BigQuery, </a:t>
                      </a:r>
                      <a:br>
                        <a:rPr lang="en-US" sz="1000" kern="100">
                          <a:effectLst/>
                        </a:rPr>
                      </a:br>
                      <a:r>
                        <a:rPr lang="en-US" sz="1000" kern="100">
                          <a:effectLst/>
                        </a:rPr>
                        <a:t>AlloyDB, </a:t>
                      </a:r>
                      <a:br>
                        <a:rPr lang="en-US" sz="1000" kern="100">
                          <a:effectLst/>
                        </a:rPr>
                      </a:br>
                      <a:r>
                        <a:rPr lang="en-US" sz="1000" kern="100">
                          <a:effectLst/>
                        </a:rPr>
                        <a:t>Dataform</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Enterprise semantic stewardship/contracts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Collibra; Alation; Atlan; OpenMetadata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1857539930"/>
                  </a:ext>
                </a:extLst>
              </a:tr>
              <a:tr h="410036">
                <a:tc>
                  <a:txBody>
                    <a:bodyPr/>
                    <a:lstStyle/>
                    <a:p>
                      <a:pPr marL="0" marR="0">
                        <a:buNone/>
                      </a:pPr>
                      <a:r>
                        <a:rPr lang="en-US" sz="1000" b="1" kern="100">
                          <a:effectLst/>
                        </a:rPr>
                        <a:t>Knowledge Representation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Graph representation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(storage) </a:t>
                      </a:r>
                    </a:p>
                    <a:p>
                      <a:pPr marL="0" marR="0">
                        <a:buNone/>
                      </a:pPr>
                      <a:r>
                        <a:rPr lang="en-US" sz="1000" kern="100">
                          <a:effectLst/>
                        </a:rPr>
                        <a:t>Partial (advanced reasoning)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BigQuery (graphs), </a:t>
                      </a:r>
                      <a:br>
                        <a:rPr lang="en-US" sz="1000" kern="100">
                          <a:effectLst/>
                        </a:rPr>
                      </a:br>
                      <a:r>
                        <a:rPr lang="en-US" sz="1000" kern="100">
                          <a:effectLst/>
                        </a:rPr>
                        <a:t>Spanner</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Advanced ontology inference/rules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err="1">
                          <a:effectLst/>
                        </a:rPr>
                        <a:t>Stardog</a:t>
                      </a:r>
                      <a:r>
                        <a:rPr lang="en-US" sz="1000" kern="100">
                          <a:effectLst/>
                        </a:rPr>
                        <a:t>; Neo4j; </a:t>
                      </a:r>
                      <a:r>
                        <a:rPr lang="en-US" sz="1000" kern="100" err="1">
                          <a:effectLst/>
                        </a:rPr>
                        <a:t>TerminusDB</a:t>
                      </a:r>
                      <a:r>
                        <a:rPr lang="en-US" sz="1000" kern="100">
                          <a:effectLst/>
                        </a:rPr>
                        <a:t>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253917416"/>
                  </a:ext>
                </a:extLst>
              </a:tr>
              <a:tr h="410036">
                <a:tc>
                  <a:txBody>
                    <a:bodyPr/>
                    <a:lstStyle/>
                    <a:p>
                      <a:pPr marL="0" marR="0">
                        <a:buNone/>
                      </a:pPr>
                      <a:r>
                        <a:rPr lang="en-US" sz="1000" b="1" kern="100">
                          <a:effectLst/>
                        </a:rPr>
                        <a:t>Domain Ontology Engineering</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Ontology authoring + lifecycle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No</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N/A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Limited native ontology tools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err="1">
                          <a:effectLst/>
                        </a:rPr>
                        <a:t>TopBraid</a:t>
                      </a:r>
                      <a:r>
                        <a:rPr lang="en-US" sz="1000" kern="100">
                          <a:effectLst/>
                        </a:rPr>
                        <a:t>; </a:t>
                      </a:r>
                      <a:r>
                        <a:rPr lang="en-US" sz="1000" kern="100" err="1">
                          <a:effectLst/>
                        </a:rPr>
                        <a:t>PoolParty</a:t>
                      </a:r>
                      <a:r>
                        <a:rPr lang="en-US" sz="1000" kern="100">
                          <a:effectLst/>
                        </a:rPr>
                        <a:t>; Protégé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3950736443"/>
                  </a:ext>
                </a:extLst>
              </a:tr>
              <a:tr h="410036">
                <a:tc>
                  <a:txBody>
                    <a:bodyPr/>
                    <a:lstStyle/>
                    <a:p>
                      <a:pPr marL="0" marR="0">
                        <a:buNone/>
                      </a:pPr>
                      <a:r>
                        <a:rPr lang="en-US" sz="1000" b="1" kern="100">
                          <a:effectLst/>
                        </a:rPr>
                        <a:t>Data Accessibility</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Secure access to data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BigQuery IAM, AlloyDB, Cloud IAM</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Generally sufficient</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Usually none needed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3009316035"/>
                  </a:ext>
                </a:extLst>
              </a:tr>
              <a:tr h="410036">
                <a:tc>
                  <a:txBody>
                    <a:bodyPr/>
                    <a:lstStyle/>
                    <a:p>
                      <a:pPr marL="0" marR="0">
                        <a:buNone/>
                      </a:pPr>
                      <a:r>
                        <a:rPr lang="en-US" sz="1000" b="1" kern="100">
                          <a:effectLst/>
                        </a:rPr>
                        <a:t>Data Products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Curated reusable data assets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(buildable)</a:t>
                      </a:r>
                    </a:p>
                    <a:p>
                      <a:pPr marL="0" marR="0">
                        <a:buNone/>
                      </a:pPr>
                      <a:r>
                        <a:rPr lang="en-US" sz="1000" kern="100">
                          <a:effectLst/>
                        </a:rPr>
                        <a:t>Partial (governance tooling)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Dataform, BigQuery, Feature Store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Enterprise governance at scale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Collibra/Atlan/Alation; </a:t>
                      </a:r>
                      <a:r>
                        <a:rPr lang="en-US" sz="1000" kern="100" err="1">
                          <a:effectLst/>
                        </a:rPr>
                        <a:t>OpenMetadata</a:t>
                      </a:r>
                      <a:r>
                        <a:rPr lang="en-US" sz="1000" kern="100">
                          <a:effectLst/>
                        </a:rPr>
                        <a:t>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4191416603"/>
                  </a:ext>
                </a:extLst>
              </a:tr>
              <a:tr h="410036">
                <a:tc>
                  <a:txBody>
                    <a:bodyPr/>
                    <a:lstStyle/>
                    <a:p>
                      <a:pPr marL="0" marR="0">
                        <a:buNone/>
                      </a:pPr>
                      <a:r>
                        <a:rPr lang="en-US" sz="1000" b="1" kern="100">
                          <a:effectLst/>
                        </a:rPr>
                        <a:t>Data Agents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Automated data tasks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(custom)</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Cloud Functions, Vertex AI agents for data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Prebuilt frameworks for data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OSS agents (LangChain); Great Expectations (OSS); dbt</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2633813421"/>
                  </a:ext>
                </a:extLst>
              </a:tr>
              <a:tr h="819114">
                <a:tc>
                  <a:txBody>
                    <a:bodyPr/>
                    <a:lstStyle/>
                    <a:p>
                      <a:pPr marL="0" marR="0">
                        <a:buNone/>
                      </a:pPr>
                      <a:r>
                        <a:rPr lang="en-US" sz="1000" b="1" kern="100">
                          <a:effectLst/>
                        </a:rPr>
                        <a:t>Brain Infrastructure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Compute, network, security, tenancy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VPC, Cloud, IAM, GKE/GCE, Organizations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No major gaps; agentic IAM via A2A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Usually none needed; MCP/A2A (OSS Protocols)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1092858992"/>
                  </a:ext>
                </a:extLst>
              </a:tr>
            </a:tbl>
          </a:graphicData>
        </a:graphic>
      </p:graphicFrame>
      <p:sp>
        <p:nvSpPr>
          <p:cNvPr id="5" name="TextBox 4">
            <a:extLst>
              <a:ext uri="{FF2B5EF4-FFF2-40B4-BE49-F238E27FC236}">
                <a16:creationId xmlns:a16="http://schemas.microsoft.com/office/drawing/2014/main" id="{C42D89EB-AE8C-2D4E-391F-C97381B0534F}"/>
              </a:ext>
            </a:extLst>
          </p:cNvPr>
          <p:cNvSpPr txBox="1"/>
          <p:nvPr/>
        </p:nvSpPr>
        <p:spPr>
          <a:xfrm rot="16200000">
            <a:off x="7623" y="5781174"/>
            <a:ext cx="822960" cy="320040"/>
          </a:xfrm>
          <a:prstGeom prst="rect">
            <a:avLst/>
          </a:prstGeom>
          <a:solidFill>
            <a:srgbClr val="B455AA">
              <a:alpha val="70000"/>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Brain Infrastructure</a:t>
            </a:r>
          </a:p>
        </p:txBody>
      </p:sp>
      <p:sp>
        <p:nvSpPr>
          <p:cNvPr id="7" name="TextBox 6">
            <a:extLst>
              <a:ext uri="{FF2B5EF4-FFF2-40B4-BE49-F238E27FC236}">
                <a16:creationId xmlns:a16="http://schemas.microsoft.com/office/drawing/2014/main" id="{86CF69B4-E076-F974-B344-C71C9F22D0D2}"/>
              </a:ext>
            </a:extLst>
          </p:cNvPr>
          <p:cNvSpPr txBox="1"/>
          <p:nvPr/>
        </p:nvSpPr>
        <p:spPr>
          <a:xfrm rot="16200000">
            <a:off x="-289557" y="3424186"/>
            <a:ext cx="1417320" cy="320040"/>
          </a:xfrm>
          <a:prstGeom prst="rect">
            <a:avLst/>
          </a:prstGeom>
          <a:solidFill>
            <a:srgbClr val="B455AA">
              <a:lumMod val="60000"/>
              <a:lumOff val="40000"/>
              <a:alpha val="73000"/>
            </a:srgbClr>
          </a:solidFill>
          <a:ln>
            <a:solidFill>
              <a:srgbClr val="E8CBE5"/>
            </a:solid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Domain Ontologies</a:t>
            </a:r>
          </a:p>
        </p:txBody>
      </p:sp>
      <p:sp>
        <p:nvSpPr>
          <p:cNvPr id="9" name="TextBox 8">
            <a:extLst>
              <a:ext uri="{FF2B5EF4-FFF2-40B4-BE49-F238E27FC236}">
                <a16:creationId xmlns:a16="http://schemas.microsoft.com/office/drawing/2014/main" id="{70632F59-EE54-F217-3D53-698F0032A98C}"/>
              </a:ext>
            </a:extLst>
          </p:cNvPr>
          <p:cNvSpPr txBox="1"/>
          <p:nvPr/>
        </p:nvSpPr>
        <p:spPr>
          <a:xfrm rot="16200000">
            <a:off x="-380997" y="1891362"/>
            <a:ext cx="1600200" cy="320040"/>
          </a:xfrm>
          <a:prstGeom prst="rect">
            <a:avLst/>
          </a:prstGeom>
          <a:solidFill>
            <a:srgbClr val="A100FF">
              <a:lumMod val="75000"/>
              <a:alpha val="50000"/>
            </a:srgbClr>
          </a:solidFill>
          <a:ln>
            <a:no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rgbClr val="FFFFFF"/>
                </a:solidFill>
                <a:effectLst/>
                <a:uLnTx/>
                <a:uFillTx/>
                <a:latin typeface="Graphik" panose="020B0503030202060203" pitchFamily="34" charset="0"/>
              </a:defRPr>
            </a:lvl1pPr>
          </a:lstStyle>
          <a:p>
            <a:r>
              <a:rPr lang="en-US"/>
              <a:t>Specialized Models</a:t>
            </a:r>
          </a:p>
        </p:txBody>
      </p:sp>
      <p:sp>
        <p:nvSpPr>
          <p:cNvPr id="10" name="TextBox 9">
            <a:extLst>
              <a:ext uri="{FF2B5EF4-FFF2-40B4-BE49-F238E27FC236}">
                <a16:creationId xmlns:a16="http://schemas.microsoft.com/office/drawing/2014/main" id="{983FD1DC-00BA-9166-DBF0-5511AB6C91FC}"/>
              </a:ext>
            </a:extLst>
          </p:cNvPr>
          <p:cNvSpPr txBox="1"/>
          <p:nvPr/>
        </p:nvSpPr>
        <p:spPr>
          <a:xfrm rot="16200000">
            <a:off x="-175257" y="4751270"/>
            <a:ext cx="1188720" cy="320040"/>
          </a:xfrm>
          <a:prstGeom prst="rect">
            <a:avLst/>
          </a:prstGeom>
          <a:solidFill>
            <a:srgbClr val="B454AA">
              <a:alpha val="54902"/>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Data Foundation</a:t>
            </a:r>
          </a:p>
        </p:txBody>
      </p:sp>
    </p:spTree>
    <p:extLst>
      <p:ext uri="{BB962C8B-B14F-4D97-AF65-F5344CB8AC3E}">
        <p14:creationId xmlns:p14="http://schemas.microsoft.com/office/powerpoint/2010/main" val="421047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2B401-7018-76A0-FA4D-7DE2F23A3CC6}"/>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E8DAFC2-F508-015D-7584-1EF5F2B8FB6C}"/>
              </a:ext>
            </a:extLst>
          </p:cNvPr>
          <p:cNvSpPr>
            <a:spLocks noGrp="1"/>
          </p:cNvSpPr>
          <p:nvPr>
            <p:ph type="body" sz="quarter" idx="11"/>
          </p:nvPr>
        </p:nvSpPr>
        <p:spPr>
          <a:xfrm>
            <a:off x="859993" y="3429000"/>
            <a:ext cx="2234189" cy="1329595"/>
          </a:xfrm>
        </p:spPr>
        <p:txBody>
          <a:bodyPr/>
          <a:lstStyle/>
          <a:p>
            <a:r>
              <a:rPr lang="en-US"/>
              <a:t>L2</a:t>
            </a:r>
          </a:p>
        </p:txBody>
      </p:sp>
    </p:spTree>
    <p:extLst>
      <p:ext uri="{BB962C8B-B14F-4D97-AF65-F5344CB8AC3E}">
        <p14:creationId xmlns:p14="http://schemas.microsoft.com/office/powerpoint/2010/main" val="3556730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22C61C-4588-18DA-F297-D4FACDDDE3BD}"/>
              </a:ext>
            </a:extLst>
          </p:cNvPr>
          <p:cNvSpPr>
            <a:spLocks noGrp="1"/>
          </p:cNvSpPr>
          <p:nvPr>
            <p:ph type="body" sz="quarter" idx="11"/>
          </p:nvPr>
        </p:nvSpPr>
        <p:spPr>
          <a:xfrm>
            <a:off x="795337" y="2414588"/>
            <a:ext cx="6923623" cy="1329595"/>
          </a:xfrm>
        </p:spPr>
        <p:txBody>
          <a:bodyPr/>
          <a:lstStyle/>
          <a:p>
            <a:r>
              <a:rPr lang="en-US"/>
              <a:t>IDB OpenAI Integration Architecture</a:t>
            </a:r>
          </a:p>
        </p:txBody>
      </p:sp>
    </p:spTree>
    <p:extLst>
      <p:ext uri="{BB962C8B-B14F-4D97-AF65-F5344CB8AC3E}">
        <p14:creationId xmlns:p14="http://schemas.microsoft.com/office/powerpoint/2010/main" val="3443872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C1C8-D73B-CBC6-ECA4-7E6246440443}"/>
            </a:ext>
          </a:extLst>
        </p:cNvPr>
        <p:cNvGrpSpPr/>
        <p:nvPr/>
      </p:nvGrpSpPr>
      <p:grpSpPr>
        <a:xfrm>
          <a:off x="0" y="0"/>
          <a:ext cx="0" cy="0"/>
          <a:chOff x="0" y="0"/>
          <a:chExt cx="0" cy="0"/>
        </a:xfrm>
      </p:grpSpPr>
      <p:sp>
        <p:nvSpPr>
          <p:cNvPr id="137" name="Rounded Rectangle 5">
            <a:extLst>
              <a:ext uri="{FF2B5EF4-FFF2-40B4-BE49-F238E27FC236}">
                <a16:creationId xmlns:a16="http://schemas.microsoft.com/office/drawing/2014/main" id="{9489C92E-546E-09F4-04C0-700DB19CB8AB}"/>
              </a:ext>
            </a:extLst>
          </p:cNvPr>
          <p:cNvSpPr/>
          <p:nvPr/>
        </p:nvSpPr>
        <p:spPr>
          <a:xfrm>
            <a:off x="2481440" y="6161978"/>
            <a:ext cx="6305118" cy="624000"/>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89" name="Rounded Rectangle 13">
            <a:extLst>
              <a:ext uri="{FF2B5EF4-FFF2-40B4-BE49-F238E27FC236}">
                <a16:creationId xmlns:a16="http://schemas.microsoft.com/office/drawing/2014/main" id="{7CCFA374-F5A4-183B-4952-9679507ADA43}"/>
              </a:ext>
            </a:extLst>
          </p:cNvPr>
          <p:cNvSpPr/>
          <p:nvPr/>
        </p:nvSpPr>
        <p:spPr>
          <a:xfrm>
            <a:off x="241324" y="1357674"/>
            <a:ext cx="3564853" cy="1975505"/>
          </a:xfrm>
          <a:prstGeom prst="roundRect">
            <a:avLst>
              <a:gd name="adj" fmla="val 585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75" name="Rounded Rectangle 5">
            <a:extLst>
              <a:ext uri="{FF2B5EF4-FFF2-40B4-BE49-F238E27FC236}">
                <a16:creationId xmlns:a16="http://schemas.microsoft.com/office/drawing/2014/main" id="{4109D2F6-3CD5-3F3D-E341-0E9332FCCC40}"/>
              </a:ext>
            </a:extLst>
          </p:cNvPr>
          <p:cNvSpPr/>
          <p:nvPr/>
        </p:nvSpPr>
        <p:spPr>
          <a:xfrm>
            <a:off x="10384477" y="4029326"/>
            <a:ext cx="1673201" cy="1399032"/>
          </a:xfrm>
          <a:prstGeom prst="roundRect">
            <a:avLst>
              <a:gd name="adj" fmla="val 11027"/>
            </a:avLst>
          </a:prstGeom>
          <a:solidFill>
            <a:schemeClr val="accent5">
              <a:lumMod val="20000"/>
              <a:lumOff val="80000"/>
              <a:alpha val="17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36" name="Rounded Rectangle 5">
            <a:extLst>
              <a:ext uri="{FF2B5EF4-FFF2-40B4-BE49-F238E27FC236}">
                <a16:creationId xmlns:a16="http://schemas.microsoft.com/office/drawing/2014/main" id="{FDF7CFC9-6541-6BF8-0B0B-673FE820C1E3}"/>
              </a:ext>
            </a:extLst>
          </p:cNvPr>
          <p:cNvSpPr/>
          <p:nvPr/>
        </p:nvSpPr>
        <p:spPr>
          <a:xfrm>
            <a:off x="7888372" y="3914624"/>
            <a:ext cx="2108784" cy="1806542"/>
          </a:xfrm>
          <a:prstGeom prst="roundRect">
            <a:avLst>
              <a:gd name="adj" fmla="val 638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23" name="Rounded Rectangle 5">
            <a:extLst>
              <a:ext uri="{FF2B5EF4-FFF2-40B4-BE49-F238E27FC236}">
                <a16:creationId xmlns:a16="http://schemas.microsoft.com/office/drawing/2014/main" id="{F24023E9-F21B-EC52-FE3E-2BD3633034CF}"/>
              </a:ext>
            </a:extLst>
          </p:cNvPr>
          <p:cNvSpPr/>
          <p:nvPr/>
        </p:nvSpPr>
        <p:spPr>
          <a:xfrm>
            <a:off x="4503014" y="3914623"/>
            <a:ext cx="3170241" cy="1878811"/>
          </a:xfrm>
          <a:prstGeom prst="roundRect">
            <a:avLst>
              <a:gd name="adj" fmla="val 7308"/>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8" name="Rounded Rectangle 13">
            <a:extLst>
              <a:ext uri="{FF2B5EF4-FFF2-40B4-BE49-F238E27FC236}">
                <a16:creationId xmlns:a16="http://schemas.microsoft.com/office/drawing/2014/main" id="{8444721F-4388-5F06-F201-72CED56E2D32}"/>
              </a:ext>
            </a:extLst>
          </p:cNvPr>
          <p:cNvSpPr/>
          <p:nvPr/>
        </p:nvSpPr>
        <p:spPr>
          <a:xfrm>
            <a:off x="4082846" y="2676957"/>
            <a:ext cx="7793066" cy="990382"/>
          </a:xfrm>
          <a:prstGeom prst="roundRect">
            <a:avLst>
              <a:gd name="adj" fmla="val 1166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2" name="Rounded Rectangle 5">
            <a:extLst>
              <a:ext uri="{FF2B5EF4-FFF2-40B4-BE49-F238E27FC236}">
                <a16:creationId xmlns:a16="http://schemas.microsoft.com/office/drawing/2014/main" id="{6AC1A6B8-345D-57E4-55FE-8535634949EA}"/>
              </a:ext>
            </a:extLst>
          </p:cNvPr>
          <p:cNvSpPr/>
          <p:nvPr/>
        </p:nvSpPr>
        <p:spPr>
          <a:xfrm>
            <a:off x="4449106" y="476254"/>
            <a:ext cx="4145232" cy="781389"/>
          </a:xfrm>
          <a:prstGeom prst="roundRect">
            <a:avLst>
              <a:gd name="adj" fmla="val 16101"/>
            </a:avLst>
          </a:prstGeom>
          <a:solidFill>
            <a:schemeClr val="accent5">
              <a:lumMod val="20000"/>
              <a:lumOff val="80000"/>
              <a:alpha val="1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1" name="Rounded Rectangle 13">
            <a:extLst>
              <a:ext uri="{FF2B5EF4-FFF2-40B4-BE49-F238E27FC236}">
                <a16:creationId xmlns:a16="http://schemas.microsoft.com/office/drawing/2014/main" id="{454980F0-0968-0E15-E7F3-083E0C35211B}"/>
              </a:ext>
            </a:extLst>
          </p:cNvPr>
          <p:cNvSpPr/>
          <p:nvPr/>
        </p:nvSpPr>
        <p:spPr>
          <a:xfrm>
            <a:off x="4449106" y="1463500"/>
            <a:ext cx="4145231" cy="987552"/>
          </a:xfrm>
          <a:prstGeom prst="roundRect">
            <a:avLst>
              <a:gd name="adj" fmla="val 10500"/>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4" name="Rounded Rectangle 113">
            <a:extLst>
              <a:ext uri="{FF2B5EF4-FFF2-40B4-BE49-F238E27FC236}">
                <a16:creationId xmlns:a16="http://schemas.microsoft.com/office/drawing/2014/main" id="{7FE44919-8D72-1DDC-AEFF-B2E5688F80BF}"/>
              </a:ext>
            </a:extLst>
          </p:cNvPr>
          <p:cNvSpPr/>
          <p:nvPr/>
        </p:nvSpPr>
        <p:spPr>
          <a:xfrm>
            <a:off x="6154807" y="1535579"/>
            <a:ext cx="2353953" cy="832426"/>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36" name="Rectangle 35">
            <a:extLst>
              <a:ext uri="{FF2B5EF4-FFF2-40B4-BE49-F238E27FC236}">
                <a16:creationId xmlns:a16="http://schemas.microsoft.com/office/drawing/2014/main" id="{D5AF1ECA-776A-7674-DBB2-C9A2DBA39B07}"/>
              </a:ext>
            </a:extLst>
          </p:cNvPr>
          <p:cNvSpPr/>
          <p:nvPr/>
        </p:nvSpPr>
        <p:spPr>
          <a:xfrm>
            <a:off x="6421624" y="1610974"/>
            <a:ext cx="2087136" cy="17708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Memory &amp; State</a:t>
            </a:r>
          </a:p>
        </p:txBody>
      </p:sp>
      <p:grpSp>
        <p:nvGrpSpPr>
          <p:cNvPr id="57" name="Group 56">
            <a:extLst>
              <a:ext uri="{FF2B5EF4-FFF2-40B4-BE49-F238E27FC236}">
                <a16:creationId xmlns:a16="http://schemas.microsoft.com/office/drawing/2014/main" id="{FB2D19DF-9F7E-D3C4-1F96-934B17425FBA}"/>
              </a:ext>
            </a:extLst>
          </p:cNvPr>
          <p:cNvGrpSpPr/>
          <p:nvPr/>
        </p:nvGrpSpPr>
        <p:grpSpPr>
          <a:xfrm>
            <a:off x="6205269" y="1582291"/>
            <a:ext cx="245832" cy="245832"/>
            <a:chOff x="6816886" y="2400943"/>
            <a:chExt cx="353165" cy="353165"/>
          </a:xfrm>
        </p:grpSpPr>
        <p:sp>
          <p:nvSpPr>
            <p:cNvPr id="58" name="Oval 57">
              <a:extLst>
                <a:ext uri="{FF2B5EF4-FFF2-40B4-BE49-F238E27FC236}">
                  <a16:creationId xmlns:a16="http://schemas.microsoft.com/office/drawing/2014/main" id="{C1EA2A5F-525D-272A-49B9-24C30B059961}"/>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59" name="Freeform 134">
              <a:extLst>
                <a:ext uri="{FF2B5EF4-FFF2-40B4-BE49-F238E27FC236}">
                  <a16:creationId xmlns:a16="http://schemas.microsoft.com/office/drawing/2014/main" id="{F7A1B1D6-E069-0C2C-5A67-F199C06F6E0D}"/>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23" name="Rounded Rectangle 112">
            <a:extLst>
              <a:ext uri="{FF2B5EF4-FFF2-40B4-BE49-F238E27FC236}">
                <a16:creationId xmlns:a16="http://schemas.microsoft.com/office/drawing/2014/main" id="{1A9D164E-1B1D-6AFA-C048-D4FFA0BD798A}"/>
              </a:ext>
            </a:extLst>
          </p:cNvPr>
          <p:cNvSpPr/>
          <p:nvPr/>
        </p:nvSpPr>
        <p:spPr>
          <a:xfrm>
            <a:off x="4149134" y="2722246"/>
            <a:ext cx="1641415" cy="896112"/>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5" name="Rectangle 34">
            <a:extLst>
              <a:ext uri="{FF2B5EF4-FFF2-40B4-BE49-F238E27FC236}">
                <a16:creationId xmlns:a16="http://schemas.microsoft.com/office/drawing/2014/main" id="{329D8D26-F00B-F090-FB1C-6050BF8E0AFC}"/>
              </a:ext>
            </a:extLst>
          </p:cNvPr>
          <p:cNvSpPr/>
          <p:nvPr/>
        </p:nvSpPr>
        <p:spPr>
          <a:xfrm>
            <a:off x="4374458" y="2746184"/>
            <a:ext cx="1620514" cy="3097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LLM Gateway</a:t>
            </a:r>
          </a:p>
        </p:txBody>
      </p:sp>
      <p:grpSp>
        <p:nvGrpSpPr>
          <p:cNvPr id="60" name="Group 59">
            <a:extLst>
              <a:ext uri="{FF2B5EF4-FFF2-40B4-BE49-F238E27FC236}">
                <a16:creationId xmlns:a16="http://schemas.microsoft.com/office/drawing/2014/main" id="{462521F6-565A-286B-F49A-6CD563C92223}"/>
              </a:ext>
            </a:extLst>
          </p:cNvPr>
          <p:cNvGrpSpPr/>
          <p:nvPr/>
        </p:nvGrpSpPr>
        <p:grpSpPr>
          <a:xfrm>
            <a:off x="4203041" y="2794457"/>
            <a:ext cx="206910" cy="210312"/>
            <a:chOff x="4952878" y="2354054"/>
            <a:chExt cx="353165" cy="353165"/>
          </a:xfrm>
        </p:grpSpPr>
        <p:sp>
          <p:nvSpPr>
            <p:cNvPr id="61" name="Oval 60">
              <a:extLst>
                <a:ext uri="{FF2B5EF4-FFF2-40B4-BE49-F238E27FC236}">
                  <a16:creationId xmlns:a16="http://schemas.microsoft.com/office/drawing/2014/main" id="{9ABF405C-5529-4930-B98F-645E1CD4C7EC}"/>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62" name="Group 147">
              <a:extLst>
                <a:ext uri="{FF2B5EF4-FFF2-40B4-BE49-F238E27FC236}">
                  <a16:creationId xmlns:a16="http://schemas.microsoft.com/office/drawing/2014/main" id="{C8DF08E2-2E54-EC14-FBDB-B086EF22BEB8}"/>
                </a:ext>
              </a:extLst>
            </p:cNvPr>
            <p:cNvGrpSpPr>
              <a:grpSpLocks noChangeAspect="1"/>
            </p:cNvGrpSpPr>
            <p:nvPr/>
          </p:nvGrpSpPr>
          <p:grpSpPr bwMode="auto">
            <a:xfrm>
              <a:off x="5026283" y="2444659"/>
              <a:ext cx="206346" cy="171955"/>
              <a:chOff x="6541" y="1755"/>
              <a:chExt cx="426" cy="355"/>
            </a:xfrm>
            <a:solidFill>
              <a:srgbClr val="A100FF"/>
            </a:solidFill>
          </p:grpSpPr>
          <p:sp>
            <p:nvSpPr>
              <p:cNvPr id="63" name="Freeform 148">
                <a:extLst>
                  <a:ext uri="{FF2B5EF4-FFF2-40B4-BE49-F238E27FC236}">
                    <a16:creationId xmlns:a16="http://schemas.microsoft.com/office/drawing/2014/main" id="{4C0A5703-55D2-7633-CA57-21922DF74A06}"/>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4" name="Freeform 149">
                <a:extLst>
                  <a:ext uri="{FF2B5EF4-FFF2-40B4-BE49-F238E27FC236}">
                    <a16:creationId xmlns:a16="http://schemas.microsoft.com/office/drawing/2014/main" id="{594F85B7-A1E3-169B-F8DC-B19974F3E01E}"/>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5" name="Freeform 150">
                <a:extLst>
                  <a:ext uri="{FF2B5EF4-FFF2-40B4-BE49-F238E27FC236}">
                    <a16:creationId xmlns:a16="http://schemas.microsoft.com/office/drawing/2014/main" id="{62129138-51EA-B39F-10DA-86237880F218}"/>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6" name="Freeform 151">
                <a:extLst>
                  <a:ext uri="{FF2B5EF4-FFF2-40B4-BE49-F238E27FC236}">
                    <a16:creationId xmlns:a16="http://schemas.microsoft.com/office/drawing/2014/main" id="{4E3376DB-7D7C-E14A-EB0A-BFC3CB18EC67}"/>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7" name="Freeform 152">
                <a:extLst>
                  <a:ext uri="{FF2B5EF4-FFF2-40B4-BE49-F238E27FC236}">
                    <a16:creationId xmlns:a16="http://schemas.microsoft.com/office/drawing/2014/main" id="{DDC6D9E4-72F5-3C31-3E04-47476BD878B6}"/>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8" name="Freeform 153">
                <a:extLst>
                  <a:ext uri="{FF2B5EF4-FFF2-40B4-BE49-F238E27FC236}">
                    <a16:creationId xmlns:a16="http://schemas.microsoft.com/office/drawing/2014/main" id="{88485F44-1174-B1DF-A584-62C264A7543E}"/>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9" name="Freeform 154">
                <a:extLst>
                  <a:ext uri="{FF2B5EF4-FFF2-40B4-BE49-F238E27FC236}">
                    <a16:creationId xmlns:a16="http://schemas.microsoft.com/office/drawing/2014/main" id="{F4268A02-16DF-23B3-FC92-C37DC198AE53}"/>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29" name="Rounded Rectangle 16">
            <a:extLst>
              <a:ext uri="{FF2B5EF4-FFF2-40B4-BE49-F238E27FC236}">
                <a16:creationId xmlns:a16="http://schemas.microsoft.com/office/drawing/2014/main" id="{9233CB4E-844B-583F-3CEB-F5DD70A20A60}"/>
              </a:ext>
            </a:extLst>
          </p:cNvPr>
          <p:cNvSpPr/>
          <p:nvPr/>
        </p:nvSpPr>
        <p:spPr>
          <a:xfrm>
            <a:off x="4535747" y="526795"/>
            <a:ext cx="1435608" cy="320040"/>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53" name="TextBox 52">
            <a:extLst>
              <a:ext uri="{FF2B5EF4-FFF2-40B4-BE49-F238E27FC236}">
                <a16:creationId xmlns:a16="http://schemas.microsoft.com/office/drawing/2014/main" id="{8F11C96B-613C-FDE8-C96E-54D1B325243C}"/>
              </a:ext>
            </a:extLst>
          </p:cNvPr>
          <p:cNvSpPr txBox="1"/>
          <p:nvPr/>
        </p:nvSpPr>
        <p:spPr>
          <a:xfrm>
            <a:off x="4960267" y="547879"/>
            <a:ext cx="921471" cy="138499"/>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App and Web</a:t>
            </a:r>
          </a:p>
        </p:txBody>
      </p:sp>
      <p:pic>
        <p:nvPicPr>
          <p:cNvPr id="190" name="Graphic 189" descr="Address Book outline">
            <a:extLst>
              <a:ext uri="{FF2B5EF4-FFF2-40B4-BE49-F238E27FC236}">
                <a16:creationId xmlns:a16="http://schemas.microsoft.com/office/drawing/2014/main" id="{7E615674-E8FF-19B7-EBA6-9F13C524064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578317" y="528791"/>
            <a:ext cx="328445" cy="328445"/>
          </a:xfrm>
          <a:prstGeom prst="rect">
            <a:avLst/>
          </a:prstGeom>
        </p:spPr>
      </p:pic>
      <p:sp>
        <p:nvSpPr>
          <p:cNvPr id="11" name="Rounded Rectangle 14">
            <a:extLst>
              <a:ext uri="{FF2B5EF4-FFF2-40B4-BE49-F238E27FC236}">
                <a16:creationId xmlns:a16="http://schemas.microsoft.com/office/drawing/2014/main" id="{6BE449DD-FB8C-5366-CF14-22140590E950}"/>
              </a:ext>
            </a:extLst>
          </p:cNvPr>
          <p:cNvSpPr/>
          <p:nvPr/>
        </p:nvSpPr>
        <p:spPr>
          <a:xfrm>
            <a:off x="252614" y="3925808"/>
            <a:ext cx="4085156" cy="2023232"/>
          </a:xfrm>
          <a:prstGeom prst="roundRect">
            <a:avLst>
              <a:gd name="adj" fmla="val 534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98" name="Rounded Rectangle 114">
            <a:extLst>
              <a:ext uri="{FF2B5EF4-FFF2-40B4-BE49-F238E27FC236}">
                <a16:creationId xmlns:a16="http://schemas.microsoft.com/office/drawing/2014/main" id="{5ADB332B-03AF-CE6A-F9A8-9775C526DBD7}"/>
              </a:ext>
            </a:extLst>
          </p:cNvPr>
          <p:cNvSpPr/>
          <p:nvPr/>
        </p:nvSpPr>
        <p:spPr>
          <a:xfrm>
            <a:off x="2271194" y="4876366"/>
            <a:ext cx="1997214" cy="1005145"/>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199" name="Rectangle 198">
            <a:extLst>
              <a:ext uri="{FF2B5EF4-FFF2-40B4-BE49-F238E27FC236}">
                <a16:creationId xmlns:a16="http://schemas.microsoft.com/office/drawing/2014/main" id="{BD2B3B8C-67FD-A8A8-BBB2-60432682AE95}"/>
              </a:ext>
            </a:extLst>
          </p:cNvPr>
          <p:cNvSpPr/>
          <p:nvPr/>
        </p:nvSpPr>
        <p:spPr>
          <a:xfrm>
            <a:off x="2451963" y="4918352"/>
            <a:ext cx="1878908" cy="28619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Experiential Knowledge Acquisition</a:t>
            </a:r>
          </a:p>
        </p:txBody>
      </p:sp>
      <p:grpSp>
        <p:nvGrpSpPr>
          <p:cNvPr id="201" name="Group 200">
            <a:extLst>
              <a:ext uri="{FF2B5EF4-FFF2-40B4-BE49-F238E27FC236}">
                <a16:creationId xmlns:a16="http://schemas.microsoft.com/office/drawing/2014/main" id="{6A9BAAF7-C43B-C6B1-0C3D-0D6289367F61}"/>
              </a:ext>
            </a:extLst>
          </p:cNvPr>
          <p:cNvGrpSpPr>
            <a:grpSpLocks noChangeAspect="1"/>
          </p:cNvGrpSpPr>
          <p:nvPr/>
        </p:nvGrpSpPr>
        <p:grpSpPr>
          <a:xfrm>
            <a:off x="2295758" y="4950067"/>
            <a:ext cx="210312" cy="210312"/>
            <a:chOff x="8548426" y="2317532"/>
            <a:chExt cx="353165" cy="353165"/>
          </a:xfrm>
        </p:grpSpPr>
        <p:sp>
          <p:nvSpPr>
            <p:cNvPr id="202" name="Oval 201">
              <a:extLst>
                <a:ext uri="{FF2B5EF4-FFF2-40B4-BE49-F238E27FC236}">
                  <a16:creationId xmlns:a16="http://schemas.microsoft.com/office/drawing/2014/main" id="{D3C690B9-7AB3-78D3-CBFE-5F128247D3F8}"/>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03" name="Freeform: Shape 730">
              <a:extLst>
                <a:ext uri="{FF2B5EF4-FFF2-40B4-BE49-F238E27FC236}">
                  <a16:creationId xmlns:a16="http://schemas.microsoft.com/office/drawing/2014/main" id="{40362EF2-A60B-D98D-9DD9-A2F494EA2B51}"/>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205" name="Rounded Rectangle 113">
            <a:extLst>
              <a:ext uri="{FF2B5EF4-FFF2-40B4-BE49-F238E27FC236}">
                <a16:creationId xmlns:a16="http://schemas.microsoft.com/office/drawing/2014/main" id="{6F3D1382-09B0-6AB6-6966-E9698C43209D}"/>
              </a:ext>
            </a:extLst>
          </p:cNvPr>
          <p:cNvSpPr/>
          <p:nvPr/>
        </p:nvSpPr>
        <p:spPr>
          <a:xfrm>
            <a:off x="331373" y="4880810"/>
            <a:ext cx="1877358" cy="100083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206" name="Rectangle 205">
            <a:extLst>
              <a:ext uri="{FF2B5EF4-FFF2-40B4-BE49-F238E27FC236}">
                <a16:creationId xmlns:a16="http://schemas.microsoft.com/office/drawing/2014/main" id="{CCFFCB03-E65C-A7BD-2FE3-B377B57BE672}"/>
              </a:ext>
            </a:extLst>
          </p:cNvPr>
          <p:cNvSpPr/>
          <p:nvPr/>
        </p:nvSpPr>
        <p:spPr>
          <a:xfrm>
            <a:off x="552560" y="4914527"/>
            <a:ext cx="1593988" cy="28928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Adaptive Learning Loop</a:t>
            </a:r>
          </a:p>
        </p:txBody>
      </p:sp>
      <p:grpSp>
        <p:nvGrpSpPr>
          <p:cNvPr id="208" name="Group 207">
            <a:extLst>
              <a:ext uri="{FF2B5EF4-FFF2-40B4-BE49-F238E27FC236}">
                <a16:creationId xmlns:a16="http://schemas.microsoft.com/office/drawing/2014/main" id="{36ACFAF6-813A-17CE-96A8-9CDC19566546}"/>
              </a:ext>
            </a:extLst>
          </p:cNvPr>
          <p:cNvGrpSpPr/>
          <p:nvPr/>
        </p:nvGrpSpPr>
        <p:grpSpPr>
          <a:xfrm>
            <a:off x="397927" y="4938479"/>
            <a:ext cx="207519" cy="210312"/>
            <a:chOff x="6816886" y="2400943"/>
            <a:chExt cx="353165" cy="353165"/>
          </a:xfrm>
        </p:grpSpPr>
        <p:sp>
          <p:nvSpPr>
            <p:cNvPr id="209" name="Oval 208">
              <a:extLst>
                <a:ext uri="{FF2B5EF4-FFF2-40B4-BE49-F238E27FC236}">
                  <a16:creationId xmlns:a16="http://schemas.microsoft.com/office/drawing/2014/main" id="{827CB6AC-17AC-6141-E567-63FE14759FF2}"/>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10" name="Freeform 134">
              <a:extLst>
                <a:ext uri="{FF2B5EF4-FFF2-40B4-BE49-F238E27FC236}">
                  <a16:creationId xmlns:a16="http://schemas.microsoft.com/office/drawing/2014/main" id="{0A28704C-29CF-DA57-F038-6B4AA567C183}"/>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212" name="Rounded Rectangle 112">
            <a:extLst>
              <a:ext uri="{FF2B5EF4-FFF2-40B4-BE49-F238E27FC236}">
                <a16:creationId xmlns:a16="http://schemas.microsoft.com/office/drawing/2014/main" id="{732B3E61-1BE1-1EAF-5C53-FA87ABC6C921}"/>
              </a:ext>
            </a:extLst>
          </p:cNvPr>
          <p:cNvSpPr/>
          <p:nvPr/>
        </p:nvSpPr>
        <p:spPr>
          <a:xfrm>
            <a:off x="2253937" y="4002363"/>
            <a:ext cx="2011874" cy="82296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213" name="Rectangle 212">
            <a:extLst>
              <a:ext uri="{FF2B5EF4-FFF2-40B4-BE49-F238E27FC236}">
                <a16:creationId xmlns:a16="http://schemas.microsoft.com/office/drawing/2014/main" id="{C4BD4197-CA5F-0DEA-07D2-0D3451923D1A}"/>
              </a:ext>
            </a:extLst>
          </p:cNvPr>
          <p:cNvSpPr/>
          <p:nvPr/>
        </p:nvSpPr>
        <p:spPr>
          <a:xfrm>
            <a:off x="2498395" y="4023068"/>
            <a:ext cx="1672997" cy="2172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Invocation &amp; Routing</a:t>
            </a:r>
          </a:p>
        </p:txBody>
      </p:sp>
      <p:grpSp>
        <p:nvGrpSpPr>
          <p:cNvPr id="215" name="Group 214">
            <a:extLst>
              <a:ext uri="{FF2B5EF4-FFF2-40B4-BE49-F238E27FC236}">
                <a16:creationId xmlns:a16="http://schemas.microsoft.com/office/drawing/2014/main" id="{7FE18DB6-95FC-E18E-5EF4-4C57D2A64A72}"/>
              </a:ext>
            </a:extLst>
          </p:cNvPr>
          <p:cNvGrpSpPr/>
          <p:nvPr/>
        </p:nvGrpSpPr>
        <p:grpSpPr>
          <a:xfrm>
            <a:off x="2314335" y="4058622"/>
            <a:ext cx="210312" cy="210312"/>
            <a:chOff x="4952878" y="2354054"/>
            <a:chExt cx="353165" cy="353165"/>
          </a:xfrm>
        </p:grpSpPr>
        <p:sp>
          <p:nvSpPr>
            <p:cNvPr id="216" name="Oval 215">
              <a:extLst>
                <a:ext uri="{FF2B5EF4-FFF2-40B4-BE49-F238E27FC236}">
                  <a16:creationId xmlns:a16="http://schemas.microsoft.com/office/drawing/2014/main" id="{30595F68-94EA-3C4F-52AF-1371CA012E4E}"/>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17" name="Group 147">
              <a:extLst>
                <a:ext uri="{FF2B5EF4-FFF2-40B4-BE49-F238E27FC236}">
                  <a16:creationId xmlns:a16="http://schemas.microsoft.com/office/drawing/2014/main" id="{108341D3-B684-6E2E-F19B-1B0C6A813156}"/>
                </a:ext>
              </a:extLst>
            </p:cNvPr>
            <p:cNvGrpSpPr>
              <a:grpSpLocks noChangeAspect="1"/>
            </p:cNvGrpSpPr>
            <p:nvPr/>
          </p:nvGrpSpPr>
          <p:grpSpPr bwMode="auto">
            <a:xfrm>
              <a:off x="5026283" y="2444659"/>
              <a:ext cx="206346" cy="171955"/>
              <a:chOff x="6541" y="1755"/>
              <a:chExt cx="426" cy="355"/>
            </a:xfrm>
            <a:solidFill>
              <a:srgbClr val="A100FF"/>
            </a:solidFill>
          </p:grpSpPr>
          <p:sp>
            <p:nvSpPr>
              <p:cNvPr id="218" name="Freeform 148">
                <a:extLst>
                  <a:ext uri="{FF2B5EF4-FFF2-40B4-BE49-F238E27FC236}">
                    <a16:creationId xmlns:a16="http://schemas.microsoft.com/office/drawing/2014/main" id="{0AA7EA30-4A48-49EE-A4D4-5194E93D6BB9}"/>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19" name="Freeform 149">
                <a:extLst>
                  <a:ext uri="{FF2B5EF4-FFF2-40B4-BE49-F238E27FC236}">
                    <a16:creationId xmlns:a16="http://schemas.microsoft.com/office/drawing/2014/main" id="{9709B188-D4FD-BF08-CCC4-BBDCC4A1048A}"/>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0" name="Freeform 150">
                <a:extLst>
                  <a:ext uri="{FF2B5EF4-FFF2-40B4-BE49-F238E27FC236}">
                    <a16:creationId xmlns:a16="http://schemas.microsoft.com/office/drawing/2014/main" id="{3A874E65-35A2-0474-F2B4-86D76BCF014C}"/>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1" name="Freeform 151">
                <a:extLst>
                  <a:ext uri="{FF2B5EF4-FFF2-40B4-BE49-F238E27FC236}">
                    <a16:creationId xmlns:a16="http://schemas.microsoft.com/office/drawing/2014/main" id="{E9922620-A2B5-7F85-3481-F3CEEDFAC062}"/>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2" name="Freeform 152">
                <a:extLst>
                  <a:ext uri="{FF2B5EF4-FFF2-40B4-BE49-F238E27FC236}">
                    <a16:creationId xmlns:a16="http://schemas.microsoft.com/office/drawing/2014/main" id="{44B24C3E-DE10-DF57-E4AB-8E4AA577EDB5}"/>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3" name="Freeform 153">
                <a:extLst>
                  <a:ext uri="{FF2B5EF4-FFF2-40B4-BE49-F238E27FC236}">
                    <a16:creationId xmlns:a16="http://schemas.microsoft.com/office/drawing/2014/main" id="{9EA4F236-74FF-8DC7-745A-E8762EFA6158}"/>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4" name="Freeform 154">
                <a:extLst>
                  <a:ext uri="{FF2B5EF4-FFF2-40B4-BE49-F238E27FC236}">
                    <a16:creationId xmlns:a16="http://schemas.microsoft.com/office/drawing/2014/main" id="{A020946E-E21C-28EF-4F1F-5A2314D25603}"/>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226" name="Rounded Rectangle 53">
            <a:extLst>
              <a:ext uri="{FF2B5EF4-FFF2-40B4-BE49-F238E27FC236}">
                <a16:creationId xmlns:a16="http://schemas.microsoft.com/office/drawing/2014/main" id="{05C0E965-CE07-EB49-8B4B-4955BF6C278E}"/>
              </a:ext>
            </a:extLst>
          </p:cNvPr>
          <p:cNvSpPr/>
          <p:nvPr/>
        </p:nvSpPr>
        <p:spPr>
          <a:xfrm>
            <a:off x="336512" y="4006224"/>
            <a:ext cx="1866067" cy="82296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227" name="Rectangle 226">
            <a:extLst>
              <a:ext uri="{FF2B5EF4-FFF2-40B4-BE49-F238E27FC236}">
                <a16:creationId xmlns:a16="http://schemas.microsoft.com/office/drawing/2014/main" id="{5FB65F6B-3668-2CC6-6E3C-B95034733E73}"/>
              </a:ext>
            </a:extLst>
          </p:cNvPr>
          <p:cNvSpPr/>
          <p:nvPr/>
        </p:nvSpPr>
        <p:spPr>
          <a:xfrm>
            <a:off x="579235" y="4023068"/>
            <a:ext cx="1553898" cy="2558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Recipe</a:t>
            </a:r>
          </a:p>
        </p:txBody>
      </p:sp>
      <p:grpSp>
        <p:nvGrpSpPr>
          <p:cNvPr id="229" name="Group 228">
            <a:extLst>
              <a:ext uri="{FF2B5EF4-FFF2-40B4-BE49-F238E27FC236}">
                <a16:creationId xmlns:a16="http://schemas.microsoft.com/office/drawing/2014/main" id="{F2754A2D-84C0-B65E-3C99-EA59689EF975}"/>
              </a:ext>
            </a:extLst>
          </p:cNvPr>
          <p:cNvGrpSpPr/>
          <p:nvPr/>
        </p:nvGrpSpPr>
        <p:grpSpPr>
          <a:xfrm>
            <a:off x="406720" y="4064256"/>
            <a:ext cx="210312" cy="210312"/>
            <a:chOff x="3062530" y="2514637"/>
            <a:chExt cx="523995" cy="523995"/>
          </a:xfrm>
        </p:grpSpPr>
        <p:sp>
          <p:nvSpPr>
            <p:cNvPr id="230" name="Oval 229">
              <a:extLst>
                <a:ext uri="{FF2B5EF4-FFF2-40B4-BE49-F238E27FC236}">
                  <a16:creationId xmlns:a16="http://schemas.microsoft.com/office/drawing/2014/main" id="{CB761178-F1A7-211A-A112-5C2A516ABCF6}"/>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31" name="Group 230">
              <a:extLst>
                <a:ext uri="{FF2B5EF4-FFF2-40B4-BE49-F238E27FC236}">
                  <a16:creationId xmlns:a16="http://schemas.microsoft.com/office/drawing/2014/main" id="{95531CE2-CF7E-3AEC-3972-97F4F06D1957}"/>
                </a:ext>
              </a:extLst>
            </p:cNvPr>
            <p:cNvGrpSpPr/>
            <p:nvPr/>
          </p:nvGrpSpPr>
          <p:grpSpPr>
            <a:xfrm>
              <a:off x="3180464" y="2582551"/>
              <a:ext cx="288127" cy="388166"/>
              <a:chOff x="1317913" y="664143"/>
              <a:chExt cx="414195" cy="558006"/>
            </a:xfrm>
          </p:grpSpPr>
          <p:sp>
            <p:nvSpPr>
              <p:cNvPr id="232" name="Freeform: Shape 722">
                <a:extLst>
                  <a:ext uri="{FF2B5EF4-FFF2-40B4-BE49-F238E27FC236}">
                    <a16:creationId xmlns:a16="http://schemas.microsoft.com/office/drawing/2014/main" id="{32E47370-2B1D-0C97-971D-08E88AAA35BA}"/>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3" name="Freeform: Shape 723">
                <a:extLst>
                  <a:ext uri="{FF2B5EF4-FFF2-40B4-BE49-F238E27FC236}">
                    <a16:creationId xmlns:a16="http://schemas.microsoft.com/office/drawing/2014/main" id="{E1D38FDD-8A85-E0D8-8CD0-270E75D29C12}"/>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4" name="Freeform: Shape 724">
                <a:extLst>
                  <a:ext uri="{FF2B5EF4-FFF2-40B4-BE49-F238E27FC236}">
                    <a16:creationId xmlns:a16="http://schemas.microsoft.com/office/drawing/2014/main" id="{2D70DFFC-2D20-8A57-BFB8-16CA4FFBB967}"/>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5" name="Freeform: Shape 725">
                <a:extLst>
                  <a:ext uri="{FF2B5EF4-FFF2-40B4-BE49-F238E27FC236}">
                    <a16:creationId xmlns:a16="http://schemas.microsoft.com/office/drawing/2014/main" id="{E63FC607-6313-B814-0C29-D87BB79412BB}"/>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290" name="Rounded Rectangle 112">
            <a:extLst>
              <a:ext uri="{FF2B5EF4-FFF2-40B4-BE49-F238E27FC236}">
                <a16:creationId xmlns:a16="http://schemas.microsoft.com/office/drawing/2014/main" id="{0AB88DB1-C87A-51A2-05F3-B312ECE3356D}"/>
              </a:ext>
            </a:extLst>
          </p:cNvPr>
          <p:cNvSpPr/>
          <p:nvPr/>
        </p:nvSpPr>
        <p:spPr>
          <a:xfrm>
            <a:off x="6111581" y="3973633"/>
            <a:ext cx="1499616" cy="100584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291" name="Rectangle 290">
            <a:extLst>
              <a:ext uri="{FF2B5EF4-FFF2-40B4-BE49-F238E27FC236}">
                <a16:creationId xmlns:a16="http://schemas.microsoft.com/office/drawing/2014/main" id="{0D6B5C8A-2E25-3AB5-B5B1-429C9CADC7C0}"/>
              </a:ext>
            </a:extLst>
          </p:cNvPr>
          <p:cNvSpPr/>
          <p:nvPr/>
        </p:nvSpPr>
        <p:spPr>
          <a:xfrm>
            <a:off x="6315361" y="4033415"/>
            <a:ext cx="1162678" cy="30604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Knowledge Representation</a:t>
            </a:r>
            <a:endPar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endParaRPr>
          </a:p>
        </p:txBody>
      </p:sp>
      <p:grpSp>
        <p:nvGrpSpPr>
          <p:cNvPr id="293" name="Group 292">
            <a:extLst>
              <a:ext uri="{FF2B5EF4-FFF2-40B4-BE49-F238E27FC236}">
                <a16:creationId xmlns:a16="http://schemas.microsoft.com/office/drawing/2014/main" id="{C4B22D9D-36B5-15FC-D79E-137C62BB5172}"/>
              </a:ext>
            </a:extLst>
          </p:cNvPr>
          <p:cNvGrpSpPr/>
          <p:nvPr/>
        </p:nvGrpSpPr>
        <p:grpSpPr>
          <a:xfrm>
            <a:off x="6153792" y="4050393"/>
            <a:ext cx="210312" cy="210312"/>
            <a:chOff x="4952878" y="2354054"/>
            <a:chExt cx="353165" cy="353165"/>
          </a:xfrm>
        </p:grpSpPr>
        <p:sp>
          <p:nvSpPr>
            <p:cNvPr id="294" name="Oval 293">
              <a:extLst>
                <a:ext uri="{FF2B5EF4-FFF2-40B4-BE49-F238E27FC236}">
                  <a16:creationId xmlns:a16="http://schemas.microsoft.com/office/drawing/2014/main" id="{0BBB58EF-2D45-8036-F460-BF3BB84F7C9C}"/>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95" name="Group 147">
              <a:extLst>
                <a:ext uri="{FF2B5EF4-FFF2-40B4-BE49-F238E27FC236}">
                  <a16:creationId xmlns:a16="http://schemas.microsoft.com/office/drawing/2014/main" id="{6EF34EE2-FC51-C8BC-1C01-2128F65251FF}"/>
                </a:ext>
              </a:extLst>
            </p:cNvPr>
            <p:cNvGrpSpPr>
              <a:grpSpLocks noChangeAspect="1"/>
            </p:cNvGrpSpPr>
            <p:nvPr/>
          </p:nvGrpSpPr>
          <p:grpSpPr bwMode="auto">
            <a:xfrm>
              <a:off x="5026283" y="2444659"/>
              <a:ext cx="206346" cy="171955"/>
              <a:chOff x="6541" y="1755"/>
              <a:chExt cx="426" cy="355"/>
            </a:xfrm>
            <a:solidFill>
              <a:srgbClr val="A100FF"/>
            </a:solidFill>
          </p:grpSpPr>
          <p:sp>
            <p:nvSpPr>
              <p:cNvPr id="296" name="Freeform 148">
                <a:extLst>
                  <a:ext uri="{FF2B5EF4-FFF2-40B4-BE49-F238E27FC236}">
                    <a16:creationId xmlns:a16="http://schemas.microsoft.com/office/drawing/2014/main" id="{4A5BCD0E-ED63-8C59-6513-99EA36C7C574}"/>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7" name="Freeform 149">
                <a:extLst>
                  <a:ext uri="{FF2B5EF4-FFF2-40B4-BE49-F238E27FC236}">
                    <a16:creationId xmlns:a16="http://schemas.microsoft.com/office/drawing/2014/main" id="{22D628F4-0E84-CB1B-2D66-DA6365F01832}"/>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8" name="Freeform 150">
                <a:extLst>
                  <a:ext uri="{FF2B5EF4-FFF2-40B4-BE49-F238E27FC236}">
                    <a16:creationId xmlns:a16="http://schemas.microsoft.com/office/drawing/2014/main" id="{489A6793-7C26-C6A5-DD37-EC8CFB877CD8}"/>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9" name="Freeform 151">
                <a:extLst>
                  <a:ext uri="{FF2B5EF4-FFF2-40B4-BE49-F238E27FC236}">
                    <a16:creationId xmlns:a16="http://schemas.microsoft.com/office/drawing/2014/main" id="{A4185895-01A9-06E4-AA98-9DC6477A300A}"/>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0" name="Freeform 152">
                <a:extLst>
                  <a:ext uri="{FF2B5EF4-FFF2-40B4-BE49-F238E27FC236}">
                    <a16:creationId xmlns:a16="http://schemas.microsoft.com/office/drawing/2014/main" id="{DAB9D406-87AD-3871-D024-AC75BF296063}"/>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1" name="Freeform 153">
                <a:extLst>
                  <a:ext uri="{FF2B5EF4-FFF2-40B4-BE49-F238E27FC236}">
                    <a16:creationId xmlns:a16="http://schemas.microsoft.com/office/drawing/2014/main" id="{A105818A-4E83-B929-F517-8D115E0F96DC}"/>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2" name="Freeform 154">
                <a:extLst>
                  <a:ext uri="{FF2B5EF4-FFF2-40B4-BE49-F238E27FC236}">
                    <a16:creationId xmlns:a16="http://schemas.microsoft.com/office/drawing/2014/main" id="{EEABA149-4B3F-74E5-4207-E10CCB8BD18F}"/>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304" name="Rounded Rectangle 53">
            <a:extLst>
              <a:ext uri="{FF2B5EF4-FFF2-40B4-BE49-F238E27FC236}">
                <a16:creationId xmlns:a16="http://schemas.microsoft.com/office/drawing/2014/main" id="{5AEBCAB6-4B0B-9846-FB4B-7786AF373294}"/>
              </a:ext>
            </a:extLst>
          </p:cNvPr>
          <p:cNvSpPr/>
          <p:nvPr/>
        </p:nvSpPr>
        <p:spPr>
          <a:xfrm>
            <a:off x="4588040" y="3979355"/>
            <a:ext cx="1472184" cy="100584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05" name="Rectangle 304">
            <a:extLst>
              <a:ext uri="{FF2B5EF4-FFF2-40B4-BE49-F238E27FC236}">
                <a16:creationId xmlns:a16="http://schemas.microsoft.com/office/drawing/2014/main" id="{1FBBB015-1EF5-95F6-83F7-521E2990580F}"/>
              </a:ext>
            </a:extLst>
          </p:cNvPr>
          <p:cNvSpPr/>
          <p:nvPr/>
        </p:nvSpPr>
        <p:spPr>
          <a:xfrm>
            <a:off x="4757492" y="4008452"/>
            <a:ext cx="1385414" cy="33100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Semantic Layer</a:t>
            </a:r>
          </a:p>
        </p:txBody>
      </p:sp>
      <p:grpSp>
        <p:nvGrpSpPr>
          <p:cNvPr id="307" name="Group 306">
            <a:extLst>
              <a:ext uri="{FF2B5EF4-FFF2-40B4-BE49-F238E27FC236}">
                <a16:creationId xmlns:a16="http://schemas.microsoft.com/office/drawing/2014/main" id="{460FB693-AF7F-85E4-84AD-4362E7B887AC}"/>
              </a:ext>
            </a:extLst>
          </p:cNvPr>
          <p:cNvGrpSpPr/>
          <p:nvPr/>
        </p:nvGrpSpPr>
        <p:grpSpPr>
          <a:xfrm>
            <a:off x="4617811" y="4049905"/>
            <a:ext cx="210312" cy="210312"/>
            <a:chOff x="3062530" y="2514637"/>
            <a:chExt cx="523995" cy="523995"/>
          </a:xfrm>
        </p:grpSpPr>
        <p:sp>
          <p:nvSpPr>
            <p:cNvPr id="308" name="Oval 307">
              <a:extLst>
                <a:ext uri="{FF2B5EF4-FFF2-40B4-BE49-F238E27FC236}">
                  <a16:creationId xmlns:a16="http://schemas.microsoft.com/office/drawing/2014/main" id="{A412D0E2-CA29-29EA-E7B0-A954D538FCF9}"/>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309" name="Group 308">
              <a:extLst>
                <a:ext uri="{FF2B5EF4-FFF2-40B4-BE49-F238E27FC236}">
                  <a16:creationId xmlns:a16="http://schemas.microsoft.com/office/drawing/2014/main" id="{F8E45982-FEAE-9970-5741-DB80EAD370D2}"/>
                </a:ext>
              </a:extLst>
            </p:cNvPr>
            <p:cNvGrpSpPr/>
            <p:nvPr/>
          </p:nvGrpSpPr>
          <p:grpSpPr>
            <a:xfrm>
              <a:off x="3180464" y="2582551"/>
              <a:ext cx="288127" cy="388166"/>
              <a:chOff x="1317913" y="664143"/>
              <a:chExt cx="414195" cy="558006"/>
            </a:xfrm>
          </p:grpSpPr>
          <p:sp>
            <p:nvSpPr>
              <p:cNvPr id="310" name="Freeform: Shape 722">
                <a:extLst>
                  <a:ext uri="{FF2B5EF4-FFF2-40B4-BE49-F238E27FC236}">
                    <a16:creationId xmlns:a16="http://schemas.microsoft.com/office/drawing/2014/main" id="{A88F722B-4724-2485-60A2-399BD2573849}"/>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1" name="Freeform: Shape 723">
                <a:extLst>
                  <a:ext uri="{FF2B5EF4-FFF2-40B4-BE49-F238E27FC236}">
                    <a16:creationId xmlns:a16="http://schemas.microsoft.com/office/drawing/2014/main" id="{43D24CD2-DC8D-7508-4152-E17D76C78522}"/>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2" name="Freeform: Shape 724">
                <a:extLst>
                  <a:ext uri="{FF2B5EF4-FFF2-40B4-BE49-F238E27FC236}">
                    <a16:creationId xmlns:a16="http://schemas.microsoft.com/office/drawing/2014/main" id="{EC0077F6-12C7-AC78-7777-7158FC99FC9C}"/>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3" name="Freeform: Shape 725">
                <a:extLst>
                  <a:ext uri="{FF2B5EF4-FFF2-40B4-BE49-F238E27FC236}">
                    <a16:creationId xmlns:a16="http://schemas.microsoft.com/office/drawing/2014/main" id="{711C6021-8B64-37D5-F271-7206151EE2DD}"/>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315" name="Rounded Rectangle 114">
            <a:extLst>
              <a:ext uri="{FF2B5EF4-FFF2-40B4-BE49-F238E27FC236}">
                <a16:creationId xmlns:a16="http://schemas.microsoft.com/office/drawing/2014/main" id="{A7F2F822-5DA7-D49C-C186-AE22EFC11FD3}"/>
              </a:ext>
            </a:extLst>
          </p:cNvPr>
          <p:cNvSpPr/>
          <p:nvPr/>
        </p:nvSpPr>
        <p:spPr>
          <a:xfrm>
            <a:off x="7972065" y="3993542"/>
            <a:ext cx="1965960" cy="809511"/>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16" name="Rectangle 315">
            <a:extLst>
              <a:ext uri="{FF2B5EF4-FFF2-40B4-BE49-F238E27FC236}">
                <a16:creationId xmlns:a16="http://schemas.microsoft.com/office/drawing/2014/main" id="{682CCA5B-A53F-3051-28D1-9FFB3F66D123}"/>
              </a:ext>
            </a:extLst>
          </p:cNvPr>
          <p:cNvSpPr/>
          <p:nvPr/>
        </p:nvSpPr>
        <p:spPr>
          <a:xfrm>
            <a:off x="8193505" y="4080622"/>
            <a:ext cx="1311609" cy="1944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Products</a:t>
            </a:r>
          </a:p>
        </p:txBody>
      </p:sp>
      <p:grpSp>
        <p:nvGrpSpPr>
          <p:cNvPr id="318" name="Group 317">
            <a:extLst>
              <a:ext uri="{FF2B5EF4-FFF2-40B4-BE49-F238E27FC236}">
                <a16:creationId xmlns:a16="http://schemas.microsoft.com/office/drawing/2014/main" id="{9DA8F27E-7607-A21B-7B0A-2339DC208FAF}"/>
              </a:ext>
            </a:extLst>
          </p:cNvPr>
          <p:cNvGrpSpPr>
            <a:grpSpLocks noChangeAspect="1"/>
          </p:cNvGrpSpPr>
          <p:nvPr/>
        </p:nvGrpSpPr>
        <p:grpSpPr>
          <a:xfrm>
            <a:off x="8021918" y="4062525"/>
            <a:ext cx="210312" cy="207543"/>
            <a:chOff x="8548426" y="2317532"/>
            <a:chExt cx="353165" cy="353165"/>
          </a:xfrm>
        </p:grpSpPr>
        <p:sp>
          <p:nvSpPr>
            <p:cNvPr id="319" name="Oval 318">
              <a:extLst>
                <a:ext uri="{FF2B5EF4-FFF2-40B4-BE49-F238E27FC236}">
                  <a16:creationId xmlns:a16="http://schemas.microsoft.com/office/drawing/2014/main" id="{F5BA7172-52A4-3A37-F7F1-C9DD3C983F7D}"/>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320" name="Freeform: Shape 730">
              <a:extLst>
                <a:ext uri="{FF2B5EF4-FFF2-40B4-BE49-F238E27FC236}">
                  <a16:creationId xmlns:a16="http://schemas.microsoft.com/office/drawing/2014/main" id="{F8C126AB-01E9-E0D7-8584-2730632C46F0}"/>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343" name="Rounded Rectangle 53">
            <a:extLst>
              <a:ext uri="{FF2B5EF4-FFF2-40B4-BE49-F238E27FC236}">
                <a16:creationId xmlns:a16="http://schemas.microsoft.com/office/drawing/2014/main" id="{7178A66B-1DC9-8CE4-108E-B21E66625F04}"/>
              </a:ext>
            </a:extLst>
          </p:cNvPr>
          <p:cNvSpPr/>
          <p:nvPr/>
        </p:nvSpPr>
        <p:spPr>
          <a:xfrm>
            <a:off x="7999407" y="4890447"/>
            <a:ext cx="1929384" cy="720845"/>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44" name="Rectangle 343">
            <a:extLst>
              <a:ext uri="{FF2B5EF4-FFF2-40B4-BE49-F238E27FC236}">
                <a16:creationId xmlns:a16="http://schemas.microsoft.com/office/drawing/2014/main" id="{1CEA9F3E-2313-F495-6DA4-8E478482268F}"/>
              </a:ext>
            </a:extLst>
          </p:cNvPr>
          <p:cNvSpPr/>
          <p:nvPr/>
        </p:nvSpPr>
        <p:spPr>
          <a:xfrm>
            <a:off x="8206690" y="4972395"/>
            <a:ext cx="1563693" cy="160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Accessibility</a:t>
            </a:r>
          </a:p>
        </p:txBody>
      </p:sp>
      <p:grpSp>
        <p:nvGrpSpPr>
          <p:cNvPr id="346" name="Group 345">
            <a:extLst>
              <a:ext uri="{FF2B5EF4-FFF2-40B4-BE49-F238E27FC236}">
                <a16:creationId xmlns:a16="http://schemas.microsoft.com/office/drawing/2014/main" id="{4E22359F-FFB1-640E-DEDF-AA340AEE3CFF}"/>
              </a:ext>
            </a:extLst>
          </p:cNvPr>
          <p:cNvGrpSpPr>
            <a:grpSpLocks noChangeAspect="1"/>
          </p:cNvGrpSpPr>
          <p:nvPr/>
        </p:nvGrpSpPr>
        <p:grpSpPr>
          <a:xfrm>
            <a:off x="8035329" y="4940767"/>
            <a:ext cx="210312" cy="213184"/>
            <a:chOff x="3062530" y="2514637"/>
            <a:chExt cx="523995" cy="523995"/>
          </a:xfrm>
        </p:grpSpPr>
        <p:sp>
          <p:nvSpPr>
            <p:cNvPr id="347" name="Oval 346">
              <a:extLst>
                <a:ext uri="{FF2B5EF4-FFF2-40B4-BE49-F238E27FC236}">
                  <a16:creationId xmlns:a16="http://schemas.microsoft.com/office/drawing/2014/main" id="{18CDE1B6-3BAC-F813-8563-C7ED92941B39}"/>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348" name="Group 347">
              <a:extLst>
                <a:ext uri="{FF2B5EF4-FFF2-40B4-BE49-F238E27FC236}">
                  <a16:creationId xmlns:a16="http://schemas.microsoft.com/office/drawing/2014/main" id="{B814CF65-9A4E-69A7-2DA5-F111409D645C}"/>
                </a:ext>
              </a:extLst>
            </p:cNvPr>
            <p:cNvGrpSpPr/>
            <p:nvPr/>
          </p:nvGrpSpPr>
          <p:grpSpPr>
            <a:xfrm>
              <a:off x="3180464" y="2582551"/>
              <a:ext cx="288127" cy="388166"/>
              <a:chOff x="1317913" y="664143"/>
              <a:chExt cx="414195" cy="558006"/>
            </a:xfrm>
          </p:grpSpPr>
          <p:sp>
            <p:nvSpPr>
              <p:cNvPr id="349" name="Freeform: Shape 722">
                <a:extLst>
                  <a:ext uri="{FF2B5EF4-FFF2-40B4-BE49-F238E27FC236}">
                    <a16:creationId xmlns:a16="http://schemas.microsoft.com/office/drawing/2014/main" id="{A3845055-F20E-67A9-EA9B-33353FA75C4E}"/>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0" name="Freeform: Shape 723">
                <a:extLst>
                  <a:ext uri="{FF2B5EF4-FFF2-40B4-BE49-F238E27FC236}">
                    <a16:creationId xmlns:a16="http://schemas.microsoft.com/office/drawing/2014/main" id="{4C567AD0-1F44-7D1F-EA42-1CB0079DDF9A}"/>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1" name="Freeform: Shape 724">
                <a:extLst>
                  <a:ext uri="{FF2B5EF4-FFF2-40B4-BE49-F238E27FC236}">
                    <a16:creationId xmlns:a16="http://schemas.microsoft.com/office/drawing/2014/main" id="{66451582-DDD5-0D8B-2ACE-C0F052ED4785}"/>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2" name="Freeform: Shape 725">
                <a:extLst>
                  <a:ext uri="{FF2B5EF4-FFF2-40B4-BE49-F238E27FC236}">
                    <a16:creationId xmlns:a16="http://schemas.microsoft.com/office/drawing/2014/main" id="{899D08A0-AFE6-CEEE-2DA2-96BB2AEB56BB}"/>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6" name="Rounded Rectangle 16">
            <a:extLst>
              <a:ext uri="{FF2B5EF4-FFF2-40B4-BE49-F238E27FC236}">
                <a16:creationId xmlns:a16="http://schemas.microsoft.com/office/drawing/2014/main" id="{13FDE4B8-1B82-D29F-1379-FDD34A45F8B5}"/>
              </a:ext>
            </a:extLst>
          </p:cNvPr>
          <p:cNvSpPr/>
          <p:nvPr/>
        </p:nvSpPr>
        <p:spPr>
          <a:xfrm>
            <a:off x="6046357" y="526795"/>
            <a:ext cx="1435608" cy="320040"/>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7" name="TextBox 6">
            <a:extLst>
              <a:ext uri="{FF2B5EF4-FFF2-40B4-BE49-F238E27FC236}">
                <a16:creationId xmlns:a16="http://schemas.microsoft.com/office/drawing/2014/main" id="{CA28A00B-1C04-11CB-E78B-40FE98212F50}"/>
              </a:ext>
            </a:extLst>
          </p:cNvPr>
          <p:cNvSpPr txBox="1"/>
          <p:nvPr/>
        </p:nvSpPr>
        <p:spPr>
          <a:xfrm>
            <a:off x="6475944" y="547879"/>
            <a:ext cx="962952" cy="276999"/>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Contact Center Assist</a:t>
            </a:r>
          </a:p>
        </p:txBody>
      </p:sp>
      <p:pic>
        <p:nvPicPr>
          <p:cNvPr id="8" name="Graphic 7" descr="Address Book outline">
            <a:extLst>
              <a:ext uri="{FF2B5EF4-FFF2-40B4-BE49-F238E27FC236}">
                <a16:creationId xmlns:a16="http://schemas.microsoft.com/office/drawing/2014/main" id="{5AAF694B-1366-22EC-D952-1710C3D7F01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108162" y="525389"/>
            <a:ext cx="328445" cy="328445"/>
          </a:xfrm>
          <a:prstGeom prst="rect">
            <a:avLst/>
          </a:prstGeom>
        </p:spPr>
      </p:pic>
      <p:sp>
        <p:nvSpPr>
          <p:cNvPr id="10" name="Rounded Rectangle 16">
            <a:extLst>
              <a:ext uri="{FF2B5EF4-FFF2-40B4-BE49-F238E27FC236}">
                <a16:creationId xmlns:a16="http://schemas.microsoft.com/office/drawing/2014/main" id="{9960A2C8-36B9-802A-4B2E-433A8FE9FEF0}"/>
              </a:ext>
            </a:extLst>
          </p:cNvPr>
          <p:cNvSpPr/>
          <p:nvPr/>
        </p:nvSpPr>
        <p:spPr>
          <a:xfrm>
            <a:off x="4534861" y="875024"/>
            <a:ext cx="1435608" cy="320040"/>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12" name="TextBox 11">
            <a:extLst>
              <a:ext uri="{FF2B5EF4-FFF2-40B4-BE49-F238E27FC236}">
                <a16:creationId xmlns:a16="http://schemas.microsoft.com/office/drawing/2014/main" id="{E47DF96A-BEAC-513D-73BF-3AED085B1DFE}"/>
              </a:ext>
            </a:extLst>
          </p:cNvPr>
          <p:cNvSpPr txBox="1"/>
          <p:nvPr/>
        </p:nvSpPr>
        <p:spPr>
          <a:xfrm>
            <a:off x="4974558" y="896108"/>
            <a:ext cx="1018374" cy="276999"/>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Retail Associate Experience</a:t>
            </a:r>
          </a:p>
        </p:txBody>
      </p:sp>
      <p:pic>
        <p:nvPicPr>
          <p:cNvPr id="13" name="Graphic 12" descr="Address Book outline">
            <a:extLst>
              <a:ext uri="{FF2B5EF4-FFF2-40B4-BE49-F238E27FC236}">
                <a16:creationId xmlns:a16="http://schemas.microsoft.com/office/drawing/2014/main" id="{1425F20D-9C20-9A47-2C91-3F5E798000C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584653" y="866989"/>
            <a:ext cx="328445" cy="328445"/>
          </a:xfrm>
          <a:prstGeom prst="rect">
            <a:avLst/>
          </a:prstGeom>
        </p:spPr>
      </p:pic>
      <p:sp>
        <p:nvSpPr>
          <p:cNvPr id="116" name="Rounded Rectangle 114">
            <a:extLst>
              <a:ext uri="{FF2B5EF4-FFF2-40B4-BE49-F238E27FC236}">
                <a16:creationId xmlns:a16="http://schemas.microsoft.com/office/drawing/2014/main" id="{BD28E5E6-3ABE-4086-955E-DC7C305E96A9}"/>
              </a:ext>
            </a:extLst>
          </p:cNvPr>
          <p:cNvSpPr/>
          <p:nvPr/>
        </p:nvSpPr>
        <p:spPr>
          <a:xfrm>
            <a:off x="1986740" y="1449318"/>
            <a:ext cx="1725707" cy="82296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17" name="Rectangle 116">
            <a:extLst>
              <a:ext uri="{FF2B5EF4-FFF2-40B4-BE49-F238E27FC236}">
                <a16:creationId xmlns:a16="http://schemas.microsoft.com/office/drawing/2014/main" id="{BDC96063-3D1E-6958-8297-9CE57469F5B7}"/>
              </a:ext>
            </a:extLst>
          </p:cNvPr>
          <p:cNvSpPr/>
          <p:nvPr/>
        </p:nvSpPr>
        <p:spPr>
          <a:xfrm>
            <a:off x="2193501" y="1456145"/>
            <a:ext cx="1525098" cy="33794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Lifecycle Automation</a:t>
            </a:r>
          </a:p>
        </p:txBody>
      </p:sp>
      <p:grpSp>
        <p:nvGrpSpPr>
          <p:cNvPr id="118" name="Group 117">
            <a:extLst>
              <a:ext uri="{FF2B5EF4-FFF2-40B4-BE49-F238E27FC236}">
                <a16:creationId xmlns:a16="http://schemas.microsoft.com/office/drawing/2014/main" id="{3DFB542A-F768-653B-10A0-BA4F31B9E039}"/>
              </a:ext>
            </a:extLst>
          </p:cNvPr>
          <p:cNvGrpSpPr/>
          <p:nvPr/>
        </p:nvGrpSpPr>
        <p:grpSpPr>
          <a:xfrm>
            <a:off x="2038471" y="1516380"/>
            <a:ext cx="210312" cy="210312"/>
            <a:chOff x="8548426" y="2317532"/>
            <a:chExt cx="353165" cy="353165"/>
          </a:xfrm>
        </p:grpSpPr>
        <p:sp>
          <p:nvSpPr>
            <p:cNvPr id="119" name="Oval 118">
              <a:extLst>
                <a:ext uri="{FF2B5EF4-FFF2-40B4-BE49-F238E27FC236}">
                  <a16:creationId xmlns:a16="http://schemas.microsoft.com/office/drawing/2014/main" id="{0A02995A-B64D-A4C8-75CF-C27E22CA0681}"/>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21" name="Freeform: Shape 730">
              <a:extLst>
                <a:ext uri="{FF2B5EF4-FFF2-40B4-BE49-F238E27FC236}">
                  <a16:creationId xmlns:a16="http://schemas.microsoft.com/office/drawing/2014/main" id="{F348E9A9-DCE9-31E9-5DD7-C14127213C50}"/>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111" name="Rounded Rectangle 113">
            <a:extLst>
              <a:ext uri="{FF2B5EF4-FFF2-40B4-BE49-F238E27FC236}">
                <a16:creationId xmlns:a16="http://schemas.microsoft.com/office/drawing/2014/main" id="{2BEB4CDC-0257-4732-FEFF-C76654FAF39D}"/>
              </a:ext>
            </a:extLst>
          </p:cNvPr>
          <p:cNvSpPr/>
          <p:nvPr/>
        </p:nvSpPr>
        <p:spPr>
          <a:xfrm>
            <a:off x="1985315" y="2326790"/>
            <a:ext cx="1725707" cy="9144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12" name="Rectangle 111">
            <a:extLst>
              <a:ext uri="{FF2B5EF4-FFF2-40B4-BE49-F238E27FC236}">
                <a16:creationId xmlns:a16="http://schemas.microsoft.com/office/drawing/2014/main" id="{96965B3A-9E3F-B6D6-3E60-9925C4FCC079}"/>
              </a:ext>
            </a:extLst>
          </p:cNvPr>
          <p:cNvSpPr/>
          <p:nvPr/>
        </p:nvSpPr>
        <p:spPr>
          <a:xfrm>
            <a:off x="2181010" y="2350721"/>
            <a:ext cx="1580042" cy="3238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Responsible &amp; Explainable AI</a:t>
            </a:r>
          </a:p>
        </p:txBody>
      </p:sp>
      <p:grpSp>
        <p:nvGrpSpPr>
          <p:cNvPr id="113" name="Group 112">
            <a:extLst>
              <a:ext uri="{FF2B5EF4-FFF2-40B4-BE49-F238E27FC236}">
                <a16:creationId xmlns:a16="http://schemas.microsoft.com/office/drawing/2014/main" id="{6E8239B1-6D19-75BB-0056-72AB573684C2}"/>
              </a:ext>
            </a:extLst>
          </p:cNvPr>
          <p:cNvGrpSpPr/>
          <p:nvPr/>
        </p:nvGrpSpPr>
        <p:grpSpPr>
          <a:xfrm>
            <a:off x="2021876" y="2397282"/>
            <a:ext cx="210312" cy="210312"/>
            <a:chOff x="6816885" y="2400944"/>
            <a:chExt cx="353165" cy="353165"/>
          </a:xfrm>
        </p:grpSpPr>
        <p:sp>
          <p:nvSpPr>
            <p:cNvPr id="114" name="Oval 113">
              <a:extLst>
                <a:ext uri="{FF2B5EF4-FFF2-40B4-BE49-F238E27FC236}">
                  <a16:creationId xmlns:a16="http://schemas.microsoft.com/office/drawing/2014/main" id="{EB10A43E-E5DC-31C0-D613-D5525BFD745A}"/>
                </a:ext>
              </a:extLst>
            </p:cNvPr>
            <p:cNvSpPr/>
            <p:nvPr/>
          </p:nvSpPr>
          <p:spPr>
            <a:xfrm>
              <a:off x="6816885" y="240094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15" name="Freeform 134">
              <a:extLst>
                <a:ext uri="{FF2B5EF4-FFF2-40B4-BE49-F238E27FC236}">
                  <a16:creationId xmlns:a16="http://schemas.microsoft.com/office/drawing/2014/main" id="{D67922D9-8C9B-37AB-5F70-81A0A7B8352B}"/>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79" name="Rounded Rectangle 53">
            <a:extLst>
              <a:ext uri="{FF2B5EF4-FFF2-40B4-BE49-F238E27FC236}">
                <a16:creationId xmlns:a16="http://schemas.microsoft.com/office/drawing/2014/main" id="{B57A0A3A-6637-6376-C4E2-1DFD3D658622}"/>
              </a:ext>
            </a:extLst>
          </p:cNvPr>
          <p:cNvSpPr/>
          <p:nvPr/>
        </p:nvSpPr>
        <p:spPr>
          <a:xfrm>
            <a:off x="330704" y="1456144"/>
            <a:ext cx="1597256" cy="82296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80" name="Rectangle 79">
            <a:extLst>
              <a:ext uri="{FF2B5EF4-FFF2-40B4-BE49-F238E27FC236}">
                <a16:creationId xmlns:a16="http://schemas.microsoft.com/office/drawing/2014/main" id="{10553125-9B03-DB8E-8A26-35982204A7E0}"/>
              </a:ext>
            </a:extLst>
          </p:cNvPr>
          <p:cNvSpPr/>
          <p:nvPr/>
        </p:nvSpPr>
        <p:spPr>
          <a:xfrm>
            <a:off x="548696" y="1524563"/>
            <a:ext cx="1465759" cy="27369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Governance &amp; Controls</a:t>
            </a:r>
          </a:p>
        </p:txBody>
      </p:sp>
      <p:grpSp>
        <p:nvGrpSpPr>
          <p:cNvPr id="496" name="Group 495">
            <a:extLst>
              <a:ext uri="{FF2B5EF4-FFF2-40B4-BE49-F238E27FC236}">
                <a16:creationId xmlns:a16="http://schemas.microsoft.com/office/drawing/2014/main" id="{9F986F2B-DAF8-46BD-293C-1EFC85406FC8}"/>
              </a:ext>
            </a:extLst>
          </p:cNvPr>
          <p:cNvGrpSpPr/>
          <p:nvPr/>
        </p:nvGrpSpPr>
        <p:grpSpPr>
          <a:xfrm>
            <a:off x="381718" y="1536289"/>
            <a:ext cx="210312" cy="210312"/>
            <a:chOff x="423098" y="1699885"/>
            <a:chExt cx="210312" cy="210312"/>
          </a:xfrm>
        </p:grpSpPr>
        <p:sp>
          <p:nvSpPr>
            <p:cNvPr id="96" name="Oval 95">
              <a:extLst>
                <a:ext uri="{FF2B5EF4-FFF2-40B4-BE49-F238E27FC236}">
                  <a16:creationId xmlns:a16="http://schemas.microsoft.com/office/drawing/2014/main" id="{2A32300D-36C5-3ED0-208D-7728A256296D}"/>
                </a:ext>
              </a:extLst>
            </p:cNvPr>
            <p:cNvSpPr/>
            <p:nvPr/>
          </p:nvSpPr>
          <p:spPr>
            <a:xfrm>
              <a:off x="423098" y="1699885"/>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97" name="Group 96">
              <a:extLst>
                <a:ext uri="{FF2B5EF4-FFF2-40B4-BE49-F238E27FC236}">
                  <a16:creationId xmlns:a16="http://schemas.microsoft.com/office/drawing/2014/main" id="{27503751-37B8-A8DE-CBBD-B50F18CF5A3E}"/>
                </a:ext>
              </a:extLst>
            </p:cNvPr>
            <p:cNvGrpSpPr/>
            <p:nvPr/>
          </p:nvGrpSpPr>
          <p:grpSpPr>
            <a:xfrm>
              <a:off x="468651" y="1728717"/>
              <a:ext cx="111296" cy="164789"/>
              <a:chOff x="1317913" y="664143"/>
              <a:chExt cx="414195" cy="558006"/>
            </a:xfrm>
          </p:grpSpPr>
          <p:sp>
            <p:nvSpPr>
              <p:cNvPr id="98" name="Freeform: Shape 722">
                <a:extLst>
                  <a:ext uri="{FF2B5EF4-FFF2-40B4-BE49-F238E27FC236}">
                    <a16:creationId xmlns:a16="http://schemas.microsoft.com/office/drawing/2014/main" id="{F15F42AF-A2FC-5966-59C0-BEC198B02948}"/>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99" name="Freeform: Shape 723">
                <a:extLst>
                  <a:ext uri="{FF2B5EF4-FFF2-40B4-BE49-F238E27FC236}">
                    <a16:creationId xmlns:a16="http://schemas.microsoft.com/office/drawing/2014/main" id="{AD8A67CE-7A1D-4FEA-E5DA-D069B0FD04F4}"/>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00" name="Freeform: Shape 724">
                <a:extLst>
                  <a:ext uri="{FF2B5EF4-FFF2-40B4-BE49-F238E27FC236}">
                    <a16:creationId xmlns:a16="http://schemas.microsoft.com/office/drawing/2014/main" id="{E729692A-CAAE-0547-92A7-E7734C2C85D6}"/>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01" name="Freeform: Shape 725">
                <a:extLst>
                  <a:ext uri="{FF2B5EF4-FFF2-40B4-BE49-F238E27FC236}">
                    <a16:creationId xmlns:a16="http://schemas.microsoft.com/office/drawing/2014/main" id="{CA7FE027-952E-4637-33C3-94EAC7BE4707}"/>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143" name="Rounded Rectangle 114">
            <a:extLst>
              <a:ext uri="{FF2B5EF4-FFF2-40B4-BE49-F238E27FC236}">
                <a16:creationId xmlns:a16="http://schemas.microsoft.com/office/drawing/2014/main" id="{9AA737A1-5DBE-700F-8E0D-AA017E1EF23B}"/>
              </a:ext>
            </a:extLst>
          </p:cNvPr>
          <p:cNvSpPr/>
          <p:nvPr/>
        </p:nvSpPr>
        <p:spPr>
          <a:xfrm>
            <a:off x="10457806" y="4088225"/>
            <a:ext cx="1530334" cy="1268077"/>
          </a:xfrm>
          <a:prstGeom prst="roundRect">
            <a:avLst>
              <a:gd name="adj" fmla="val 9153"/>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44" name="Rectangle 143">
            <a:extLst>
              <a:ext uri="{FF2B5EF4-FFF2-40B4-BE49-F238E27FC236}">
                <a16:creationId xmlns:a16="http://schemas.microsoft.com/office/drawing/2014/main" id="{33721A5C-5B02-6038-BC3F-4ED21541A653}"/>
              </a:ext>
            </a:extLst>
          </p:cNvPr>
          <p:cNvSpPr/>
          <p:nvPr/>
        </p:nvSpPr>
        <p:spPr>
          <a:xfrm>
            <a:off x="10491076" y="4133158"/>
            <a:ext cx="1459600" cy="2378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Enterprise Systems</a:t>
            </a:r>
          </a:p>
        </p:txBody>
      </p:sp>
      <p:sp>
        <p:nvSpPr>
          <p:cNvPr id="149" name="Rounded Rectangle 113">
            <a:extLst>
              <a:ext uri="{FF2B5EF4-FFF2-40B4-BE49-F238E27FC236}">
                <a16:creationId xmlns:a16="http://schemas.microsoft.com/office/drawing/2014/main" id="{04ECF107-25F8-B29B-54AB-5C9B5BC9B0F2}"/>
              </a:ext>
            </a:extLst>
          </p:cNvPr>
          <p:cNvSpPr/>
          <p:nvPr/>
        </p:nvSpPr>
        <p:spPr>
          <a:xfrm>
            <a:off x="6698165" y="6246141"/>
            <a:ext cx="2020351" cy="484632"/>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50" name="Rectangle 149">
            <a:extLst>
              <a:ext uri="{FF2B5EF4-FFF2-40B4-BE49-F238E27FC236}">
                <a16:creationId xmlns:a16="http://schemas.microsoft.com/office/drawing/2014/main" id="{3FDFDF95-7791-7D57-0D7B-8FF72DCE7FCB}"/>
              </a:ext>
            </a:extLst>
          </p:cNvPr>
          <p:cNvSpPr/>
          <p:nvPr/>
        </p:nvSpPr>
        <p:spPr>
          <a:xfrm>
            <a:off x="6956095" y="6261970"/>
            <a:ext cx="1356045" cy="5261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Multi-Tenancy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Isolates domains, teams, environments securely.</a:t>
            </a:r>
          </a:p>
        </p:txBody>
      </p:sp>
      <p:grpSp>
        <p:nvGrpSpPr>
          <p:cNvPr id="151" name="Group 150">
            <a:extLst>
              <a:ext uri="{FF2B5EF4-FFF2-40B4-BE49-F238E27FC236}">
                <a16:creationId xmlns:a16="http://schemas.microsoft.com/office/drawing/2014/main" id="{C4F75C01-8012-6FA8-AB55-D568594E6ED6}"/>
              </a:ext>
            </a:extLst>
          </p:cNvPr>
          <p:cNvGrpSpPr/>
          <p:nvPr/>
        </p:nvGrpSpPr>
        <p:grpSpPr>
          <a:xfrm>
            <a:off x="6740722" y="6271224"/>
            <a:ext cx="245832" cy="245832"/>
            <a:chOff x="6816886" y="2400943"/>
            <a:chExt cx="353165" cy="353165"/>
          </a:xfrm>
        </p:grpSpPr>
        <p:sp>
          <p:nvSpPr>
            <p:cNvPr id="152" name="Oval 151">
              <a:extLst>
                <a:ext uri="{FF2B5EF4-FFF2-40B4-BE49-F238E27FC236}">
                  <a16:creationId xmlns:a16="http://schemas.microsoft.com/office/drawing/2014/main" id="{F375DC15-4098-5BB9-DBD4-1A4059F0909F}"/>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53" name="Freeform 134">
              <a:extLst>
                <a:ext uri="{FF2B5EF4-FFF2-40B4-BE49-F238E27FC236}">
                  <a16:creationId xmlns:a16="http://schemas.microsoft.com/office/drawing/2014/main" id="{CB156772-D403-669F-C138-E9A6F33CEFB6}"/>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154" name="Rounded Rectangle 112">
            <a:extLst>
              <a:ext uri="{FF2B5EF4-FFF2-40B4-BE49-F238E27FC236}">
                <a16:creationId xmlns:a16="http://schemas.microsoft.com/office/drawing/2014/main" id="{96BFFD00-0C8D-57C2-CA1D-10F76ADF1D9C}"/>
              </a:ext>
            </a:extLst>
          </p:cNvPr>
          <p:cNvSpPr/>
          <p:nvPr/>
        </p:nvSpPr>
        <p:spPr>
          <a:xfrm>
            <a:off x="4843052" y="6246183"/>
            <a:ext cx="1795222" cy="484632"/>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55" name="Rectangle 154">
            <a:extLst>
              <a:ext uri="{FF2B5EF4-FFF2-40B4-BE49-F238E27FC236}">
                <a16:creationId xmlns:a16="http://schemas.microsoft.com/office/drawing/2014/main" id="{18264EF2-6A7C-7C8A-5ECB-C12B43E98BBE}"/>
              </a:ext>
            </a:extLst>
          </p:cNvPr>
          <p:cNvSpPr/>
          <p:nvPr/>
        </p:nvSpPr>
        <p:spPr>
          <a:xfrm>
            <a:off x="5061580" y="6251084"/>
            <a:ext cx="1261074" cy="4207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Serverless Infrastructure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Executes event-driven + on-demand logic.</a:t>
            </a:r>
          </a:p>
        </p:txBody>
      </p:sp>
      <p:grpSp>
        <p:nvGrpSpPr>
          <p:cNvPr id="94" name="Group 93">
            <a:extLst>
              <a:ext uri="{FF2B5EF4-FFF2-40B4-BE49-F238E27FC236}">
                <a16:creationId xmlns:a16="http://schemas.microsoft.com/office/drawing/2014/main" id="{FDC5CA58-B09F-F0E7-DF41-CED8BA2FD2C7}"/>
              </a:ext>
            </a:extLst>
          </p:cNvPr>
          <p:cNvGrpSpPr/>
          <p:nvPr/>
        </p:nvGrpSpPr>
        <p:grpSpPr>
          <a:xfrm>
            <a:off x="4876396" y="6270525"/>
            <a:ext cx="245832" cy="245832"/>
            <a:chOff x="4952854" y="5995581"/>
            <a:chExt cx="245832" cy="245832"/>
          </a:xfrm>
        </p:grpSpPr>
        <p:sp>
          <p:nvSpPr>
            <p:cNvPr id="157" name="Oval 156">
              <a:extLst>
                <a:ext uri="{FF2B5EF4-FFF2-40B4-BE49-F238E27FC236}">
                  <a16:creationId xmlns:a16="http://schemas.microsoft.com/office/drawing/2014/main" id="{326F7600-3918-FE31-3051-233C392D3C1E}"/>
                </a:ext>
              </a:extLst>
            </p:cNvPr>
            <p:cNvSpPr/>
            <p:nvPr/>
          </p:nvSpPr>
          <p:spPr>
            <a:xfrm>
              <a:off x="4952854" y="5995581"/>
              <a:ext cx="245832" cy="24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58" name="Group 147">
              <a:extLst>
                <a:ext uri="{FF2B5EF4-FFF2-40B4-BE49-F238E27FC236}">
                  <a16:creationId xmlns:a16="http://schemas.microsoft.com/office/drawing/2014/main" id="{88101C80-20B8-36D5-5791-F52C9BC15DD0}"/>
                </a:ext>
              </a:extLst>
            </p:cNvPr>
            <p:cNvGrpSpPr>
              <a:grpSpLocks noChangeAspect="1"/>
            </p:cNvGrpSpPr>
            <p:nvPr/>
          </p:nvGrpSpPr>
          <p:grpSpPr bwMode="auto">
            <a:xfrm>
              <a:off x="5003983" y="6058650"/>
              <a:ext cx="143636" cy="119695"/>
              <a:chOff x="6541" y="1755"/>
              <a:chExt cx="426" cy="355"/>
            </a:xfrm>
            <a:solidFill>
              <a:srgbClr val="A100FF"/>
            </a:solidFill>
          </p:grpSpPr>
          <p:sp>
            <p:nvSpPr>
              <p:cNvPr id="159" name="Freeform 148">
                <a:extLst>
                  <a:ext uri="{FF2B5EF4-FFF2-40B4-BE49-F238E27FC236}">
                    <a16:creationId xmlns:a16="http://schemas.microsoft.com/office/drawing/2014/main" id="{8A0DD0C3-A690-05E6-6292-E601318DB923}"/>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0" name="Freeform 149">
                <a:extLst>
                  <a:ext uri="{FF2B5EF4-FFF2-40B4-BE49-F238E27FC236}">
                    <a16:creationId xmlns:a16="http://schemas.microsoft.com/office/drawing/2014/main" id="{F33F141E-C866-A1EC-F84B-96863DFC5808}"/>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1" name="Freeform 150">
                <a:extLst>
                  <a:ext uri="{FF2B5EF4-FFF2-40B4-BE49-F238E27FC236}">
                    <a16:creationId xmlns:a16="http://schemas.microsoft.com/office/drawing/2014/main" id="{49921F6B-6539-03CF-E2A1-E8FEFFEF2741}"/>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2" name="Freeform 151">
                <a:extLst>
                  <a:ext uri="{FF2B5EF4-FFF2-40B4-BE49-F238E27FC236}">
                    <a16:creationId xmlns:a16="http://schemas.microsoft.com/office/drawing/2014/main" id="{D8B2C167-4192-F9D1-5F8D-1DF9B0E329A1}"/>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3" name="Freeform 152">
                <a:extLst>
                  <a:ext uri="{FF2B5EF4-FFF2-40B4-BE49-F238E27FC236}">
                    <a16:creationId xmlns:a16="http://schemas.microsoft.com/office/drawing/2014/main" id="{73011386-E983-D72F-A95C-2C96A1FD1880}"/>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4" name="Freeform 153">
                <a:extLst>
                  <a:ext uri="{FF2B5EF4-FFF2-40B4-BE49-F238E27FC236}">
                    <a16:creationId xmlns:a16="http://schemas.microsoft.com/office/drawing/2014/main" id="{3ACE30BA-9A74-0369-7BD3-F6FC439E5AE0}"/>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7" name="Freeform 154">
                <a:extLst>
                  <a:ext uri="{FF2B5EF4-FFF2-40B4-BE49-F238E27FC236}">
                    <a16:creationId xmlns:a16="http://schemas.microsoft.com/office/drawing/2014/main" id="{83CB3483-93DB-AC7E-AA90-05A986491F11}"/>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168" name="Rounded Rectangle 53">
            <a:extLst>
              <a:ext uri="{FF2B5EF4-FFF2-40B4-BE49-F238E27FC236}">
                <a16:creationId xmlns:a16="http://schemas.microsoft.com/office/drawing/2014/main" id="{4CFFE93A-D22B-6014-2AEF-5FFD5A700186}"/>
              </a:ext>
            </a:extLst>
          </p:cNvPr>
          <p:cNvSpPr/>
          <p:nvPr/>
        </p:nvSpPr>
        <p:spPr>
          <a:xfrm>
            <a:off x="2560322" y="6235643"/>
            <a:ext cx="2218942" cy="484632"/>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69" name="Rectangle 168">
            <a:extLst>
              <a:ext uri="{FF2B5EF4-FFF2-40B4-BE49-F238E27FC236}">
                <a16:creationId xmlns:a16="http://schemas.microsoft.com/office/drawing/2014/main" id="{97407435-C326-9EDD-5D7D-3F3A656D6EB8}"/>
              </a:ext>
            </a:extLst>
          </p:cNvPr>
          <p:cNvSpPr/>
          <p:nvPr/>
        </p:nvSpPr>
        <p:spPr>
          <a:xfrm>
            <a:off x="2798360" y="6251084"/>
            <a:ext cx="1774924" cy="5174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Cluster &amp; Container Infrastructure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Runs scalable agent &amp; model workloads.</a:t>
            </a:r>
          </a:p>
        </p:txBody>
      </p:sp>
      <p:grpSp>
        <p:nvGrpSpPr>
          <p:cNvPr id="511" name="Group 510">
            <a:extLst>
              <a:ext uri="{FF2B5EF4-FFF2-40B4-BE49-F238E27FC236}">
                <a16:creationId xmlns:a16="http://schemas.microsoft.com/office/drawing/2014/main" id="{822FBC42-8A50-7381-F956-60F6081B8BFF}"/>
              </a:ext>
            </a:extLst>
          </p:cNvPr>
          <p:cNvGrpSpPr/>
          <p:nvPr/>
        </p:nvGrpSpPr>
        <p:grpSpPr>
          <a:xfrm>
            <a:off x="2583679" y="6271864"/>
            <a:ext cx="245832" cy="222453"/>
            <a:chOff x="2733184" y="6016861"/>
            <a:chExt cx="245832" cy="222453"/>
          </a:xfrm>
        </p:grpSpPr>
        <p:sp>
          <p:nvSpPr>
            <p:cNvPr id="171" name="Oval 170">
              <a:extLst>
                <a:ext uri="{FF2B5EF4-FFF2-40B4-BE49-F238E27FC236}">
                  <a16:creationId xmlns:a16="http://schemas.microsoft.com/office/drawing/2014/main" id="{930743B7-9DC1-C0A6-6DB8-74F15342445B}"/>
                </a:ext>
              </a:extLst>
            </p:cNvPr>
            <p:cNvSpPr/>
            <p:nvPr/>
          </p:nvSpPr>
          <p:spPr>
            <a:xfrm>
              <a:off x="2733184" y="6016861"/>
              <a:ext cx="245832" cy="222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72" name="Group 171">
              <a:extLst>
                <a:ext uri="{FF2B5EF4-FFF2-40B4-BE49-F238E27FC236}">
                  <a16:creationId xmlns:a16="http://schemas.microsoft.com/office/drawing/2014/main" id="{A3BFCCD2-0CD7-B425-B0DA-55A74AF1F548}"/>
                </a:ext>
              </a:extLst>
            </p:cNvPr>
            <p:cNvGrpSpPr/>
            <p:nvPr/>
          </p:nvGrpSpPr>
          <p:grpSpPr>
            <a:xfrm>
              <a:off x="2788513" y="6045693"/>
              <a:ext cx="135175" cy="164789"/>
              <a:chOff x="1317913" y="664143"/>
              <a:chExt cx="414195" cy="558006"/>
            </a:xfrm>
          </p:grpSpPr>
          <p:sp>
            <p:nvSpPr>
              <p:cNvPr id="182" name="Freeform: Shape 722">
                <a:extLst>
                  <a:ext uri="{FF2B5EF4-FFF2-40B4-BE49-F238E27FC236}">
                    <a16:creationId xmlns:a16="http://schemas.microsoft.com/office/drawing/2014/main" id="{A261FC41-DDCB-B1BF-BC52-A5CAE8DD061B}"/>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6" name="Freeform: Shape 723">
                <a:extLst>
                  <a:ext uri="{FF2B5EF4-FFF2-40B4-BE49-F238E27FC236}">
                    <a16:creationId xmlns:a16="http://schemas.microsoft.com/office/drawing/2014/main" id="{1BA51DA6-27BD-1BFD-59CD-463B2A2DF0A1}"/>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7" name="Freeform: Shape 724">
                <a:extLst>
                  <a:ext uri="{FF2B5EF4-FFF2-40B4-BE49-F238E27FC236}">
                    <a16:creationId xmlns:a16="http://schemas.microsoft.com/office/drawing/2014/main" id="{0B3CA07B-D8DA-021F-E5B7-9D831FB74E6F}"/>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8" name="Freeform: Shape 725">
                <a:extLst>
                  <a:ext uri="{FF2B5EF4-FFF2-40B4-BE49-F238E27FC236}">
                    <a16:creationId xmlns:a16="http://schemas.microsoft.com/office/drawing/2014/main" id="{D3081102-F880-934F-9D94-F37B7D7FDB63}"/>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41" name="Rounded Rectangle 112">
            <a:extLst>
              <a:ext uri="{FF2B5EF4-FFF2-40B4-BE49-F238E27FC236}">
                <a16:creationId xmlns:a16="http://schemas.microsoft.com/office/drawing/2014/main" id="{CB08939E-B5A1-4E9D-8F37-319798567FE6}"/>
              </a:ext>
            </a:extLst>
          </p:cNvPr>
          <p:cNvSpPr/>
          <p:nvPr/>
        </p:nvSpPr>
        <p:spPr>
          <a:xfrm>
            <a:off x="5866594" y="2722917"/>
            <a:ext cx="1892808" cy="896112"/>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72" name="Rectangle 71">
            <a:extLst>
              <a:ext uri="{FF2B5EF4-FFF2-40B4-BE49-F238E27FC236}">
                <a16:creationId xmlns:a16="http://schemas.microsoft.com/office/drawing/2014/main" id="{060D0C2A-D541-CC49-5D62-EF1EEBAC7779}"/>
              </a:ext>
            </a:extLst>
          </p:cNvPr>
          <p:cNvSpPr/>
          <p:nvPr/>
        </p:nvSpPr>
        <p:spPr>
          <a:xfrm>
            <a:off x="6107417" y="2759696"/>
            <a:ext cx="1609906" cy="3006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MCP Gateway</a:t>
            </a:r>
          </a:p>
        </p:txBody>
      </p:sp>
      <p:grpSp>
        <p:nvGrpSpPr>
          <p:cNvPr id="73" name="Group 72">
            <a:extLst>
              <a:ext uri="{FF2B5EF4-FFF2-40B4-BE49-F238E27FC236}">
                <a16:creationId xmlns:a16="http://schemas.microsoft.com/office/drawing/2014/main" id="{9239C482-1AF7-3DF0-4EBF-E374594FCDB5}"/>
              </a:ext>
            </a:extLst>
          </p:cNvPr>
          <p:cNvGrpSpPr/>
          <p:nvPr/>
        </p:nvGrpSpPr>
        <p:grpSpPr>
          <a:xfrm>
            <a:off x="5929892" y="2786708"/>
            <a:ext cx="206910" cy="210312"/>
            <a:chOff x="4952878" y="2354054"/>
            <a:chExt cx="353165" cy="353165"/>
          </a:xfrm>
        </p:grpSpPr>
        <p:sp>
          <p:nvSpPr>
            <p:cNvPr id="74" name="Oval 73">
              <a:extLst>
                <a:ext uri="{FF2B5EF4-FFF2-40B4-BE49-F238E27FC236}">
                  <a16:creationId xmlns:a16="http://schemas.microsoft.com/office/drawing/2014/main" id="{F44AC771-7153-2C18-D7CA-9CA00E95A03C}"/>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75" name="Group 147">
              <a:extLst>
                <a:ext uri="{FF2B5EF4-FFF2-40B4-BE49-F238E27FC236}">
                  <a16:creationId xmlns:a16="http://schemas.microsoft.com/office/drawing/2014/main" id="{661CA06F-FDA1-602B-BB33-ABF32034B69C}"/>
                </a:ext>
              </a:extLst>
            </p:cNvPr>
            <p:cNvGrpSpPr>
              <a:grpSpLocks noChangeAspect="1"/>
            </p:cNvGrpSpPr>
            <p:nvPr/>
          </p:nvGrpSpPr>
          <p:grpSpPr bwMode="auto">
            <a:xfrm>
              <a:off x="5026283" y="2444659"/>
              <a:ext cx="206346" cy="171955"/>
              <a:chOff x="6541" y="1755"/>
              <a:chExt cx="426" cy="355"/>
            </a:xfrm>
            <a:solidFill>
              <a:srgbClr val="A100FF"/>
            </a:solidFill>
          </p:grpSpPr>
          <p:sp>
            <p:nvSpPr>
              <p:cNvPr id="76" name="Freeform 148">
                <a:extLst>
                  <a:ext uri="{FF2B5EF4-FFF2-40B4-BE49-F238E27FC236}">
                    <a16:creationId xmlns:a16="http://schemas.microsoft.com/office/drawing/2014/main" id="{BBBEEF60-6EFE-587F-6698-C0B241D6CE1B}"/>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77" name="Freeform 149">
                <a:extLst>
                  <a:ext uri="{FF2B5EF4-FFF2-40B4-BE49-F238E27FC236}">
                    <a16:creationId xmlns:a16="http://schemas.microsoft.com/office/drawing/2014/main" id="{085E4B8C-E694-4EB1-51E4-65711363567D}"/>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81" name="Freeform 150">
                <a:extLst>
                  <a:ext uri="{FF2B5EF4-FFF2-40B4-BE49-F238E27FC236}">
                    <a16:creationId xmlns:a16="http://schemas.microsoft.com/office/drawing/2014/main" id="{C5764CC7-4B35-AA22-6F7D-362DDA9CEA49}"/>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0" name="Freeform 151">
                <a:extLst>
                  <a:ext uri="{FF2B5EF4-FFF2-40B4-BE49-F238E27FC236}">
                    <a16:creationId xmlns:a16="http://schemas.microsoft.com/office/drawing/2014/main" id="{F4694FD7-5B35-119B-E254-4B3BE3EF8F59}"/>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1" name="Freeform 152">
                <a:extLst>
                  <a:ext uri="{FF2B5EF4-FFF2-40B4-BE49-F238E27FC236}">
                    <a16:creationId xmlns:a16="http://schemas.microsoft.com/office/drawing/2014/main" id="{52D9F9FE-89F4-9944-A873-02CFCE99B44B}"/>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2" name="Freeform 153">
                <a:extLst>
                  <a:ext uri="{FF2B5EF4-FFF2-40B4-BE49-F238E27FC236}">
                    <a16:creationId xmlns:a16="http://schemas.microsoft.com/office/drawing/2014/main" id="{09D235E8-63C8-3C28-F7FF-D7004080CC6D}"/>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3" name="Freeform 154">
                <a:extLst>
                  <a:ext uri="{FF2B5EF4-FFF2-40B4-BE49-F238E27FC236}">
                    <a16:creationId xmlns:a16="http://schemas.microsoft.com/office/drawing/2014/main" id="{E201A24A-C949-5173-2087-7830045ECFC0}"/>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95" name="Rounded Rectangle 112">
            <a:extLst>
              <a:ext uri="{FF2B5EF4-FFF2-40B4-BE49-F238E27FC236}">
                <a16:creationId xmlns:a16="http://schemas.microsoft.com/office/drawing/2014/main" id="{43036DCF-0AA3-70BE-2D5B-16C11FA552C3}"/>
              </a:ext>
            </a:extLst>
          </p:cNvPr>
          <p:cNvSpPr/>
          <p:nvPr/>
        </p:nvSpPr>
        <p:spPr>
          <a:xfrm>
            <a:off x="7832329" y="2725933"/>
            <a:ext cx="1402467" cy="896112"/>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20" name="Rectangle 119">
            <a:extLst>
              <a:ext uri="{FF2B5EF4-FFF2-40B4-BE49-F238E27FC236}">
                <a16:creationId xmlns:a16="http://schemas.microsoft.com/office/drawing/2014/main" id="{E66CCA07-2AD3-9542-089A-09E895F39967}"/>
              </a:ext>
            </a:extLst>
          </p:cNvPr>
          <p:cNvSpPr/>
          <p:nvPr/>
        </p:nvSpPr>
        <p:spPr>
          <a:xfrm>
            <a:off x="8034405" y="2756529"/>
            <a:ext cx="1200391" cy="29093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Gateway</a:t>
            </a:r>
          </a:p>
        </p:txBody>
      </p:sp>
      <p:grpSp>
        <p:nvGrpSpPr>
          <p:cNvPr id="122" name="Group 121">
            <a:extLst>
              <a:ext uri="{FF2B5EF4-FFF2-40B4-BE49-F238E27FC236}">
                <a16:creationId xmlns:a16="http://schemas.microsoft.com/office/drawing/2014/main" id="{98C1A325-3467-C4CF-008B-E264712D356F}"/>
              </a:ext>
            </a:extLst>
          </p:cNvPr>
          <p:cNvGrpSpPr/>
          <p:nvPr/>
        </p:nvGrpSpPr>
        <p:grpSpPr>
          <a:xfrm>
            <a:off x="7881501" y="2788856"/>
            <a:ext cx="206910" cy="210312"/>
            <a:chOff x="4952878" y="2354054"/>
            <a:chExt cx="353165" cy="353165"/>
          </a:xfrm>
        </p:grpSpPr>
        <p:sp>
          <p:nvSpPr>
            <p:cNvPr id="126" name="Oval 125">
              <a:extLst>
                <a:ext uri="{FF2B5EF4-FFF2-40B4-BE49-F238E27FC236}">
                  <a16:creationId xmlns:a16="http://schemas.microsoft.com/office/drawing/2014/main" id="{47F5A194-7B3F-0CA7-7E53-E28AB3BC3453}"/>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27" name="Group 147">
              <a:extLst>
                <a:ext uri="{FF2B5EF4-FFF2-40B4-BE49-F238E27FC236}">
                  <a16:creationId xmlns:a16="http://schemas.microsoft.com/office/drawing/2014/main" id="{8264A415-3B74-703A-E2DE-42FE5461A13C}"/>
                </a:ext>
              </a:extLst>
            </p:cNvPr>
            <p:cNvGrpSpPr>
              <a:grpSpLocks noChangeAspect="1"/>
            </p:cNvGrpSpPr>
            <p:nvPr/>
          </p:nvGrpSpPr>
          <p:grpSpPr bwMode="auto">
            <a:xfrm>
              <a:off x="5026283" y="2444659"/>
              <a:ext cx="206346" cy="171955"/>
              <a:chOff x="6541" y="1755"/>
              <a:chExt cx="426" cy="355"/>
            </a:xfrm>
            <a:solidFill>
              <a:srgbClr val="A100FF"/>
            </a:solidFill>
          </p:grpSpPr>
          <p:sp>
            <p:nvSpPr>
              <p:cNvPr id="128" name="Freeform 148">
                <a:extLst>
                  <a:ext uri="{FF2B5EF4-FFF2-40B4-BE49-F238E27FC236}">
                    <a16:creationId xmlns:a16="http://schemas.microsoft.com/office/drawing/2014/main" id="{A94694F0-FC56-071D-9CB9-E13EBCD07096}"/>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29" name="Freeform 149">
                <a:extLst>
                  <a:ext uri="{FF2B5EF4-FFF2-40B4-BE49-F238E27FC236}">
                    <a16:creationId xmlns:a16="http://schemas.microsoft.com/office/drawing/2014/main" id="{29C3BB45-F99C-3995-E315-E3258F5145FA}"/>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0" name="Freeform 150">
                <a:extLst>
                  <a:ext uri="{FF2B5EF4-FFF2-40B4-BE49-F238E27FC236}">
                    <a16:creationId xmlns:a16="http://schemas.microsoft.com/office/drawing/2014/main" id="{354FA8FB-FD27-0691-6D24-6DA7CAD2417D}"/>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1" name="Freeform 151">
                <a:extLst>
                  <a:ext uri="{FF2B5EF4-FFF2-40B4-BE49-F238E27FC236}">
                    <a16:creationId xmlns:a16="http://schemas.microsoft.com/office/drawing/2014/main" id="{A63553C0-FBFF-D972-B8B7-6F44408D28DB}"/>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2" name="Freeform 152">
                <a:extLst>
                  <a:ext uri="{FF2B5EF4-FFF2-40B4-BE49-F238E27FC236}">
                    <a16:creationId xmlns:a16="http://schemas.microsoft.com/office/drawing/2014/main" id="{2A27ADAF-8438-9993-CC09-071F0205777E}"/>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3" name="Freeform 153">
                <a:extLst>
                  <a:ext uri="{FF2B5EF4-FFF2-40B4-BE49-F238E27FC236}">
                    <a16:creationId xmlns:a16="http://schemas.microsoft.com/office/drawing/2014/main" id="{64A886E9-6ACD-B10B-084E-9E2C40150C47}"/>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4" name="Freeform 154">
                <a:extLst>
                  <a:ext uri="{FF2B5EF4-FFF2-40B4-BE49-F238E27FC236}">
                    <a16:creationId xmlns:a16="http://schemas.microsoft.com/office/drawing/2014/main" id="{9A9D3169-CBD3-564C-B4A5-0C7635F02D9E}"/>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cxnSp>
        <p:nvCxnSpPr>
          <p:cNvPr id="207" name="Connector: Elbow 206">
            <a:extLst>
              <a:ext uri="{FF2B5EF4-FFF2-40B4-BE49-F238E27FC236}">
                <a16:creationId xmlns:a16="http://schemas.microsoft.com/office/drawing/2014/main" id="{285751A5-4C82-E6E6-C150-56692D56A347}"/>
              </a:ext>
            </a:extLst>
          </p:cNvPr>
          <p:cNvCxnSpPr>
            <a:cxnSpLocks/>
            <a:stCxn id="21" idx="1"/>
            <a:endCxn id="189" idx="3"/>
          </p:cNvCxnSpPr>
          <p:nvPr/>
        </p:nvCxnSpPr>
        <p:spPr>
          <a:xfrm rot="10800000" flipV="1">
            <a:off x="3806178" y="1957275"/>
            <a:ext cx="642929" cy="388151"/>
          </a:xfrm>
          <a:prstGeom prst="bentConnector3">
            <a:avLst>
              <a:gd name="adj1" fmla="val 30686"/>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39" name="Connector: Elbow 238">
            <a:extLst>
              <a:ext uri="{FF2B5EF4-FFF2-40B4-BE49-F238E27FC236}">
                <a16:creationId xmlns:a16="http://schemas.microsoft.com/office/drawing/2014/main" id="{21506328-78D4-E0EE-C8F9-56C7D25EEE9C}"/>
              </a:ext>
            </a:extLst>
          </p:cNvPr>
          <p:cNvCxnSpPr>
            <a:cxnSpLocks/>
            <a:stCxn id="28" idx="1"/>
            <a:endCxn id="189" idx="3"/>
          </p:cNvCxnSpPr>
          <p:nvPr/>
        </p:nvCxnSpPr>
        <p:spPr>
          <a:xfrm rot="10800000">
            <a:off x="3806178" y="2345428"/>
            <a:ext cx="276669" cy="826721"/>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42" name="Connector: Elbow 241">
            <a:extLst>
              <a:ext uri="{FF2B5EF4-FFF2-40B4-BE49-F238E27FC236}">
                <a16:creationId xmlns:a16="http://schemas.microsoft.com/office/drawing/2014/main" id="{1021F99E-D1C0-34D7-7627-9C4EC0152DBC}"/>
              </a:ext>
            </a:extLst>
          </p:cNvPr>
          <p:cNvCxnSpPr>
            <a:cxnSpLocks/>
            <a:stCxn id="11" idx="1"/>
            <a:endCxn id="189" idx="1"/>
          </p:cNvCxnSpPr>
          <p:nvPr/>
        </p:nvCxnSpPr>
        <p:spPr>
          <a:xfrm rot="10800000">
            <a:off x="241324" y="2345428"/>
            <a:ext cx="11290" cy="2591997"/>
          </a:xfrm>
          <a:prstGeom prst="bentConnector3">
            <a:avLst>
              <a:gd name="adj1" fmla="val 1724836"/>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0" name="Connector: Elbow 249">
            <a:extLst>
              <a:ext uri="{FF2B5EF4-FFF2-40B4-BE49-F238E27FC236}">
                <a16:creationId xmlns:a16="http://schemas.microsoft.com/office/drawing/2014/main" id="{2ED12000-8F4D-2AE5-9257-CF3BE96F87EB}"/>
              </a:ext>
            </a:extLst>
          </p:cNvPr>
          <p:cNvCxnSpPr>
            <a:cxnSpLocks/>
          </p:cNvCxnSpPr>
          <p:nvPr/>
        </p:nvCxnSpPr>
        <p:spPr>
          <a:xfrm rot="5400000">
            <a:off x="4516982" y="1377866"/>
            <a:ext cx="64222" cy="4658667"/>
          </a:xfrm>
          <a:prstGeom prst="bentConnector2">
            <a:avLst/>
          </a:prstGeom>
          <a:solidFill>
            <a:schemeClr val="accent5">
              <a:lumMod val="20000"/>
              <a:lumOff val="80000"/>
            </a:schemeClr>
          </a:solidFill>
          <a:ln w="15875" cap="flat" cmpd="sng" algn="ctr">
            <a:solidFill>
              <a:schemeClr val="accent2"/>
            </a:solidFill>
            <a:prstDash val="solid"/>
          </a:ln>
          <a:effectLst>
            <a:outerShdw blurRad="127947" dist="38100" dir="9443624" algn="bl" rotWithShape="0">
              <a:prstClr val="black">
                <a:alpha val="40000"/>
              </a:prstClr>
            </a:outerShdw>
          </a:effectLst>
        </p:spPr>
      </p:cxnSp>
      <p:cxnSp>
        <p:nvCxnSpPr>
          <p:cNvPr id="253" name="Connector: Elbow 252">
            <a:extLst>
              <a:ext uri="{FF2B5EF4-FFF2-40B4-BE49-F238E27FC236}">
                <a16:creationId xmlns:a16="http://schemas.microsoft.com/office/drawing/2014/main" id="{5BDEE0EF-8E67-9F06-315C-CB9E24DBEF0D}"/>
              </a:ext>
            </a:extLst>
          </p:cNvPr>
          <p:cNvCxnSpPr>
            <a:cxnSpLocks/>
          </p:cNvCxnSpPr>
          <p:nvPr/>
        </p:nvCxnSpPr>
        <p:spPr>
          <a:xfrm rot="5400000">
            <a:off x="6359639" y="3403585"/>
            <a:ext cx="247284" cy="790291"/>
          </a:xfrm>
          <a:prstGeom prst="bentConnector3">
            <a:avLst>
              <a:gd name="adj1" fmla="val 2493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62" name="Connector: Elbow 261">
            <a:extLst>
              <a:ext uri="{FF2B5EF4-FFF2-40B4-BE49-F238E27FC236}">
                <a16:creationId xmlns:a16="http://schemas.microsoft.com/office/drawing/2014/main" id="{42591760-F243-01C3-777D-B74C6661A258}"/>
              </a:ext>
            </a:extLst>
          </p:cNvPr>
          <p:cNvCxnSpPr>
            <a:cxnSpLocks/>
          </p:cNvCxnSpPr>
          <p:nvPr/>
        </p:nvCxnSpPr>
        <p:spPr>
          <a:xfrm rot="16200000" flipH="1">
            <a:off x="8875519" y="1670246"/>
            <a:ext cx="348466" cy="4342652"/>
          </a:xfrm>
          <a:prstGeom prst="bentConnector3">
            <a:avLst>
              <a:gd name="adj1" fmla="val 2109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78" name="Connector: Elbow 277">
            <a:extLst>
              <a:ext uri="{FF2B5EF4-FFF2-40B4-BE49-F238E27FC236}">
                <a16:creationId xmlns:a16="http://schemas.microsoft.com/office/drawing/2014/main" id="{3ECA92D2-FFE7-E76B-B2DE-A1B02471F9D9}"/>
              </a:ext>
            </a:extLst>
          </p:cNvPr>
          <p:cNvCxnSpPr>
            <a:cxnSpLocks/>
          </p:cNvCxnSpPr>
          <p:nvPr/>
        </p:nvCxnSpPr>
        <p:spPr>
          <a:xfrm>
            <a:off x="9997156" y="4803053"/>
            <a:ext cx="387321" cy="1259"/>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04444BAB-E142-1049-687D-F6B65B712B66}"/>
              </a:ext>
            </a:extLst>
          </p:cNvPr>
          <p:cNvSpPr/>
          <p:nvPr/>
        </p:nvSpPr>
        <p:spPr>
          <a:xfrm>
            <a:off x="6212230" y="314683"/>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1</a:t>
            </a:r>
          </a:p>
        </p:txBody>
      </p:sp>
      <p:cxnSp>
        <p:nvCxnSpPr>
          <p:cNvPr id="321" name="Connector: Elbow 320">
            <a:extLst>
              <a:ext uri="{FF2B5EF4-FFF2-40B4-BE49-F238E27FC236}">
                <a16:creationId xmlns:a16="http://schemas.microsoft.com/office/drawing/2014/main" id="{2045FBA6-73B3-5A37-4538-832BBE03630D}"/>
              </a:ext>
            </a:extLst>
          </p:cNvPr>
          <p:cNvCxnSpPr>
            <a:cxnSpLocks/>
            <a:stCxn id="22" idx="1"/>
            <a:endCxn id="189" idx="3"/>
          </p:cNvCxnSpPr>
          <p:nvPr/>
        </p:nvCxnSpPr>
        <p:spPr>
          <a:xfrm rot="10800000" flipV="1">
            <a:off x="3806178" y="866949"/>
            <a:ext cx="642929" cy="1478478"/>
          </a:xfrm>
          <a:prstGeom prst="bentConnector3">
            <a:avLst>
              <a:gd name="adj1" fmla="val 30686"/>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4C8B9AED-55A5-EF03-6226-6CFB6A312287}"/>
              </a:ext>
            </a:extLst>
          </p:cNvPr>
          <p:cNvSpPr/>
          <p:nvPr/>
        </p:nvSpPr>
        <p:spPr>
          <a:xfrm>
            <a:off x="6229784" y="1298968"/>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2</a:t>
            </a:r>
          </a:p>
        </p:txBody>
      </p:sp>
      <p:sp>
        <p:nvSpPr>
          <p:cNvPr id="360" name="Oval 359">
            <a:extLst>
              <a:ext uri="{FF2B5EF4-FFF2-40B4-BE49-F238E27FC236}">
                <a16:creationId xmlns:a16="http://schemas.microsoft.com/office/drawing/2014/main" id="{85B78A9C-28DB-0674-A0E6-E65C205240AA}"/>
              </a:ext>
            </a:extLst>
          </p:cNvPr>
          <p:cNvSpPr/>
          <p:nvPr/>
        </p:nvSpPr>
        <p:spPr>
          <a:xfrm>
            <a:off x="6253727" y="2511710"/>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3</a:t>
            </a:r>
          </a:p>
        </p:txBody>
      </p:sp>
      <p:sp>
        <p:nvSpPr>
          <p:cNvPr id="361" name="Oval 360">
            <a:extLst>
              <a:ext uri="{FF2B5EF4-FFF2-40B4-BE49-F238E27FC236}">
                <a16:creationId xmlns:a16="http://schemas.microsoft.com/office/drawing/2014/main" id="{BFABAFE5-040F-5B10-1274-D69BEEC78A4E}"/>
              </a:ext>
            </a:extLst>
          </p:cNvPr>
          <p:cNvSpPr/>
          <p:nvPr/>
        </p:nvSpPr>
        <p:spPr>
          <a:xfrm>
            <a:off x="6212230" y="3730922"/>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4</a:t>
            </a:r>
          </a:p>
        </p:txBody>
      </p:sp>
      <p:sp>
        <p:nvSpPr>
          <p:cNvPr id="362" name="Oval 361">
            <a:extLst>
              <a:ext uri="{FF2B5EF4-FFF2-40B4-BE49-F238E27FC236}">
                <a16:creationId xmlns:a16="http://schemas.microsoft.com/office/drawing/2014/main" id="{25721F24-6A4F-3E43-61F2-54AE405AC6F1}"/>
              </a:ext>
            </a:extLst>
          </p:cNvPr>
          <p:cNvSpPr/>
          <p:nvPr/>
        </p:nvSpPr>
        <p:spPr>
          <a:xfrm>
            <a:off x="7684035" y="4866164"/>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5</a:t>
            </a:r>
          </a:p>
        </p:txBody>
      </p:sp>
      <p:sp>
        <p:nvSpPr>
          <p:cNvPr id="363" name="Oval 362">
            <a:extLst>
              <a:ext uri="{FF2B5EF4-FFF2-40B4-BE49-F238E27FC236}">
                <a16:creationId xmlns:a16="http://schemas.microsoft.com/office/drawing/2014/main" id="{D5274D55-68FF-B9FC-2E48-B367F24A28FA}"/>
              </a:ext>
            </a:extLst>
          </p:cNvPr>
          <p:cNvSpPr/>
          <p:nvPr/>
        </p:nvSpPr>
        <p:spPr>
          <a:xfrm>
            <a:off x="11279954" y="3771172"/>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6</a:t>
            </a:r>
          </a:p>
        </p:txBody>
      </p:sp>
      <p:cxnSp>
        <p:nvCxnSpPr>
          <p:cNvPr id="367" name="Connector: Elbow 366">
            <a:extLst>
              <a:ext uri="{FF2B5EF4-FFF2-40B4-BE49-F238E27FC236}">
                <a16:creationId xmlns:a16="http://schemas.microsoft.com/office/drawing/2014/main" id="{553E607F-7755-5FED-F7C7-7317384E4BBC}"/>
              </a:ext>
            </a:extLst>
          </p:cNvPr>
          <p:cNvCxnSpPr>
            <a:cxnSpLocks/>
            <a:stCxn id="123" idx="2"/>
            <a:endCxn id="137" idx="0"/>
          </p:cNvCxnSpPr>
          <p:nvPr/>
        </p:nvCxnSpPr>
        <p:spPr>
          <a:xfrm rot="5400000">
            <a:off x="5676795" y="5750638"/>
            <a:ext cx="368544" cy="454136"/>
          </a:xfrm>
          <a:prstGeom prst="bentConnector3">
            <a:avLst>
              <a:gd name="adj1" fmla="val 4081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71" name="Connector: Elbow 370">
            <a:extLst>
              <a:ext uri="{FF2B5EF4-FFF2-40B4-BE49-F238E27FC236}">
                <a16:creationId xmlns:a16="http://schemas.microsoft.com/office/drawing/2014/main" id="{397388B6-3122-020F-A801-7536036BFE89}"/>
              </a:ext>
            </a:extLst>
          </p:cNvPr>
          <p:cNvCxnSpPr>
            <a:cxnSpLocks/>
            <a:stCxn id="136" idx="2"/>
            <a:endCxn id="137" idx="0"/>
          </p:cNvCxnSpPr>
          <p:nvPr/>
        </p:nvCxnSpPr>
        <p:spPr>
          <a:xfrm rot="5400000">
            <a:off x="7067976" y="4287190"/>
            <a:ext cx="440812" cy="3308765"/>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054DD23-99BC-6939-7917-877FC164C91D}"/>
              </a:ext>
            </a:extLst>
          </p:cNvPr>
          <p:cNvSpPr txBox="1"/>
          <p:nvPr/>
        </p:nvSpPr>
        <p:spPr>
          <a:xfrm>
            <a:off x="9014018" y="284245"/>
            <a:ext cx="3200400" cy="3200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500C0">
                    <a:lumMod val="60000"/>
                    <a:lumOff val="40000"/>
                  </a:srgbClr>
                </a:solidFill>
                <a:effectLst/>
                <a:uLnTx/>
                <a:uFillTx/>
                <a:latin typeface="Graphik Light"/>
                <a:ea typeface="+mn-ea"/>
                <a:cs typeface="+mn-cs"/>
              </a:rPr>
              <a:t>Detect Life-Event Signals</a:t>
            </a:r>
            <a:r>
              <a:rPr kumimoji="0" lang="en-US" sz="800" b="1" i="0" u="none" strike="noStrike" kern="1200" cap="none" spc="0" normalizeH="0" baseline="0" noProof="0">
                <a:ln>
                  <a:noFill/>
                </a:ln>
                <a:solidFill>
                  <a:srgbClr val="000000"/>
                </a:solidFill>
                <a:effectLst/>
                <a:uLnTx/>
                <a:uFillTx/>
                <a:latin typeface="Graphik Light"/>
                <a:ea typeface="+mn-ea"/>
                <a:cs typeface="+mn-cs"/>
              </a:rPr>
              <a:t>: </a:t>
            </a:r>
            <a:r>
              <a:rPr kumimoji="0" lang="en-US" sz="800" b="0" i="0" u="none" strike="noStrike" kern="1200" cap="none" spc="0" normalizeH="0" baseline="0" noProof="0">
                <a:ln>
                  <a:noFill/>
                </a:ln>
                <a:solidFill>
                  <a:srgbClr val="000000"/>
                </a:solidFill>
                <a:effectLst/>
                <a:uLnTx/>
                <a:uFillTx/>
                <a:latin typeface="Graphik Light"/>
                <a:ea typeface="+mn-ea"/>
                <a:cs typeface="+mn-cs"/>
              </a:rPr>
              <a:t>A customer, retail associate, or care agent engages via app, web, store, or contact center.</a:t>
            </a:r>
          </a:p>
        </p:txBody>
      </p:sp>
      <p:sp>
        <p:nvSpPr>
          <p:cNvPr id="4" name="Oval 3">
            <a:extLst>
              <a:ext uri="{FF2B5EF4-FFF2-40B4-BE49-F238E27FC236}">
                <a16:creationId xmlns:a16="http://schemas.microsoft.com/office/drawing/2014/main" id="{58EBF8B7-F844-2C79-5B7E-4FB7EDC264AC}"/>
              </a:ext>
            </a:extLst>
          </p:cNvPr>
          <p:cNvSpPr/>
          <p:nvPr/>
        </p:nvSpPr>
        <p:spPr>
          <a:xfrm>
            <a:off x="8857829" y="338650"/>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1</a:t>
            </a:r>
          </a:p>
        </p:txBody>
      </p:sp>
      <p:sp>
        <p:nvSpPr>
          <p:cNvPr id="5" name="TextBox 4">
            <a:extLst>
              <a:ext uri="{FF2B5EF4-FFF2-40B4-BE49-F238E27FC236}">
                <a16:creationId xmlns:a16="http://schemas.microsoft.com/office/drawing/2014/main" id="{E185976E-BB58-BDF9-FDD2-2C980B72F9C5}"/>
              </a:ext>
            </a:extLst>
          </p:cNvPr>
          <p:cNvSpPr txBox="1"/>
          <p:nvPr/>
        </p:nvSpPr>
        <p:spPr>
          <a:xfrm>
            <a:off x="9014018" y="575935"/>
            <a:ext cx="3200400" cy="3200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500C0">
                    <a:lumMod val="60000"/>
                    <a:lumOff val="40000"/>
                  </a:srgbClr>
                </a:solidFill>
                <a:effectLst/>
                <a:uLnTx/>
                <a:uFillTx/>
                <a:latin typeface="Graphik Light"/>
                <a:ea typeface="+mn-ea"/>
                <a:cs typeface="+mn-cs"/>
              </a:rPr>
              <a:t>Activate Ontology &amp; Retrieve Context: </a:t>
            </a:r>
            <a:r>
              <a:rPr kumimoji="0" lang="en-US" sz="800" b="0" i="0" u="none" strike="noStrike" kern="1200" cap="none" spc="0" normalizeH="0" baseline="0" noProof="0">
                <a:ln>
                  <a:noFill/>
                </a:ln>
                <a:solidFill>
                  <a:srgbClr val="000000"/>
                </a:solidFill>
                <a:effectLst/>
                <a:uLnTx/>
                <a:uFillTx/>
                <a:latin typeface="Graphik Light"/>
                <a:ea typeface="+mn-ea"/>
                <a:cs typeface="+mn-cs"/>
              </a:rPr>
              <a:t>The relevant life-event ontology activates; the system retrieves offer, partner, policy, eligibility, and context using graph queries + OpenSearch retrieval </a:t>
            </a:r>
          </a:p>
        </p:txBody>
      </p:sp>
      <p:sp>
        <p:nvSpPr>
          <p:cNvPr id="9" name="Oval 8">
            <a:extLst>
              <a:ext uri="{FF2B5EF4-FFF2-40B4-BE49-F238E27FC236}">
                <a16:creationId xmlns:a16="http://schemas.microsoft.com/office/drawing/2014/main" id="{5560E459-6692-E2F6-CDEA-BC3098F46B5F}"/>
              </a:ext>
            </a:extLst>
          </p:cNvPr>
          <p:cNvSpPr/>
          <p:nvPr/>
        </p:nvSpPr>
        <p:spPr>
          <a:xfrm>
            <a:off x="8857829" y="66445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2</a:t>
            </a:r>
          </a:p>
        </p:txBody>
      </p:sp>
      <p:sp>
        <p:nvSpPr>
          <p:cNvPr id="32" name="Rectangle 2">
            <a:extLst>
              <a:ext uri="{FF2B5EF4-FFF2-40B4-BE49-F238E27FC236}">
                <a16:creationId xmlns:a16="http://schemas.microsoft.com/office/drawing/2014/main" id="{0392D399-7539-2865-9F10-F09455E162F2}"/>
              </a:ext>
            </a:extLst>
          </p:cNvPr>
          <p:cNvSpPr>
            <a:spLocks noChangeArrowheads="1"/>
          </p:cNvSpPr>
          <p:nvPr/>
        </p:nvSpPr>
        <p:spPr bwMode="auto">
          <a:xfrm>
            <a:off x="52686" y="390329"/>
            <a:ext cx="435731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Intelligent Digital Brain —OpenAI + AWS Execution Flow </a:t>
            </a:r>
          </a:p>
        </p:txBody>
      </p:sp>
      <p:sp>
        <p:nvSpPr>
          <p:cNvPr id="26" name="Rounded Rectangle 53">
            <a:extLst>
              <a:ext uri="{FF2B5EF4-FFF2-40B4-BE49-F238E27FC236}">
                <a16:creationId xmlns:a16="http://schemas.microsoft.com/office/drawing/2014/main" id="{803F1F50-1A00-B6C4-4FF4-8CA6A6DCDA3A}"/>
              </a:ext>
            </a:extLst>
          </p:cNvPr>
          <p:cNvSpPr/>
          <p:nvPr/>
        </p:nvSpPr>
        <p:spPr>
          <a:xfrm>
            <a:off x="4539660" y="1535577"/>
            <a:ext cx="1543584" cy="83077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4" name="Rectangle 33">
            <a:extLst>
              <a:ext uri="{FF2B5EF4-FFF2-40B4-BE49-F238E27FC236}">
                <a16:creationId xmlns:a16="http://schemas.microsoft.com/office/drawing/2014/main" id="{3929EDD4-CF7D-9ABB-5BAC-6B0D5D886A2E}"/>
              </a:ext>
            </a:extLst>
          </p:cNvPr>
          <p:cNvSpPr/>
          <p:nvPr/>
        </p:nvSpPr>
        <p:spPr>
          <a:xfrm>
            <a:off x="4845659" y="1601079"/>
            <a:ext cx="1983492" cy="228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Orchestration</a:t>
            </a:r>
          </a:p>
        </p:txBody>
      </p:sp>
      <p:grpSp>
        <p:nvGrpSpPr>
          <p:cNvPr id="82" name="Group 81">
            <a:extLst>
              <a:ext uri="{FF2B5EF4-FFF2-40B4-BE49-F238E27FC236}">
                <a16:creationId xmlns:a16="http://schemas.microsoft.com/office/drawing/2014/main" id="{09F34FED-3D1C-B943-F57B-6A04CF91CF3B}"/>
              </a:ext>
            </a:extLst>
          </p:cNvPr>
          <p:cNvGrpSpPr/>
          <p:nvPr/>
        </p:nvGrpSpPr>
        <p:grpSpPr>
          <a:xfrm>
            <a:off x="4606362" y="1591816"/>
            <a:ext cx="245832" cy="245832"/>
            <a:chOff x="3062530" y="2514637"/>
            <a:chExt cx="523995" cy="523995"/>
          </a:xfrm>
        </p:grpSpPr>
        <p:sp>
          <p:nvSpPr>
            <p:cNvPr id="83" name="Oval 82">
              <a:extLst>
                <a:ext uri="{FF2B5EF4-FFF2-40B4-BE49-F238E27FC236}">
                  <a16:creationId xmlns:a16="http://schemas.microsoft.com/office/drawing/2014/main" id="{21263280-9FC1-96F1-B644-645CA48F2F6C}"/>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84" name="Group 83">
              <a:extLst>
                <a:ext uri="{FF2B5EF4-FFF2-40B4-BE49-F238E27FC236}">
                  <a16:creationId xmlns:a16="http://schemas.microsoft.com/office/drawing/2014/main" id="{73C8C678-B9A9-AFC4-3E09-54E3AB795B39}"/>
                </a:ext>
              </a:extLst>
            </p:cNvPr>
            <p:cNvGrpSpPr/>
            <p:nvPr/>
          </p:nvGrpSpPr>
          <p:grpSpPr>
            <a:xfrm>
              <a:off x="3180464" y="2582551"/>
              <a:ext cx="288127" cy="388166"/>
              <a:chOff x="1317913" y="664143"/>
              <a:chExt cx="414195" cy="558006"/>
            </a:xfrm>
          </p:grpSpPr>
          <p:sp>
            <p:nvSpPr>
              <p:cNvPr id="85" name="Freeform: Shape 722">
                <a:extLst>
                  <a:ext uri="{FF2B5EF4-FFF2-40B4-BE49-F238E27FC236}">
                    <a16:creationId xmlns:a16="http://schemas.microsoft.com/office/drawing/2014/main" id="{8DEC2383-BB57-69DD-8610-DE000373C354}"/>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6" name="Freeform: Shape 723">
                <a:extLst>
                  <a:ext uri="{FF2B5EF4-FFF2-40B4-BE49-F238E27FC236}">
                    <a16:creationId xmlns:a16="http://schemas.microsoft.com/office/drawing/2014/main" id="{EA0F2FD1-E59C-6ED3-D8C8-C71E6DAE86C5}"/>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7" name="Freeform: Shape 724">
                <a:extLst>
                  <a:ext uri="{FF2B5EF4-FFF2-40B4-BE49-F238E27FC236}">
                    <a16:creationId xmlns:a16="http://schemas.microsoft.com/office/drawing/2014/main" id="{297EF946-2B00-9A16-EB9F-DB1EE638CE3E}"/>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8" name="Freeform: Shape 725">
                <a:extLst>
                  <a:ext uri="{FF2B5EF4-FFF2-40B4-BE49-F238E27FC236}">
                    <a16:creationId xmlns:a16="http://schemas.microsoft.com/office/drawing/2014/main" id="{16CDF43C-8D21-D58B-F8C3-79F5959F9A1B}"/>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grpSp>
        <p:nvGrpSpPr>
          <p:cNvPr id="495" name="Group 494">
            <a:extLst>
              <a:ext uri="{FF2B5EF4-FFF2-40B4-BE49-F238E27FC236}">
                <a16:creationId xmlns:a16="http://schemas.microsoft.com/office/drawing/2014/main" id="{ED18FF87-8E33-2C48-0B35-71B51D543667}"/>
              </a:ext>
            </a:extLst>
          </p:cNvPr>
          <p:cNvGrpSpPr/>
          <p:nvPr/>
        </p:nvGrpSpPr>
        <p:grpSpPr>
          <a:xfrm>
            <a:off x="7008887" y="1872178"/>
            <a:ext cx="1018064" cy="373330"/>
            <a:chOff x="6906960" y="1948069"/>
            <a:chExt cx="1018064" cy="373330"/>
          </a:xfrm>
        </p:grpSpPr>
        <p:sp>
          <p:nvSpPr>
            <p:cNvPr id="42" name="TextBox 9">
              <a:extLst>
                <a:ext uri="{FF2B5EF4-FFF2-40B4-BE49-F238E27FC236}">
                  <a16:creationId xmlns:a16="http://schemas.microsoft.com/office/drawing/2014/main" id="{A0C056F6-705E-D17A-3678-BDADCB7C0E0D}"/>
                </a:ext>
              </a:extLst>
            </p:cNvPr>
            <p:cNvSpPr txBox="1">
              <a:spLocks noChangeArrowheads="1"/>
            </p:cNvSpPr>
            <p:nvPr/>
          </p:nvSpPr>
          <p:spPr bwMode="auto">
            <a:xfrm>
              <a:off x="6906960" y="2140709"/>
              <a:ext cx="101806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DynamoDB</a:t>
              </a:r>
            </a:p>
          </p:txBody>
        </p:sp>
        <p:pic>
          <p:nvPicPr>
            <p:cNvPr id="43" name="Graphic 23" descr="Amazon DynamoDB service icon.">
              <a:extLst>
                <a:ext uri="{FF2B5EF4-FFF2-40B4-BE49-F238E27FC236}">
                  <a16:creationId xmlns:a16="http://schemas.microsoft.com/office/drawing/2014/main" id="{5462BE54-3A5A-91F5-24C8-844AFAA68A89}"/>
                </a:ext>
              </a:extLst>
            </p:cNvPr>
            <p:cNvPicPr>
              <a:picLocks noChangeAspect="1" noChangeArrowheads="1"/>
            </p:cNvPicPr>
            <p:nvPr/>
          </p:nvPicPr>
          <p:blipFill>
            <a:blip>
              <a:extLst>
                <a:ext uri="{96DAC541-7B7A-43D3-8B79-37D633B846F1}">
                  <asvg:svgBlip xmlns:asvg="http://schemas.microsoft.com/office/drawing/2016/SVG/main" r:embed="rId4"/>
                </a:ext>
              </a:extLst>
            </a:blip>
            <a:srcRect/>
            <a:stretch/>
          </p:blipFill>
          <p:spPr bwMode="auto">
            <a:xfrm>
              <a:off x="7320969" y="1948069"/>
              <a:ext cx="201168"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8" name="Group 497">
            <a:extLst>
              <a:ext uri="{FF2B5EF4-FFF2-40B4-BE49-F238E27FC236}">
                <a16:creationId xmlns:a16="http://schemas.microsoft.com/office/drawing/2014/main" id="{E7CAD9D9-BAA5-6BB7-D031-44C52732687D}"/>
              </a:ext>
            </a:extLst>
          </p:cNvPr>
          <p:cNvGrpSpPr/>
          <p:nvPr/>
        </p:nvGrpSpPr>
        <p:grpSpPr>
          <a:xfrm>
            <a:off x="8086137" y="1830580"/>
            <a:ext cx="442670" cy="435326"/>
            <a:chOff x="8345305" y="1883893"/>
            <a:chExt cx="442670" cy="435326"/>
          </a:xfrm>
        </p:grpSpPr>
        <p:sp>
          <p:nvSpPr>
            <p:cNvPr id="45" name="TextBox 9">
              <a:extLst>
                <a:ext uri="{FF2B5EF4-FFF2-40B4-BE49-F238E27FC236}">
                  <a16:creationId xmlns:a16="http://schemas.microsoft.com/office/drawing/2014/main" id="{8682BDBA-A7AE-5E14-FE21-54F6ADB6BA1C}"/>
                </a:ext>
              </a:extLst>
            </p:cNvPr>
            <p:cNvSpPr txBox="1">
              <a:spLocks noChangeArrowheads="1"/>
            </p:cNvSpPr>
            <p:nvPr/>
          </p:nvSpPr>
          <p:spPr bwMode="auto">
            <a:xfrm>
              <a:off x="8345305" y="2140709"/>
              <a:ext cx="442670"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S3</a:t>
              </a:r>
            </a:p>
          </p:txBody>
        </p:sp>
        <p:pic>
          <p:nvPicPr>
            <p:cNvPr id="46" name="Picture 16">
              <a:extLst>
                <a:ext uri="{FF2B5EF4-FFF2-40B4-BE49-F238E27FC236}">
                  <a16:creationId xmlns:a16="http://schemas.microsoft.com/office/drawing/2014/main" id="{CC76BAFD-3D19-E430-920A-E4FB69807F3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51147" y="1883893"/>
              <a:ext cx="229299"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7" name="Group 496">
            <a:extLst>
              <a:ext uri="{FF2B5EF4-FFF2-40B4-BE49-F238E27FC236}">
                <a16:creationId xmlns:a16="http://schemas.microsoft.com/office/drawing/2014/main" id="{AC3B0D81-E1D4-CBF9-06D6-F168C6238002}"/>
              </a:ext>
            </a:extLst>
          </p:cNvPr>
          <p:cNvGrpSpPr/>
          <p:nvPr/>
        </p:nvGrpSpPr>
        <p:grpSpPr>
          <a:xfrm>
            <a:off x="7567383" y="1856456"/>
            <a:ext cx="810814" cy="386872"/>
            <a:chOff x="7611554" y="1932347"/>
            <a:chExt cx="810814" cy="386872"/>
          </a:xfrm>
        </p:grpSpPr>
        <p:sp>
          <p:nvSpPr>
            <p:cNvPr id="48" name="TextBox 9">
              <a:extLst>
                <a:ext uri="{FF2B5EF4-FFF2-40B4-BE49-F238E27FC236}">
                  <a16:creationId xmlns:a16="http://schemas.microsoft.com/office/drawing/2014/main" id="{7E89E5C0-84B9-81BD-761A-63C253FA730C}"/>
                </a:ext>
              </a:extLst>
            </p:cNvPr>
            <p:cNvSpPr txBox="1">
              <a:spLocks noChangeArrowheads="1"/>
            </p:cNvSpPr>
            <p:nvPr/>
          </p:nvSpPr>
          <p:spPr bwMode="auto">
            <a:xfrm>
              <a:off x="7611554" y="2140709"/>
              <a:ext cx="810814"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cs typeface="Arial" panose="020B0604020202020204" pitchFamily="34" charset="0"/>
                </a:rPr>
                <a:t>ElastiCache</a:t>
              </a:r>
              <a:endPar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endParaRPr>
            </a:p>
          </p:txBody>
        </p:sp>
        <p:pic>
          <p:nvPicPr>
            <p:cNvPr id="49" name="Graphic 21" descr="Amazon ElastiCache service icon.">
              <a:extLst>
                <a:ext uri="{FF2B5EF4-FFF2-40B4-BE49-F238E27FC236}">
                  <a16:creationId xmlns:a16="http://schemas.microsoft.com/office/drawing/2014/main" id="{E024EBA0-54C5-C216-CCC3-2DDC8893ED8C}"/>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a:off x="7915052" y="1932347"/>
              <a:ext cx="201167" cy="2011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4" name="Group 53">
            <a:extLst>
              <a:ext uri="{FF2B5EF4-FFF2-40B4-BE49-F238E27FC236}">
                <a16:creationId xmlns:a16="http://schemas.microsoft.com/office/drawing/2014/main" id="{9A0CA0BD-B7F3-13E7-22B3-6C638347BCAD}"/>
              </a:ext>
            </a:extLst>
          </p:cNvPr>
          <p:cNvGrpSpPr/>
          <p:nvPr/>
        </p:nvGrpSpPr>
        <p:grpSpPr>
          <a:xfrm>
            <a:off x="6597638" y="3091649"/>
            <a:ext cx="762030" cy="445468"/>
            <a:chOff x="5541521" y="2510390"/>
            <a:chExt cx="1171424" cy="684786"/>
          </a:xfrm>
        </p:grpSpPr>
        <p:pic>
          <p:nvPicPr>
            <p:cNvPr id="55" name="Graphic 7" descr="Amazon API Gateway service icon.">
              <a:extLst>
                <a:ext uri="{FF2B5EF4-FFF2-40B4-BE49-F238E27FC236}">
                  <a16:creationId xmlns:a16="http://schemas.microsoft.com/office/drawing/2014/main" id="{2D8F1C1A-43F7-A7E2-E149-0665E5DC385D}"/>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5999976" y="2510390"/>
              <a:ext cx="274321" cy="27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9">
              <a:extLst>
                <a:ext uri="{FF2B5EF4-FFF2-40B4-BE49-F238E27FC236}">
                  <a16:creationId xmlns:a16="http://schemas.microsoft.com/office/drawing/2014/main" id="{125E1FD7-FDFC-9C8A-E88D-73F530A18212}"/>
                </a:ext>
              </a:extLst>
            </p:cNvPr>
            <p:cNvSpPr txBox="1">
              <a:spLocks noChangeArrowheads="1"/>
            </p:cNvSpPr>
            <p:nvPr/>
          </p:nvSpPr>
          <p:spPr bwMode="auto">
            <a:xfrm>
              <a:off x="5541521" y="2784939"/>
              <a:ext cx="1171424" cy="41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Gateway</a:t>
              </a:r>
            </a:p>
          </p:txBody>
        </p:sp>
      </p:grpSp>
      <p:grpSp>
        <p:nvGrpSpPr>
          <p:cNvPr id="78" name="Group 77">
            <a:extLst>
              <a:ext uri="{FF2B5EF4-FFF2-40B4-BE49-F238E27FC236}">
                <a16:creationId xmlns:a16="http://schemas.microsoft.com/office/drawing/2014/main" id="{E8DA998B-8FA8-4D12-8D7D-C67F70F9F7CA}"/>
              </a:ext>
            </a:extLst>
          </p:cNvPr>
          <p:cNvGrpSpPr/>
          <p:nvPr/>
        </p:nvGrpSpPr>
        <p:grpSpPr>
          <a:xfrm>
            <a:off x="7038215" y="3093483"/>
            <a:ext cx="553047" cy="356235"/>
            <a:chOff x="5397271" y="5776397"/>
            <a:chExt cx="796496" cy="513048"/>
          </a:xfrm>
        </p:grpSpPr>
        <p:pic>
          <p:nvPicPr>
            <p:cNvPr id="89" name="Graphic 10" descr="AWS Lambda service icon.">
              <a:extLst>
                <a:ext uri="{FF2B5EF4-FFF2-40B4-BE49-F238E27FC236}">
                  <a16:creationId xmlns:a16="http://schemas.microsoft.com/office/drawing/2014/main" id="{92DA1A83-F9C2-EDD0-1C32-4B7FE6948A62}"/>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644725" y="5776397"/>
              <a:ext cx="261169" cy="26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Box 20">
              <a:extLst>
                <a:ext uri="{FF2B5EF4-FFF2-40B4-BE49-F238E27FC236}">
                  <a16:creationId xmlns:a16="http://schemas.microsoft.com/office/drawing/2014/main" id="{C695B223-C032-6650-DC4A-C2385A19FAA6}"/>
                </a:ext>
              </a:extLst>
            </p:cNvPr>
            <p:cNvSpPr txBox="1">
              <a:spLocks noChangeArrowheads="1"/>
            </p:cNvSpPr>
            <p:nvPr/>
          </p:nvSpPr>
          <p:spPr bwMode="auto">
            <a:xfrm>
              <a:off x="5397271" y="6032356"/>
              <a:ext cx="796496" cy="25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125" name="Group 124">
            <a:extLst>
              <a:ext uri="{FF2B5EF4-FFF2-40B4-BE49-F238E27FC236}">
                <a16:creationId xmlns:a16="http://schemas.microsoft.com/office/drawing/2014/main" id="{B75E9C64-EE2F-D843-604C-9532766089BA}"/>
              </a:ext>
            </a:extLst>
          </p:cNvPr>
          <p:cNvGrpSpPr/>
          <p:nvPr/>
        </p:nvGrpSpPr>
        <p:grpSpPr>
          <a:xfrm>
            <a:off x="7829408" y="3109557"/>
            <a:ext cx="708856" cy="346840"/>
            <a:chOff x="5541521" y="2527285"/>
            <a:chExt cx="1038320" cy="508041"/>
          </a:xfrm>
        </p:grpSpPr>
        <p:pic>
          <p:nvPicPr>
            <p:cNvPr id="138" name="Graphic 7" descr="Amazon API Gateway service icon.">
              <a:extLst>
                <a:ext uri="{FF2B5EF4-FFF2-40B4-BE49-F238E27FC236}">
                  <a16:creationId xmlns:a16="http://schemas.microsoft.com/office/drawing/2014/main" id="{E2B401BF-7090-9C8F-AC06-6E2C0344F568}"/>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5909501" y="2527285"/>
              <a:ext cx="274320"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TextBox 9">
              <a:extLst>
                <a:ext uri="{FF2B5EF4-FFF2-40B4-BE49-F238E27FC236}">
                  <a16:creationId xmlns:a16="http://schemas.microsoft.com/office/drawing/2014/main" id="{8598979A-A6A7-05A3-AA19-8B739F74F37D}"/>
                </a:ext>
              </a:extLst>
            </p:cNvPr>
            <p:cNvSpPr txBox="1">
              <a:spLocks noChangeArrowheads="1"/>
            </p:cNvSpPr>
            <p:nvPr/>
          </p:nvSpPr>
          <p:spPr bwMode="auto">
            <a:xfrm>
              <a:off x="5541521" y="2784938"/>
              <a:ext cx="1038320" cy="25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Gateway</a:t>
              </a:r>
            </a:p>
          </p:txBody>
        </p:sp>
      </p:grpSp>
      <p:grpSp>
        <p:nvGrpSpPr>
          <p:cNvPr id="148" name="Group 147">
            <a:extLst>
              <a:ext uri="{FF2B5EF4-FFF2-40B4-BE49-F238E27FC236}">
                <a16:creationId xmlns:a16="http://schemas.microsoft.com/office/drawing/2014/main" id="{F9120D93-B8A0-A399-F476-C93394BD5759}"/>
              </a:ext>
            </a:extLst>
          </p:cNvPr>
          <p:cNvGrpSpPr/>
          <p:nvPr/>
        </p:nvGrpSpPr>
        <p:grpSpPr>
          <a:xfrm>
            <a:off x="8374628" y="3102521"/>
            <a:ext cx="869702" cy="367227"/>
            <a:chOff x="7603787" y="5766008"/>
            <a:chExt cx="1193503" cy="503950"/>
          </a:xfrm>
        </p:grpSpPr>
        <p:pic>
          <p:nvPicPr>
            <p:cNvPr id="156" name="Graphic 6" descr="Amazon Virtual Private Cloud (Amazon VPC) service icon.">
              <a:extLst>
                <a:ext uri="{FF2B5EF4-FFF2-40B4-BE49-F238E27FC236}">
                  <a16:creationId xmlns:a16="http://schemas.microsoft.com/office/drawing/2014/main" id="{29014232-2A01-1951-BE32-A38C5A1DE233}"/>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8019967" y="5766008"/>
              <a:ext cx="274320"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Box 9">
              <a:extLst>
                <a:ext uri="{FF2B5EF4-FFF2-40B4-BE49-F238E27FC236}">
                  <a16:creationId xmlns:a16="http://schemas.microsoft.com/office/drawing/2014/main" id="{177846D9-BF55-6DDB-B3A3-A0FD324FDC4D}"/>
                </a:ext>
              </a:extLst>
            </p:cNvPr>
            <p:cNvSpPr txBox="1">
              <a:spLocks noChangeArrowheads="1"/>
            </p:cNvSpPr>
            <p:nvPr/>
          </p:nvSpPr>
          <p:spPr bwMode="auto">
            <a:xfrm>
              <a:off x="7603787" y="6024987"/>
              <a:ext cx="1193503" cy="24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PrivateLink</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/VPC</a:t>
              </a:r>
            </a:p>
          </p:txBody>
        </p:sp>
      </p:grpSp>
      <p:grpSp>
        <p:nvGrpSpPr>
          <p:cNvPr id="246" name="Group 245">
            <a:extLst>
              <a:ext uri="{FF2B5EF4-FFF2-40B4-BE49-F238E27FC236}">
                <a16:creationId xmlns:a16="http://schemas.microsoft.com/office/drawing/2014/main" id="{206E1D2C-7EFE-4A24-5581-762AF1DE4E14}"/>
              </a:ext>
            </a:extLst>
          </p:cNvPr>
          <p:cNvGrpSpPr/>
          <p:nvPr/>
        </p:nvGrpSpPr>
        <p:grpSpPr>
          <a:xfrm>
            <a:off x="3337699" y="4348226"/>
            <a:ext cx="644984" cy="415250"/>
            <a:chOff x="5541521" y="2546070"/>
            <a:chExt cx="1038320" cy="668480"/>
          </a:xfrm>
        </p:grpSpPr>
        <p:pic>
          <p:nvPicPr>
            <p:cNvPr id="247" name="Graphic 7" descr="Amazon API Gateway service icon.">
              <a:extLst>
                <a:ext uri="{FF2B5EF4-FFF2-40B4-BE49-F238E27FC236}">
                  <a16:creationId xmlns:a16="http://schemas.microsoft.com/office/drawing/2014/main" id="{3109F487-F179-0C35-8CFC-1C35B24C6DF8}"/>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5909499" y="2546070"/>
              <a:ext cx="274320"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 name="TextBox 9">
              <a:extLst>
                <a:ext uri="{FF2B5EF4-FFF2-40B4-BE49-F238E27FC236}">
                  <a16:creationId xmlns:a16="http://schemas.microsoft.com/office/drawing/2014/main" id="{DB4F12E6-E750-81D0-581B-600068892EEB}"/>
                </a:ext>
              </a:extLst>
            </p:cNvPr>
            <p:cNvSpPr txBox="1">
              <a:spLocks noChangeArrowheads="1"/>
            </p:cNvSpPr>
            <p:nvPr/>
          </p:nvSpPr>
          <p:spPr bwMode="auto">
            <a:xfrm>
              <a:off x="5541521" y="2784938"/>
              <a:ext cx="1038320" cy="42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Gateway</a:t>
              </a:r>
            </a:p>
          </p:txBody>
        </p:sp>
      </p:grpSp>
      <p:grpSp>
        <p:nvGrpSpPr>
          <p:cNvPr id="249" name="Group 248">
            <a:extLst>
              <a:ext uri="{FF2B5EF4-FFF2-40B4-BE49-F238E27FC236}">
                <a16:creationId xmlns:a16="http://schemas.microsoft.com/office/drawing/2014/main" id="{B16A0B2D-71BD-4527-15FD-247DCEF4CA6B}"/>
              </a:ext>
            </a:extLst>
          </p:cNvPr>
          <p:cNvGrpSpPr/>
          <p:nvPr/>
        </p:nvGrpSpPr>
        <p:grpSpPr>
          <a:xfrm>
            <a:off x="1650775" y="5294025"/>
            <a:ext cx="691657" cy="449337"/>
            <a:chOff x="5165266" y="4934061"/>
            <a:chExt cx="2066720" cy="1342648"/>
          </a:xfrm>
        </p:grpSpPr>
        <p:pic>
          <p:nvPicPr>
            <p:cNvPr id="251" name="Graphic 17" descr="Amazon CloudWatch service icon.">
              <a:extLst>
                <a:ext uri="{FF2B5EF4-FFF2-40B4-BE49-F238E27FC236}">
                  <a16:creationId xmlns:a16="http://schemas.microsoft.com/office/drawing/2014/main" id="{526C5EF5-67A4-2543-1297-55A2CE93FA86}"/>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5934300" y="4934061"/>
              <a:ext cx="601104" cy="60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 name="TextBox 9">
              <a:extLst>
                <a:ext uri="{FF2B5EF4-FFF2-40B4-BE49-F238E27FC236}">
                  <a16:creationId xmlns:a16="http://schemas.microsoft.com/office/drawing/2014/main" id="{04F6AE67-9559-5988-848A-C12ED6925B45}"/>
                </a:ext>
              </a:extLst>
            </p:cNvPr>
            <p:cNvSpPr txBox="1">
              <a:spLocks noChangeArrowheads="1"/>
            </p:cNvSpPr>
            <p:nvPr/>
          </p:nvSpPr>
          <p:spPr bwMode="auto">
            <a:xfrm>
              <a:off x="5165266" y="5479290"/>
              <a:ext cx="2066720" cy="79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Cloud</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Watch</a:t>
              </a:r>
            </a:p>
          </p:txBody>
        </p:sp>
      </p:grpSp>
      <p:grpSp>
        <p:nvGrpSpPr>
          <p:cNvPr id="258" name="Group 257">
            <a:extLst>
              <a:ext uri="{FF2B5EF4-FFF2-40B4-BE49-F238E27FC236}">
                <a16:creationId xmlns:a16="http://schemas.microsoft.com/office/drawing/2014/main" id="{044D5742-1165-9590-9D44-013C5D42E0A6}"/>
              </a:ext>
            </a:extLst>
          </p:cNvPr>
          <p:cNvGrpSpPr/>
          <p:nvPr/>
        </p:nvGrpSpPr>
        <p:grpSpPr>
          <a:xfrm>
            <a:off x="889091" y="5290910"/>
            <a:ext cx="712161" cy="446037"/>
            <a:chOff x="9746390" y="4609198"/>
            <a:chExt cx="1906896" cy="1194316"/>
          </a:xfrm>
        </p:grpSpPr>
        <p:pic>
          <p:nvPicPr>
            <p:cNvPr id="259" name="Graphic 19" descr="Amazon EventBridge service icon.">
              <a:extLst>
                <a:ext uri="{FF2B5EF4-FFF2-40B4-BE49-F238E27FC236}">
                  <a16:creationId xmlns:a16="http://schemas.microsoft.com/office/drawing/2014/main" id="{937915FF-5523-9AF4-41D7-6FAD8D5DC9A2}"/>
                </a:ext>
              </a:extLst>
            </p:cNvPr>
            <p:cNvPicPr>
              <a:picLocks noChangeAspect="1" noChangeArrowheads="1"/>
            </p:cNvPicPr>
            <p:nvPr/>
          </p:nvPicPr>
          <p:blipFill>
            <a:blip>
              <a:extLst>
                <a:ext uri="{96DAC541-7B7A-43D3-8B79-37D633B846F1}">
                  <asvg:svgBlip xmlns:asvg="http://schemas.microsoft.com/office/drawing/2016/SVG/main" r:embed="rId11"/>
                </a:ext>
              </a:extLst>
            </a:blip>
            <a:srcRect/>
            <a:stretch/>
          </p:blipFill>
          <p:spPr bwMode="auto">
            <a:xfrm>
              <a:off x="10454946" y="4609198"/>
              <a:ext cx="468540" cy="46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 name="TextBox 20">
              <a:extLst>
                <a:ext uri="{FF2B5EF4-FFF2-40B4-BE49-F238E27FC236}">
                  <a16:creationId xmlns:a16="http://schemas.microsoft.com/office/drawing/2014/main" id="{62A50E26-F845-C681-E301-ABF873901C06}"/>
                </a:ext>
              </a:extLst>
            </p:cNvPr>
            <p:cNvSpPr txBox="1">
              <a:spLocks noChangeArrowheads="1"/>
            </p:cNvSpPr>
            <p:nvPr/>
          </p:nvSpPr>
          <p:spPr bwMode="auto">
            <a:xfrm>
              <a:off x="9746390" y="5088944"/>
              <a:ext cx="1906896" cy="71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Event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Bridge</a:t>
              </a:r>
            </a:p>
          </p:txBody>
        </p:sp>
      </p:grpSp>
      <p:grpSp>
        <p:nvGrpSpPr>
          <p:cNvPr id="265" name="Group 264">
            <a:extLst>
              <a:ext uri="{FF2B5EF4-FFF2-40B4-BE49-F238E27FC236}">
                <a16:creationId xmlns:a16="http://schemas.microsoft.com/office/drawing/2014/main" id="{56640C42-E52E-8625-4693-6A507B168F1A}"/>
              </a:ext>
            </a:extLst>
          </p:cNvPr>
          <p:cNvGrpSpPr/>
          <p:nvPr/>
        </p:nvGrpSpPr>
        <p:grpSpPr>
          <a:xfrm>
            <a:off x="3550740" y="5291941"/>
            <a:ext cx="381048" cy="373261"/>
            <a:chOff x="2001675" y="5463853"/>
            <a:chExt cx="442670" cy="433624"/>
          </a:xfrm>
        </p:grpSpPr>
        <p:sp>
          <p:nvSpPr>
            <p:cNvPr id="266" name="TextBox 9">
              <a:extLst>
                <a:ext uri="{FF2B5EF4-FFF2-40B4-BE49-F238E27FC236}">
                  <a16:creationId xmlns:a16="http://schemas.microsoft.com/office/drawing/2014/main" id="{1792F366-63A9-8C82-6EF9-E0F99CB7AD66}"/>
                </a:ext>
              </a:extLst>
            </p:cNvPr>
            <p:cNvSpPr txBox="1">
              <a:spLocks noChangeArrowheads="1"/>
            </p:cNvSpPr>
            <p:nvPr/>
          </p:nvSpPr>
          <p:spPr bwMode="auto">
            <a:xfrm>
              <a:off x="2001675" y="5697422"/>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S3</a:t>
              </a:r>
            </a:p>
          </p:txBody>
        </p:sp>
        <p:pic>
          <p:nvPicPr>
            <p:cNvPr id="267" name="Picture 16">
              <a:extLst>
                <a:ext uri="{FF2B5EF4-FFF2-40B4-BE49-F238E27FC236}">
                  <a16:creationId xmlns:a16="http://schemas.microsoft.com/office/drawing/2014/main" id="{B8810505-951F-7BEF-907B-E961B5CD525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7517" y="5463853"/>
              <a:ext cx="229299"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2" name="Group 271">
            <a:extLst>
              <a:ext uri="{FF2B5EF4-FFF2-40B4-BE49-F238E27FC236}">
                <a16:creationId xmlns:a16="http://schemas.microsoft.com/office/drawing/2014/main" id="{0F10AB67-2568-5C53-9448-EFB119932C08}"/>
              </a:ext>
            </a:extLst>
          </p:cNvPr>
          <p:cNvGrpSpPr/>
          <p:nvPr/>
        </p:nvGrpSpPr>
        <p:grpSpPr>
          <a:xfrm>
            <a:off x="3763036" y="5320925"/>
            <a:ext cx="574038" cy="337359"/>
            <a:chOff x="813608" y="4191226"/>
            <a:chExt cx="914400" cy="537388"/>
          </a:xfrm>
        </p:grpSpPr>
        <p:pic>
          <p:nvPicPr>
            <p:cNvPr id="273" name="Graphic 6" descr="AWS Glue service icon.">
              <a:extLst>
                <a:ext uri="{FF2B5EF4-FFF2-40B4-BE49-F238E27FC236}">
                  <a16:creationId xmlns:a16="http://schemas.microsoft.com/office/drawing/2014/main" id="{51114A95-4B7F-9327-4336-3B85A623C44C}"/>
                </a:ext>
              </a:extLst>
            </p:cNvPr>
            <p:cNvPicPr>
              <a:picLocks noChangeAspect="1" noChangeArrowheads="1"/>
            </p:cNvPicPr>
            <p:nvPr/>
          </p:nvPicPr>
          <p:blipFill>
            <a:blip>
              <a:extLst>
                <a:ext uri="{96DAC541-7B7A-43D3-8B79-37D633B846F1}">
                  <asvg:svgBlip xmlns:asvg="http://schemas.microsoft.com/office/drawing/2016/SVG/main" r:embed="rId12"/>
                </a:ext>
              </a:extLst>
            </a:blip>
            <a:srcRect/>
            <a:stretch/>
          </p:blipFill>
          <p:spPr bwMode="auto">
            <a:xfrm>
              <a:off x="1143569" y="4191226"/>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 name="TextBox 10">
              <a:extLst>
                <a:ext uri="{FF2B5EF4-FFF2-40B4-BE49-F238E27FC236}">
                  <a16:creationId xmlns:a16="http://schemas.microsoft.com/office/drawing/2014/main" id="{C5455C3A-AD14-6C6D-C337-26873CA2EF79}"/>
                </a:ext>
              </a:extLst>
            </p:cNvPr>
            <p:cNvSpPr txBox="1">
              <a:spLocks noChangeArrowheads="1"/>
            </p:cNvSpPr>
            <p:nvPr/>
          </p:nvSpPr>
          <p:spPr bwMode="auto">
            <a:xfrm>
              <a:off x="813608" y="4454302"/>
              <a:ext cx="914400"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grpSp>
        <p:nvGrpSpPr>
          <p:cNvPr id="282" name="Group 281">
            <a:extLst>
              <a:ext uri="{FF2B5EF4-FFF2-40B4-BE49-F238E27FC236}">
                <a16:creationId xmlns:a16="http://schemas.microsoft.com/office/drawing/2014/main" id="{2998EE0F-FCF6-67CF-77FF-1F7F34C0E23E}"/>
              </a:ext>
            </a:extLst>
          </p:cNvPr>
          <p:cNvGrpSpPr/>
          <p:nvPr/>
        </p:nvGrpSpPr>
        <p:grpSpPr>
          <a:xfrm>
            <a:off x="2944188" y="5301813"/>
            <a:ext cx="876342" cy="357872"/>
            <a:chOff x="7984944" y="3483002"/>
            <a:chExt cx="1018062" cy="415746"/>
          </a:xfrm>
        </p:grpSpPr>
        <p:sp>
          <p:nvSpPr>
            <p:cNvPr id="283" name="TextBox 9">
              <a:extLst>
                <a:ext uri="{FF2B5EF4-FFF2-40B4-BE49-F238E27FC236}">
                  <a16:creationId xmlns:a16="http://schemas.microsoft.com/office/drawing/2014/main" id="{EAC3D3E3-31FB-5F62-8108-65A18D3DB828}"/>
                </a:ext>
              </a:extLst>
            </p:cNvPr>
            <p:cNvSpPr txBox="1">
              <a:spLocks noChangeArrowheads="1"/>
            </p:cNvSpPr>
            <p:nvPr/>
          </p:nvSpPr>
          <p:spPr bwMode="auto">
            <a:xfrm>
              <a:off x="7984944" y="3718058"/>
              <a:ext cx="101806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DynamoDB</a:t>
              </a:r>
            </a:p>
          </p:txBody>
        </p:sp>
        <p:pic>
          <p:nvPicPr>
            <p:cNvPr id="284" name="Picture 16">
              <a:extLst>
                <a:ext uri="{FF2B5EF4-FFF2-40B4-BE49-F238E27FC236}">
                  <a16:creationId xmlns:a16="http://schemas.microsoft.com/office/drawing/2014/main" id="{61D351CB-9293-802C-49C6-69F7E02DF411}"/>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343718" y="3483002"/>
              <a:ext cx="274320" cy="2481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5" name="Group 284">
            <a:extLst>
              <a:ext uri="{FF2B5EF4-FFF2-40B4-BE49-F238E27FC236}">
                <a16:creationId xmlns:a16="http://schemas.microsoft.com/office/drawing/2014/main" id="{4EAE480C-36A5-F565-B714-C8F826B08408}"/>
              </a:ext>
            </a:extLst>
          </p:cNvPr>
          <p:cNvGrpSpPr/>
          <p:nvPr/>
        </p:nvGrpSpPr>
        <p:grpSpPr>
          <a:xfrm>
            <a:off x="5457114" y="4119861"/>
            <a:ext cx="666870" cy="367527"/>
            <a:chOff x="813608" y="4224665"/>
            <a:chExt cx="914400" cy="503949"/>
          </a:xfrm>
        </p:grpSpPr>
        <p:pic>
          <p:nvPicPr>
            <p:cNvPr id="286" name="Graphic 6" descr="AWS Glue service icon.">
              <a:extLst>
                <a:ext uri="{FF2B5EF4-FFF2-40B4-BE49-F238E27FC236}">
                  <a16:creationId xmlns:a16="http://schemas.microsoft.com/office/drawing/2014/main" id="{426A65AB-CB5E-428E-B870-8FA449CB5EFD}"/>
                </a:ext>
              </a:extLst>
            </p:cNvPr>
            <p:cNvPicPr>
              <a:picLocks noChangeAspect="1" noChangeArrowheads="1"/>
            </p:cNvPicPr>
            <p:nvPr/>
          </p:nvPicPr>
          <p:blipFill>
            <a:blip>
              <a:extLst>
                <a:ext uri="{96DAC541-7B7A-43D3-8B79-37D633B846F1}">
                  <asvg:svgBlip xmlns:asvg="http://schemas.microsoft.com/office/drawing/2016/SVG/main" r:embed="rId12"/>
                </a:ext>
              </a:extLst>
            </a:blip>
            <a:srcRect/>
            <a:stretch/>
          </p:blipFill>
          <p:spPr bwMode="auto">
            <a:xfrm>
              <a:off x="1143569" y="422466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 name="TextBox 10">
              <a:extLst>
                <a:ext uri="{FF2B5EF4-FFF2-40B4-BE49-F238E27FC236}">
                  <a16:creationId xmlns:a16="http://schemas.microsoft.com/office/drawing/2014/main" id="{6C476AFB-0DDD-F742-541F-466A582155C2}"/>
                </a:ext>
              </a:extLst>
            </p:cNvPr>
            <p:cNvSpPr txBox="1">
              <a:spLocks noChangeArrowheads="1"/>
            </p:cNvSpPr>
            <p:nvPr/>
          </p:nvSpPr>
          <p:spPr bwMode="auto">
            <a:xfrm>
              <a:off x="813608" y="4454302"/>
              <a:ext cx="914400"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grpSp>
        <p:nvGrpSpPr>
          <p:cNvPr id="292" name="Group 291">
            <a:extLst>
              <a:ext uri="{FF2B5EF4-FFF2-40B4-BE49-F238E27FC236}">
                <a16:creationId xmlns:a16="http://schemas.microsoft.com/office/drawing/2014/main" id="{D468E938-408E-7E9C-51EF-E038A85B88AE}"/>
              </a:ext>
            </a:extLst>
          </p:cNvPr>
          <p:cNvGrpSpPr/>
          <p:nvPr/>
        </p:nvGrpSpPr>
        <p:grpSpPr>
          <a:xfrm>
            <a:off x="5460718" y="4516696"/>
            <a:ext cx="659661" cy="437609"/>
            <a:chOff x="675115" y="4780482"/>
            <a:chExt cx="916026" cy="607683"/>
          </a:xfrm>
        </p:grpSpPr>
        <p:pic>
          <p:nvPicPr>
            <p:cNvPr id="306" name="Graphic 9" descr="AWS Lake Formation service icon.">
              <a:extLst>
                <a:ext uri="{FF2B5EF4-FFF2-40B4-BE49-F238E27FC236}">
                  <a16:creationId xmlns:a16="http://schemas.microsoft.com/office/drawing/2014/main" id="{3BB5B4BC-3745-7E1A-9A73-54E80646F3EA}"/>
                </a:ext>
              </a:extLst>
            </p:cNvPr>
            <p:cNvPicPr>
              <a:picLocks noChangeAspect="1" noChangeArrowheads="1"/>
            </p:cNvPicPr>
            <p:nvPr/>
          </p:nvPicPr>
          <p:blipFill>
            <a:blip>
              <a:extLst>
                <a:ext uri="{96DAC541-7B7A-43D3-8B79-37D633B846F1}">
                  <asvg:svgBlip xmlns:asvg="http://schemas.microsoft.com/office/drawing/2016/SVG/main" r:embed="rId14"/>
                </a:ext>
              </a:extLst>
            </a:blip>
            <a:srcRect/>
            <a:stretch/>
          </p:blipFill>
          <p:spPr bwMode="auto">
            <a:xfrm>
              <a:off x="1002944" y="4780482"/>
              <a:ext cx="274320" cy="27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 name="TextBox 17">
              <a:extLst>
                <a:ext uri="{FF2B5EF4-FFF2-40B4-BE49-F238E27FC236}">
                  <a16:creationId xmlns:a16="http://schemas.microsoft.com/office/drawing/2014/main" id="{9C701FBE-9320-5C9C-E02C-DF4BD7415901}"/>
                </a:ext>
              </a:extLst>
            </p:cNvPr>
            <p:cNvSpPr txBox="1">
              <a:spLocks noChangeArrowheads="1"/>
            </p:cNvSpPr>
            <p:nvPr/>
          </p:nvSpPr>
          <p:spPr bwMode="auto">
            <a:xfrm>
              <a:off x="675115" y="5004491"/>
              <a:ext cx="916026" cy="383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Lake Formation</a:t>
              </a:r>
            </a:p>
          </p:txBody>
        </p:sp>
      </p:grpSp>
      <p:grpSp>
        <p:nvGrpSpPr>
          <p:cNvPr id="323" name="Group 322">
            <a:extLst>
              <a:ext uri="{FF2B5EF4-FFF2-40B4-BE49-F238E27FC236}">
                <a16:creationId xmlns:a16="http://schemas.microsoft.com/office/drawing/2014/main" id="{971BBDC5-45FE-DA9A-9654-8025C007DAFF}"/>
              </a:ext>
            </a:extLst>
          </p:cNvPr>
          <p:cNvGrpSpPr/>
          <p:nvPr/>
        </p:nvGrpSpPr>
        <p:grpSpPr>
          <a:xfrm>
            <a:off x="7113227" y="4046769"/>
            <a:ext cx="571790" cy="361715"/>
            <a:chOff x="2575938" y="1713160"/>
            <a:chExt cx="731520" cy="462761"/>
          </a:xfrm>
        </p:grpSpPr>
        <p:pic>
          <p:nvPicPr>
            <p:cNvPr id="324" name="Graphic 23" descr="Amazon Neptune service icon.">
              <a:extLst>
                <a:ext uri="{FF2B5EF4-FFF2-40B4-BE49-F238E27FC236}">
                  <a16:creationId xmlns:a16="http://schemas.microsoft.com/office/drawing/2014/main" id="{8CD9606F-A037-B4D0-26F8-D6AE5D3EFCAD}"/>
                </a:ext>
              </a:extLst>
            </p:cNvPr>
            <p:cNvPicPr>
              <a:picLocks noChangeAspect="1" noChangeArrowheads="1"/>
            </p:cNvPicPr>
            <p:nvPr/>
          </p:nvPicPr>
          <p:blipFill>
            <a:blip>
              <a:extLst>
                <a:ext uri="{96DAC541-7B7A-43D3-8B79-37D633B846F1}">
                  <asvg:svgBlip xmlns:asvg="http://schemas.microsoft.com/office/drawing/2016/SVG/main" r:embed="rId15"/>
                </a:ext>
              </a:extLst>
            </a:blip>
            <a:srcRect/>
            <a:stretch/>
          </p:blipFill>
          <p:spPr bwMode="auto">
            <a:xfrm>
              <a:off x="2825868" y="1713160"/>
              <a:ext cx="257364" cy="25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TextBox 12">
              <a:extLst>
                <a:ext uri="{FF2B5EF4-FFF2-40B4-BE49-F238E27FC236}">
                  <a16:creationId xmlns:a16="http://schemas.microsoft.com/office/drawing/2014/main" id="{46F0D570-0192-0593-FC73-74F5A03BE3EB}"/>
                </a:ext>
              </a:extLst>
            </p:cNvPr>
            <p:cNvSpPr txBox="1">
              <a:spLocks noChangeArrowheads="1"/>
            </p:cNvSpPr>
            <p:nvPr/>
          </p:nvSpPr>
          <p:spPr bwMode="auto">
            <a:xfrm>
              <a:off x="2575938" y="1944755"/>
              <a:ext cx="731520" cy="23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Neptune</a:t>
              </a:r>
            </a:p>
          </p:txBody>
        </p:sp>
      </p:grpSp>
      <p:grpSp>
        <p:nvGrpSpPr>
          <p:cNvPr id="365" name="Group 364">
            <a:extLst>
              <a:ext uri="{FF2B5EF4-FFF2-40B4-BE49-F238E27FC236}">
                <a16:creationId xmlns:a16="http://schemas.microsoft.com/office/drawing/2014/main" id="{F461A2B1-D502-6E31-B4EA-885B07F716FE}"/>
              </a:ext>
            </a:extLst>
          </p:cNvPr>
          <p:cNvGrpSpPr/>
          <p:nvPr/>
        </p:nvGrpSpPr>
        <p:grpSpPr>
          <a:xfrm>
            <a:off x="9171737" y="4057515"/>
            <a:ext cx="366555" cy="359063"/>
            <a:chOff x="2001675" y="5463853"/>
            <a:chExt cx="442670" cy="433624"/>
          </a:xfrm>
        </p:grpSpPr>
        <p:sp>
          <p:nvSpPr>
            <p:cNvPr id="366" name="TextBox 9">
              <a:extLst>
                <a:ext uri="{FF2B5EF4-FFF2-40B4-BE49-F238E27FC236}">
                  <a16:creationId xmlns:a16="http://schemas.microsoft.com/office/drawing/2014/main" id="{10AA0F73-B3E0-74F8-1EDE-0697481744C4}"/>
                </a:ext>
              </a:extLst>
            </p:cNvPr>
            <p:cNvSpPr txBox="1">
              <a:spLocks noChangeArrowheads="1"/>
            </p:cNvSpPr>
            <p:nvPr/>
          </p:nvSpPr>
          <p:spPr bwMode="auto">
            <a:xfrm>
              <a:off x="2001675" y="5697422"/>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S3</a:t>
              </a:r>
            </a:p>
          </p:txBody>
        </p:sp>
        <p:pic>
          <p:nvPicPr>
            <p:cNvPr id="368" name="Picture 16">
              <a:extLst>
                <a:ext uri="{FF2B5EF4-FFF2-40B4-BE49-F238E27FC236}">
                  <a16:creationId xmlns:a16="http://schemas.microsoft.com/office/drawing/2014/main" id="{E2054376-81BE-BEB9-83B7-E209EF14A34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7517" y="5463853"/>
              <a:ext cx="229299"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 name="Group 368">
            <a:extLst>
              <a:ext uri="{FF2B5EF4-FFF2-40B4-BE49-F238E27FC236}">
                <a16:creationId xmlns:a16="http://schemas.microsoft.com/office/drawing/2014/main" id="{D4FDB309-D4B7-8229-960E-6BCF0D65EF5D}"/>
              </a:ext>
            </a:extLst>
          </p:cNvPr>
          <p:cNvGrpSpPr/>
          <p:nvPr/>
        </p:nvGrpSpPr>
        <p:grpSpPr>
          <a:xfrm>
            <a:off x="9454977" y="4078581"/>
            <a:ext cx="548643" cy="329589"/>
            <a:chOff x="343121" y="3597248"/>
            <a:chExt cx="914400" cy="549311"/>
          </a:xfrm>
        </p:grpSpPr>
        <p:pic>
          <p:nvPicPr>
            <p:cNvPr id="370" name="Graphic 23" descr="Amazon Redshift service icon.">
              <a:extLst>
                <a:ext uri="{FF2B5EF4-FFF2-40B4-BE49-F238E27FC236}">
                  <a16:creationId xmlns:a16="http://schemas.microsoft.com/office/drawing/2014/main" id="{F31CBF48-A137-5759-E731-FEBB9A48AA8A}"/>
                </a:ext>
              </a:extLst>
            </p:cNvPr>
            <p:cNvPicPr>
              <a:picLocks noChangeAspect="1" noChangeArrowheads="1"/>
            </p:cNvPicPr>
            <p:nvPr/>
          </p:nvPicPr>
          <p:blipFill>
            <a:blip>
              <a:extLst>
                <a:ext uri="{96DAC541-7B7A-43D3-8B79-37D633B846F1}">
                  <asvg:svgBlip xmlns:asvg="http://schemas.microsoft.com/office/drawing/2016/SVG/main" r:embed="rId16"/>
                </a:ext>
              </a:extLst>
            </a:blip>
            <a:srcRect/>
            <a:stretch/>
          </p:blipFill>
          <p:spPr bwMode="auto">
            <a:xfrm>
              <a:off x="666371" y="3597248"/>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TextBox 34">
              <a:extLst>
                <a:ext uri="{FF2B5EF4-FFF2-40B4-BE49-F238E27FC236}">
                  <a16:creationId xmlns:a16="http://schemas.microsoft.com/office/drawing/2014/main" id="{85B81FA6-5C54-0421-FB9B-C35E92DBEFDF}"/>
                </a:ext>
              </a:extLst>
            </p:cNvPr>
            <p:cNvSpPr txBox="1">
              <a:spLocks noChangeArrowheads="1"/>
            </p:cNvSpPr>
            <p:nvPr/>
          </p:nvSpPr>
          <p:spPr bwMode="auto">
            <a:xfrm>
              <a:off x="343121" y="3870467"/>
              <a:ext cx="914400" cy="2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Redshift</a:t>
              </a:r>
            </a:p>
          </p:txBody>
        </p:sp>
      </p:grpSp>
      <p:grpSp>
        <p:nvGrpSpPr>
          <p:cNvPr id="373" name="Group 372">
            <a:extLst>
              <a:ext uri="{FF2B5EF4-FFF2-40B4-BE49-F238E27FC236}">
                <a16:creationId xmlns:a16="http://schemas.microsoft.com/office/drawing/2014/main" id="{00102352-D2BA-D2D3-CF78-BE2C68796B97}"/>
              </a:ext>
            </a:extLst>
          </p:cNvPr>
          <p:cNvGrpSpPr/>
          <p:nvPr/>
        </p:nvGrpSpPr>
        <p:grpSpPr>
          <a:xfrm>
            <a:off x="8097217" y="5195918"/>
            <a:ext cx="385128" cy="377258"/>
            <a:chOff x="2001675" y="5463853"/>
            <a:chExt cx="442670" cy="433624"/>
          </a:xfrm>
        </p:grpSpPr>
        <p:sp>
          <p:nvSpPr>
            <p:cNvPr id="374" name="TextBox 9">
              <a:extLst>
                <a:ext uri="{FF2B5EF4-FFF2-40B4-BE49-F238E27FC236}">
                  <a16:creationId xmlns:a16="http://schemas.microsoft.com/office/drawing/2014/main" id="{DA74A7F1-28DD-8404-692D-2E74F55A09BF}"/>
                </a:ext>
              </a:extLst>
            </p:cNvPr>
            <p:cNvSpPr txBox="1">
              <a:spLocks noChangeArrowheads="1"/>
            </p:cNvSpPr>
            <p:nvPr/>
          </p:nvSpPr>
          <p:spPr bwMode="auto">
            <a:xfrm>
              <a:off x="2001675" y="5697422"/>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S3</a:t>
              </a:r>
            </a:p>
          </p:txBody>
        </p:sp>
        <p:pic>
          <p:nvPicPr>
            <p:cNvPr id="375" name="Picture 16">
              <a:extLst>
                <a:ext uri="{FF2B5EF4-FFF2-40B4-BE49-F238E27FC236}">
                  <a16:creationId xmlns:a16="http://schemas.microsoft.com/office/drawing/2014/main" id="{C54823D2-208A-F53D-1670-BE765A281D6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07517" y="5463853"/>
              <a:ext cx="229299"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6" name="Group 375">
            <a:extLst>
              <a:ext uri="{FF2B5EF4-FFF2-40B4-BE49-F238E27FC236}">
                <a16:creationId xmlns:a16="http://schemas.microsoft.com/office/drawing/2014/main" id="{F1704A93-8966-D046-9C4D-B81FC8271F0B}"/>
              </a:ext>
            </a:extLst>
          </p:cNvPr>
          <p:cNvGrpSpPr/>
          <p:nvPr/>
        </p:nvGrpSpPr>
        <p:grpSpPr>
          <a:xfrm>
            <a:off x="8330695" y="5231667"/>
            <a:ext cx="580184" cy="340972"/>
            <a:chOff x="813608" y="4191224"/>
            <a:chExt cx="914400" cy="537390"/>
          </a:xfrm>
        </p:grpSpPr>
        <p:pic>
          <p:nvPicPr>
            <p:cNvPr id="377" name="Graphic 6" descr="AWS Glue service icon.">
              <a:extLst>
                <a:ext uri="{FF2B5EF4-FFF2-40B4-BE49-F238E27FC236}">
                  <a16:creationId xmlns:a16="http://schemas.microsoft.com/office/drawing/2014/main" id="{EC347AB9-712C-88E1-595C-D8537C68D135}"/>
                </a:ext>
              </a:extLst>
            </p:cNvPr>
            <p:cNvPicPr>
              <a:picLocks noChangeAspect="1" noChangeArrowheads="1"/>
            </p:cNvPicPr>
            <p:nvPr/>
          </p:nvPicPr>
          <p:blipFill>
            <a:blip>
              <a:extLst>
                <a:ext uri="{96DAC541-7B7A-43D3-8B79-37D633B846F1}">
                  <asvg:svgBlip xmlns:asvg="http://schemas.microsoft.com/office/drawing/2016/SVG/main" r:embed="rId12"/>
                </a:ext>
              </a:extLst>
            </a:blip>
            <a:srcRect/>
            <a:stretch/>
          </p:blipFill>
          <p:spPr bwMode="auto">
            <a:xfrm>
              <a:off x="1143567" y="4191224"/>
              <a:ext cx="288228" cy="288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 name="TextBox 10">
              <a:extLst>
                <a:ext uri="{FF2B5EF4-FFF2-40B4-BE49-F238E27FC236}">
                  <a16:creationId xmlns:a16="http://schemas.microsoft.com/office/drawing/2014/main" id="{308D1D8D-5715-133A-CD3E-5FDBB0C98EFE}"/>
                </a:ext>
              </a:extLst>
            </p:cNvPr>
            <p:cNvSpPr txBox="1">
              <a:spLocks noChangeArrowheads="1"/>
            </p:cNvSpPr>
            <p:nvPr/>
          </p:nvSpPr>
          <p:spPr bwMode="auto">
            <a:xfrm>
              <a:off x="813608" y="4454302"/>
              <a:ext cx="914400"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grpSp>
        <p:nvGrpSpPr>
          <p:cNvPr id="379" name="Group 378">
            <a:extLst>
              <a:ext uri="{FF2B5EF4-FFF2-40B4-BE49-F238E27FC236}">
                <a16:creationId xmlns:a16="http://schemas.microsoft.com/office/drawing/2014/main" id="{0C807021-61A8-F226-54FE-E8D7EA2CDA51}"/>
              </a:ext>
            </a:extLst>
          </p:cNvPr>
          <p:cNvGrpSpPr/>
          <p:nvPr/>
        </p:nvGrpSpPr>
        <p:grpSpPr>
          <a:xfrm>
            <a:off x="9314222" y="5194695"/>
            <a:ext cx="632559" cy="365147"/>
            <a:chOff x="2568938" y="4453578"/>
            <a:chExt cx="727070" cy="419704"/>
          </a:xfrm>
        </p:grpSpPr>
        <p:sp>
          <p:nvSpPr>
            <p:cNvPr id="380" name="TextBox 17">
              <a:extLst>
                <a:ext uri="{FF2B5EF4-FFF2-40B4-BE49-F238E27FC236}">
                  <a16:creationId xmlns:a16="http://schemas.microsoft.com/office/drawing/2014/main" id="{7510A00D-E127-70DA-0474-7A8840D865F5}"/>
                </a:ext>
              </a:extLst>
            </p:cNvPr>
            <p:cNvSpPr txBox="1">
              <a:spLocks noChangeArrowheads="1"/>
            </p:cNvSpPr>
            <p:nvPr/>
          </p:nvSpPr>
          <p:spPr bwMode="auto">
            <a:xfrm>
              <a:off x="2568938" y="4673227"/>
              <a:ext cx="7270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Athena</a:t>
              </a:r>
            </a:p>
          </p:txBody>
        </p:sp>
        <p:pic>
          <p:nvPicPr>
            <p:cNvPr id="381" name="Picture 18" descr="AWS Athena | AWS Analytics">
              <a:extLst>
                <a:ext uri="{FF2B5EF4-FFF2-40B4-BE49-F238E27FC236}">
                  <a16:creationId xmlns:a16="http://schemas.microsoft.com/office/drawing/2014/main" id="{FDDE0C92-C09C-1896-5CDA-177D80F311BF}"/>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2798619" y="4453578"/>
              <a:ext cx="246888" cy="2468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3" name="Group 392">
            <a:extLst>
              <a:ext uri="{FF2B5EF4-FFF2-40B4-BE49-F238E27FC236}">
                <a16:creationId xmlns:a16="http://schemas.microsoft.com/office/drawing/2014/main" id="{A59188A8-7700-D37D-207B-6B6899042398}"/>
              </a:ext>
            </a:extLst>
          </p:cNvPr>
          <p:cNvGrpSpPr>
            <a:grpSpLocks noChangeAspect="1"/>
          </p:cNvGrpSpPr>
          <p:nvPr/>
        </p:nvGrpSpPr>
        <p:grpSpPr>
          <a:xfrm>
            <a:off x="10384477" y="4415506"/>
            <a:ext cx="660080" cy="490875"/>
            <a:chOff x="10376445" y="5076086"/>
            <a:chExt cx="612367" cy="455396"/>
          </a:xfrm>
        </p:grpSpPr>
        <p:grpSp>
          <p:nvGrpSpPr>
            <p:cNvPr id="387" name="Group 226">
              <a:extLst>
                <a:ext uri="{FF2B5EF4-FFF2-40B4-BE49-F238E27FC236}">
                  <a16:creationId xmlns:a16="http://schemas.microsoft.com/office/drawing/2014/main" id="{8F54A58F-0579-302C-6645-2E96CAC73ADD}"/>
                </a:ext>
              </a:extLst>
            </p:cNvPr>
            <p:cNvGrpSpPr>
              <a:grpSpLocks noChangeAspect="1"/>
            </p:cNvGrpSpPr>
            <p:nvPr/>
          </p:nvGrpSpPr>
          <p:grpSpPr bwMode="auto">
            <a:xfrm>
              <a:off x="10610328" y="5076086"/>
              <a:ext cx="166937" cy="182881"/>
              <a:chOff x="2437" y="456"/>
              <a:chExt cx="356" cy="390"/>
            </a:xfrm>
            <a:solidFill>
              <a:schemeClr val="tx1"/>
            </a:solidFill>
          </p:grpSpPr>
          <p:sp>
            <p:nvSpPr>
              <p:cNvPr id="388" name="Freeform 227">
                <a:extLst>
                  <a:ext uri="{FF2B5EF4-FFF2-40B4-BE49-F238E27FC236}">
                    <a16:creationId xmlns:a16="http://schemas.microsoft.com/office/drawing/2014/main" id="{43011BB8-C5EA-6A7D-88F2-00E50037064D}"/>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89" name="Freeform 228">
                <a:extLst>
                  <a:ext uri="{FF2B5EF4-FFF2-40B4-BE49-F238E27FC236}">
                    <a16:creationId xmlns:a16="http://schemas.microsoft.com/office/drawing/2014/main" id="{22305C77-B6A8-E7DF-C68B-D1E800243B44}"/>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0" name="Freeform 229">
                <a:extLst>
                  <a:ext uri="{FF2B5EF4-FFF2-40B4-BE49-F238E27FC236}">
                    <a16:creationId xmlns:a16="http://schemas.microsoft.com/office/drawing/2014/main" id="{33A7AC9B-EF91-80F1-9C62-C3AE1D17A996}"/>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1" name="Freeform 230">
                <a:extLst>
                  <a:ext uri="{FF2B5EF4-FFF2-40B4-BE49-F238E27FC236}">
                    <a16:creationId xmlns:a16="http://schemas.microsoft.com/office/drawing/2014/main" id="{11178A18-DA14-27FF-B572-0543F1C1AFE8}"/>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2" name="TextBox 17">
              <a:extLst>
                <a:ext uri="{FF2B5EF4-FFF2-40B4-BE49-F238E27FC236}">
                  <a16:creationId xmlns:a16="http://schemas.microsoft.com/office/drawing/2014/main" id="{3AE3EDC5-1F27-15BB-EA80-250CF9537AAA}"/>
                </a:ext>
              </a:extLst>
            </p:cNvPr>
            <p:cNvSpPr txBox="1">
              <a:spLocks noChangeArrowheads="1"/>
            </p:cNvSpPr>
            <p:nvPr/>
          </p:nvSpPr>
          <p:spPr bwMode="auto">
            <a:xfrm>
              <a:off x="10376445" y="5245950"/>
              <a:ext cx="612367" cy="28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Commerce Platforms</a:t>
              </a:r>
            </a:p>
          </p:txBody>
        </p:sp>
      </p:grpSp>
      <p:grpSp>
        <p:nvGrpSpPr>
          <p:cNvPr id="394" name="Group 393">
            <a:extLst>
              <a:ext uri="{FF2B5EF4-FFF2-40B4-BE49-F238E27FC236}">
                <a16:creationId xmlns:a16="http://schemas.microsoft.com/office/drawing/2014/main" id="{7CA2323E-3A71-CC1E-A191-1566CDB0F87B}"/>
              </a:ext>
            </a:extLst>
          </p:cNvPr>
          <p:cNvGrpSpPr>
            <a:grpSpLocks noChangeAspect="1"/>
          </p:cNvGrpSpPr>
          <p:nvPr/>
        </p:nvGrpSpPr>
        <p:grpSpPr>
          <a:xfrm>
            <a:off x="10446920" y="4933955"/>
            <a:ext cx="548641" cy="383152"/>
            <a:chOff x="10439432" y="5076086"/>
            <a:chExt cx="508983" cy="355459"/>
          </a:xfrm>
        </p:grpSpPr>
        <p:grpSp>
          <p:nvGrpSpPr>
            <p:cNvPr id="395" name="Group 226">
              <a:extLst>
                <a:ext uri="{FF2B5EF4-FFF2-40B4-BE49-F238E27FC236}">
                  <a16:creationId xmlns:a16="http://schemas.microsoft.com/office/drawing/2014/main" id="{9B745E3B-E02C-6504-1AA8-5EF0831D5DC4}"/>
                </a:ext>
              </a:extLst>
            </p:cNvPr>
            <p:cNvGrpSpPr>
              <a:grpSpLocks noChangeAspect="1"/>
            </p:cNvGrpSpPr>
            <p:nvPr/>
          </p:nvGrpSpPr>
          <p:grpSpPr bwMode="auto">
            <a:xfrm>
              <a:off x="10610328" y="5076086"/>
              <a:ext cx="166937" cy="182881"/>
              <a:chOff x="2437" y="456"/>
              <a:chExt cx="356" cy="390"/>
            </a:xfrm>
            <a:solidFill>
              <a:schemeClr val="tx1"/>
            </a:solidFill>
          </p:grpSpPr>
          <p:sp>
            <p:nvSpPr>
              <p:cNvPr id="397" name="Freeform 227">
                <a:extLst>
                  <a:ext uri="{FF2B5EF4-FFF2-40B4-BE49-F238E27FC236}">
                    <a16:creationId xmlns:a16="http://schemas.microsoft.com/office/drawing/2014/main" id="{A6754649-104C-6DF0-E6D5-5EB05A7B52B1}"/>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8" name="Freeform 228">
                <a:extLst>
                  <a:ext uri="{FF2B5EF4-FFF2-40B4-BE49-F238E27FC236}">
                    <a16:creationId xmlns:a16="http://schemas.microsoft.com/office/drawing/2014/main" id="{36078190-07FF-D4F2-67DB-553FF4037520}"/>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9" name="Freeform 229">
                <a:extLst>
                  <a:ext uri="{FF2B5EF4-FFF2-40B4-BE49-F238E27FC236}">
                    <a16:creationId xmlns:a16="http://schemas.microsoft.com/office/drawing/2014/main" id="{CE6760DF-C56F-DA6C-8FE6-22C65C1766EC}"/>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00" name="Freeform 230">
                <a:extLst>
                  <a:ext uri="{FF2B5EF4-FFF2-40B4-BE49-F238E27FC236}">
                    <a16:creationId xmlns:a16="http://schemas.microsoft.com/office/drawing/2014/main" id="{34E999BE-9ECE-5A85-B33F-5BAF0478C487}"/>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6" name="TextBox 17">
              <a:extLst>
                <a:ext uri="{FF2B5EF4-FFF2-40B4-BE49-F238E27FC236}">
                  <a16:creationId xmlns:a16="http://schemas.microsoft.com/office/drawing/2014/main" id="{073EDB16-C219-8D99-7572-3B20C9DC4DCC}"/>
                </a:ext>
              </a:extLst>
            </p:cNvPr>
            <p:cNvSpPr txBox="1">
              <a:spLocks noChangeArrowheads="1"/>
            </p:cNvSpPr>
            <p:nvPr/>
          </p:nvSpPr>
          <p:spPr bwMode="auto">
            <a:xfrm>
              <a:off x="10439432" y="5245950"/>
              <a:ext cx="508983" cy="18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CRM</a:t>
              </a:r>
            </a:p>
          </p:txBody>
        </p:sp>
      </p:grpSp>
      <p:grpSp>
        <p:nvGrpSpPr>
          <p:cNvPr id="416" name="Group 415">
            <a:extLst>
              <a:ext uri="{FF2B5EF4-FFF2-40B4-BE49-F238E27FC236}">
                <a16:creationId xmlns:a16="http://schemas.microsoft.com/office/drawing/2014/main" id="{E6AF4476-D775-72E3-40D7-180F00CF44C5}"/>
              </a:ext>
            </a:extLst>
          </p:cNvPr>
          <p:cNvGrpSpPr>
            <a:grpSpLocks noChangeAspect="1"/>
          </p:cNvGrpSpPr>
          <p:nvPr/>
        </p:nvGrpSpPr>
        <p:grpSpPr>
          <a:xfrm>
            <a:off x="10913563" y="4928047"/>
            <a:ext cx="622571" cy="383385"/>
            <a:chOff x="10415048" y="5076086"/>
            <a:chExt cx="576733" cy="355158"/>
          </a:xfrm>
        </p:grpSpPr>
        <p:grpSp>
          <p:nvGrpSpPr>
            <p:cNvPr id="417" name="Group 226">
              <a:extLst>
                <a:ext uri="{FF2B5EF4-FFF2-40B4-BE49-F238E27FC236}">
                  <a16:creationId xmlns:a16="http://schemas.microsoft.com/office/drawing/2014/main" id="{10E6F313-60E4-349D-1202-EBCA99F6D096}"/>
                </a:ext>
              </a:extLst>
            </p:cNvPr>
            <p:cNvGrpSpPr>
              <a:grpSpLocks noChangeAspect="1"/>
            </p:cNvGrpSpPr>
            <p:nvPr/>
          </p:nvGrpSpPr>
          <p:grpSpPr bwMode="auto">
            <a:xfrm>
              <a:off x="10610328" y="5076086"/>
              <a:ext cx="166937" cy="182881"/>
              <a:chOff x="2437" y="456"/>
              <a:chExt cx="356" cy="390"/>
            </a:xfrm>
            <a:solidFill>
              <a:schemeClr val="tx1"/>
            </a:solidFill>
          </p:grpSpPr>
          <p:sp>
            <p:nvSpPr>
              <p:cNvPr id="419" name="Freeform 227">
                <a:extLst>
                  <a:ext uri="{FF2B5EF4-FFF2-40B4-BE49-F238E27FC236}">
                    <a16:creationId xmlns:a16="http://schemas.microsoft.com/office/drawing/2014/main" id="{FC9CF00B-A56C-F0CA-851E-53B29174120D}"/>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0" name="Freeform 228">
                <a:extLst>
                  <a:ext uri="{FF2B5EF4-FFF2-40B4-BE49-F238E27FC236}">
                    <a16:creationId xmlns:a16="http://schemas.microsoft.com/office/drawing/2014/main" id="{F484C862-ACC9-B4DB-09AB-9E9EB9C67C9B}"/>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1" name="Freeform 229">
                <a:extLst>
                  <a:ext uri="{FF2B5EF4-FFF2-40B4-BE49-F238E27FC236}">
                    <a16:creationId xmlns:a16="http://schemas.microsoft.com/office/drawing/2014/main" id="{09F80F08-60FA-6B82-2D7A-837656C1B7F6}"/>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2" name="Freeform 230">
                <a:extLst>
                  <a:ext uri="{FF2B5EF4-FFF2-40B4-BE49-F238E27FC236}">
                    <a16:creationId xmlns:a16="http://schemas.microsoft.com/office/drawing/2014/main" id="{869F8E34-337D-575C-33AA-0B8E667F0542}"/>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18" name="TextBox 17">
              <a:extLst>
                <a:ext uri="{FF2B5EF4-FFF2-40B4-BE49-F238E27FC236}">
                  <a16:creationId xmlns:a16="http://schemas.microsoft.com/office/drawing/2014/main" id="{19D2DEB7-2D9F-6C12-5289-1D4093CA2387}"/>
                </a:ext>
              </a:extLst>
            </p:cNvPr>
            <p:cNvSpPr txBox="1">
              <a:spLocks noChangeArrowheads="1"/>
            </p:cNvSpPr>
            <p:nvPr/>
          </p:nvSpPr>
          <p:spPr bwMode="auto">
            <a:xfrm>
              <a:off x="10415048" y="5245918"/>
              <a:ext cx="576733" cy="18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Billing</a:t>
              </a:r>
            </a:p>
          </p:txBody>
        </p:sp>
      </p:grpSp>
      <p:grpSp>
        <p:nvGrpSpPr>
          <p:cNvPr id="423" name="Group 422">
            <a:extLst>
              <a:ext uri="{FF2B5EF4-FFF2-40B4-BE49-F238E27FC236}">
                <a16:creationId xmlns:a16="http://schemas.microsoft.com/office/drawing/2014/main" id="{C45F2FD2-C48F-1E2B-F8C0-11FC32C66858}"/>
              </a:ext>
            </a:extLst>
          </p:cNvPr>
          <p:cNvGrpSpPr>
            <a:grpSpLocks noChangeAspect="1"/>
          </p:cNvGrpSpPr>
          <p:nvPr/>
        </p:nvGrpSpPr>
        <p:grpSpPr>
          <a:xfrm>
            <a:off x="10882140" y="4412461"/>
            <a:ext cx="677471" cy="491107"/>
            <a:chOff x="10378472" y="5076086"/>
            <a:chExt cx="627591" cy="454949"/>
          </a:xfrm>
        </p:grpSpPr>
        <p:grpSp>
          <p:nvGrpSpPr>
            <p:cNvPr id="424" name="Group 226">
              <a:extLst>
                <a:ext uri="{FF2B5EF4-FFF2-40B4-BE49-F238E27FC236}">
                  <a16:creationId xmlns:a16="http://schemas.microsoft.com/office/drawing/2014/main" id="{76518C13-CA66-1103-2163-2804F8F79114}"/>
                </a:ext>
              </a:extLst>
            </p:cNvPr>
            <p:cNvGrpSpPr>
              <a:grpSpLocks noChangeAspect="1"/>
            </p:cNvGrpSpPr>
            <p:nvPr/>
          </p:nvGrpSpPr>
          <p:grpSpPr bwMode="auto">
            <a:xfrm>
              <a:off x="10610328" y="5076086"/>
              <a:ext cx="166937" cy="182881"/>
              <a:chOff x="2437" y="456"/>
              <a:chExt cx="356" cy="390"/>
            </a:xfrm>
            <a:solidFill>
              <a:schemeClr val="tx1"/>
            </a:solidFill>
          </p:grpSpPr>
          <p:sp>
            <p:nvSpPr>
              <p:cNvPr id="426" name="Freeform 227">
                <a:extLst>
                  <a:ext uri="{FF2B5EF4-FFF2-40B4-BE49-F238E27FC236}">
                    <a16:creationId xmlns:a16="http://schemas.microsoft.com/office/drawing/2014/main" id="{D009A813-F651-98B1-023D-E9BECC8EA1B5}"/>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7" name="Freeform 228">
                <a:extLst>
                  <a:ext uri="{FF2B5EF4-FFF2-40B4-BE49-F238E27FC236}">
                    <a16:creationId xmlns:a16="http://schemas.microsoft.com/office/drawing/2014/main" id="{68245C7D-59E5-452F-EA27-E484D5014876}"/>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8" name="Freeform 229">
                <a:extLst>
                  <a:ext uri="{FF2B5EF4-FFF2-40B4-BE49-F238E27FC236}">
                    <a16:creationId xmlns:a16="http://schemas.microsoft.com/office/drawing/2014/main" id="{D6ADD104-D163-3781-0D99-4DD002021448}"/>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9" name="Freeform 230">
                <a:extLst>
                  <a:ext uri="{FF2B5EF4-FFF2-40B4-BE49-F238E27FC236}">
                    <a16:creationId xmlns:a16="http://schemas.microsoft.com/office/drawing/2014/main" id="{CE087878-7051-E26F-43B1-889B04EDA1AC}"/>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25" name="TextBox 17">
              <a:extLst>
                <a:ext uri="{FF2B5EF4-FFF2-40B4-BE49-F238E27FC236}">
                  <a16:creationId xmlns:a16="http://schemas.microsoft.com/office/drawing/2014/main" id="{65E2A148-8F12-A455-6AAE-73ABF6DF656A}"/>
                </a:ext>
              </a:extLst>
            </p:cNvPr>
            <p:cNvSpPr txBox="1">
              <a:spLocks noChangeArrowheads="1"/>
            </p:cNvSpPr>
            <p:nvPr/>
          </p:nvSpPr>
          <p:spPr bwMode="auto">
            <a:xfrm>
              <a:off x="10378472" y="5245918"/>
              <a:ext cx="627591" cy="28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Order Management</a:t>
              </a:r>
            </a:p>
          </p:txBody>
        </p:sp>
      </p:grpSp>
      <p:grpSp>
        <p:nvGrpSpPr>
          <p:cNvPr id="512" name="Group 511">
            <a:extLst>
              <a:ext uri="{FF2B5EF4-FFF2-40B4-BE49-F238E27FC236}">
                <a16:creationId xmlns:a16="http://schemas.microsoft.com/office/drawing/2014/main" id="{166E5987-58AC-27BD-266D-47C9299F4B6A}"/>
              </a:ext>
            </a:extLst>
          </p:cNvPr>
          <p:cNvGrpSpPr/>
          <p:nvPr/>
        </p:nvGrpSpPr>
        <p:grpSpPr>
          <a:xfrm>
            <a:off x="1002823" y="1824955"/>
            <a:ext cx="499723" cy="352484"/>
            <a:chOff x="870773" y="2034221"/>
            <a:chExt cx="499723" cy="352484"/>
          </a:xfrm>
        </p:grpSpPr>
        <p:pic>
          <p:nvPicPr>
            <p:cNvPr id="434" name="Graphic 19" descr="AWS Identity and Access Management (IAM) service icon.">
              <a:extLst>
                <a:ext uri="{FF2B5EF4-FFF2-40B4-BE49-F238E27FC236}">
                  <a16:creationId xmlns:a16="http://schemas.microsoft.com/office/drawing/2014/main" id="{7979682C-9ACE-F0A9-3BDF-CBAEE892DFC4}"/>
                </a:ext>
              </a:extLst>
            </p:cNvPr>
            <p:cNvPicPr>
              <a:picLocks noChangeAspect="1" noChangeArrowheads="1"/>
            </p:cNvPicPr>
            <p:nvPr/>
          </p:nvPicPr>
          <p:blipFill>
            <a:blip>
              <a:extLst>
                <a:ext uri="{96DAC541-7B7A-43D3-8B79-37D633B846F1}">
                  <asvg:svgBlip xmlns:asvg="http://schemas.microsoft.com/office/drawing/2016/SVG/main" r:embed="rId18"/>
                </a:ext>
              </a:extLst>
            </a:blip>
            <a:srcRect/>
            <a:stretch/>
          </p:blipFill>
          <p:spPr bwMode="auto">
            <a:xfrm>
              <a:off x="1021514" y="2034221"/>
              <a:ext cx="180730" cy="1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5" name="TextBox 12">
              <a:extLst>
                <a:ext uri="{FF2B5EF4-FFF2-40B4-BE49-F238E27FC236}">
                  <a16:creationId xmlns:a16="http://schemas.microsoft.com/office/drawing/2014/main" id="{04605B04-1FDE-2837-1AC7-BB76A2209BB8}"/>
                </a:ext>
              </a:extLst>
            </p:cNvPr>
            <p:cNvSpPr txBox="1">
              <a:spLocks noChangeArrowheads="1"/>
            </p:cNvSpPr>
            <p:nvPr/>
          </p:nvSpPr>
          <p:spPr bwMode="auto">
            <a:xfrm>
              <a:off x="870773" y="2224373"/>
              <a:ext cx="499723" cy="16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IAM</a:t>
              </a:r>
            </a:p>
          </p:txBody>
        </p:sp>
      </p:grpSp>
      <p:grpSp>
        <p:nvGrpSpPr>
          <p:cNvPr id="173" name="Group 172">
            <a:extLst>
              <a:ext uri="{FF2B5EF4-FFF2-40B4-BE49-F238E27FC236}">
                <a16:creationId xmlns:a16="http://schemas.microsoft.com/office/drawing/2014/main" id="{74B57C06-6B5E-E491-2968-360F5775FB70}"/>
              </a:ext>
            </a:extLst>
          </p:cNvPr>
          <p:cNvGrpSpPr/>
          <p:nvPr/>
        </p:nvGrpSpPr>
        <p:grpSpPr>
          <a:xfrm>
            <a:off x="1308871" y="1824955"/>
            <a:ext cx="624650" cy="369881"/>
            <a:chOff x="1164527" y="1849225"/>
            <a:chExt cx="624650" cy="369881"/>
          </a:xfrm>
        </p:grpSpPr>
        <p:pic>
          <p:nvPicPr>
            <p:cNvPr id="437" name="Graphic 7" descr="AWS Key Management Service (AWS KMS) service icon.">
              <a:extLst>
                <a:ext uri="{FF2B5EF4-FFF2-40B4-BE49-F238E27FC236}">
                  <a16:creationId xmlns:a16="http://schemas.microsoft.com/office/drawing/2014/main" id="{60402532-1543-87FD-82DE-58FC08D7F3AA}"/>
                </a:ext>
              </a:extLst>
            </p:cNvPr>
            <p:cNvPicPr>
              <a:picLocks noChangeAspect="1" noChangeArrowheads="1"/>
            </p:cNvPicPr>
            <p:nvPr/>
          </p:nvPicPr>
          <p:blipFill>
            <a:blip>
              <a:extLst>
                <a:ext uri="{96DAC541-7B7A-43D3-8B79-37D633B846F1}">
                  <asvg:svgBlip xmlns:asvg="http://schemas.microsoft.com/office/drawing/2016/SVG/main" r:embed="rId19"/>
                </a:ext>
              </a:extLst>
            </a:blip>
            <a:srcRect/>
            <a:stretch/>
          </p:blipFill>
          <p:spPr bwMode="auto">
            <a:xfrm>
              <a:off x="1383425" y="1849225"/>
              <a:ext cx="180729" cy="1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 name="TextBox 9">
              <a:extLst>
                <a:ext uri="{FF2B5EF4-FFF2-40B4-BE49-F238E27FC236}">
                  <a16:creationId xmlns:a16="http://schemas.microsoft.com/office/drawing/2014/main" id="{D7D6F9B9-0BC2-FDFD-821F-2B494E7884C0}"/>
                </a:ext>
              </a:extLst>
            </p:cNvPr>
            <p:cNvSpPr txBox="1">
              <a:spLocks noChangeArrowheads="1"/>
            </p:cNvSpPr>
            <p:nvPr/>
          </p:nvSpPr>
          <p:spPr bwMode="auto">
            <a:xfrm>
              <a:off x="1164527" y="2039377"/>
              <a:ext cx="624650" cy="1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KMS</a:t>
              </a:r>
            </a:p>
          </p:txBody>
        </p:sp>
      </p:grpSp>
      <p:grpSp>
        <p:nvGrpSpPr>
          <p:cNvPr id="463" name="Group 462">
            <a:extLst>
              <a:ext uri="{FF2B5EF4-FFF2-40B4-BE49-F238E27FC236}">
                <a16:creationId xmlns:a16="http://schemas.microsoft.com/office/drawing/2014/main" id="{34A2D638-177B-9AFB-F15A-E8C46D20E05D}"/>
              </a:ext>
            </a:extLst>
          </p:cNvPr>
          <p:cNvGrpSpPr/>
          <p:nvPr/>
        </p:nvGrpSpPr>
        <p:grpSpPr>
          <a:xfrm>
            <a:off x="6117733" y="6272623"/>
            <a:ext cx="563461" cy="377845"/>
            <a:chOff x="5397271" y="5776397"/>
            <a:chExt cx="731520" cy="490542"/>
          </a:xfrm>
        </p:grpSpPr>
        <p:pic>
          <p:nvPicPr>
            <p:cNvPr id="464" name="Graphic 10" descr="AWS Lambda service icon.">
              <a:extLst>
                <a:ext uri="{FF2B5EF4-FFF2-40B4-BE49-F238E27FC236}">
                  <a16:creationId xmlns:a16="http://schemas.microsoft.com/office/drawing/2014/main" id="{7FE6A2D3-A401-E49E-43E3-585351DE3EE7}"/>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629047" y="5776397"/>
              <a:ext cx="261169" cy="2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 name="TextBox 20">
              <a:extLst>
                <a:ext uri="{FF2B5EF4-FFF2-40B4-BE49-F238E27FC236}">
                  <a16:creationId xmlns:a16="http://schemas.microsoft.com/office/drawing/2014/main" id="{1BE1F85D-E8D8-B157-53C4-9E46E51D66F8}"/>
                </a:ext>
              </a:extLst>
            </p:cNvPr>
            <p:cNvSpPr txBox="1">
              <a:spLocks noChangeArrowheads="1"/>
            </p:cNvSpPr>
            <p:nvPr/>
          </p:nvSpPr>
          <p:spPr bwMode="auto">
            <a:xfrm>
              <a:off x="5397271" y="6032356"/>
              <a:ext cx="731520" cy="23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466" name="Group 465">
            <a:extLst>
              <a:ext uri="{FF2B5EF4-FFF2-40B4-BE49-F238E27FC236}">
                <a16:creationId xmlns:a16="http://schemas.microsoft.com/office/drawing/2014/main" id="{E6980093-9C4E-D20E-AF3E-282482DFE018}"/>
              </a:ext>
            </a:extLst>
          </p:cNvPr>
          <p:cNvGrpSpPr/>
          <p:nvPr/>
        </p:nvGrpSpPr>
        <p:grpSpPr>
          <a:xfrm>
            <a:off x="8038650" y="6289803"/>
            <a:ext cx="731837" cy="460624"/>
            <a:chOff x="8448692" y="5747400"/>
            <a:chExt cx="986960" cy="621204"/>
          </a:xfrm>
        </p:grpSpPr>
        <p:pic>
          <p:nvPicPr>
            <p:cNvPr id="467" name="Graphic 20" descr="AWS Control Tower service icon.">
              <a:extLst>
                <a:ext uri="{FF2B5EF4-FFF2-40B4-BE49-F238E27FC236}">
                  <a16:creationId xmlns:a16="http://schemas.microsoft.com/office/drawing/2014/main" id="{E77FF71B-ADF1-3553-EA24-4E3E197EBC90}"/>
                </a:ext>
              </a:extLst>
            </p:cNvPr>
            <p:cNvPicPr>
              <a:picLocks noChangeAspect="1" noChangeArrowheads="1"/>
            </p:cNvPicPr>
            <p:nvPr/>
          </p:nvPicPr>
          <p:blipFill>
            <a:blip>
              <a:extLst>
                <a:ext uri="{96DAC541-7B7A-43D3-8B79-37D633B846F1}">
                  <asvg:svgBlip xmlns:asvg="http://schemas.microsoft.com/office/drawing/2016/SVG/main" r:embed="rId20"/>
                </a:ext>
              </a:extLst>
            </a:blip>
            <a:srcRect/>
            <a:stretch/>
          </p:blipFill>
          <p:spPr bwMode="auto">
            <a:xfrm>
              <a:off x="8825635" y="5747400"/>
              <a:ext cx="274320"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 name="TextBox 18">
              <a:extLst>
                <a:ext uri="{FF2B5EF4-FFF2-40B4-BE49-F238E27FC236}">
                  <a16:creationId xmlns:a16="http://schemas.microsoft.com/office/drawing/2014/main" id="{6664B139-BE9A-319B-8C5E-611EC5A6172E}"/>
                </a:ext>
              </a:extLst>
            </p:cNvPr>
            <p:cNvSpPr txBox="1">
              <a:spLocks noChangeArrowheads="1"/>
            </p:cNvSpPr>
            <p:nvPr/>
          </p:nvSpPr>
          <p:spPr bwMode="auto">
            <a:xfrm>
              <a:off x="8448692" y="6002158"/>
              <a:ext cx="986960" cy="36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Organizations/Control Tower</a:t>
              </a:r>
            </a:p>
          </p:txBody>
        </p:sp>
      </p:grpSp>
      <p:sp>
        <p:nvSpPr>
          <p:cNvPr id="14" name="TextBox 13">
            <a:extLst>
              <a:ext uri="{FF2B5EF4-FFF2-40B4-BE49-F238E27FC236}">
                <a16:creationId xmlns:a16="http://schemas.microsoft.com/office/drawing/2014/main" id="{2CF16F94-9C2A-65CC-70CF-F9778FBD2139}"/>
              </a:ext>
            </a:extLst>
          </p:cNvPr>
          <p:cNvSpPr txBox="1"/>
          <p:nvPr/>
        </p:nvSpPr>
        <p:spPr>
          <a:xfrm>
            <a:off x="8993212" y="972896"/>
            <a:ext cx="3200400" cy="315108"/>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500C0">
                    <a:lumMod val="60000"/>
                    <a:lumOff val="40000"/>
                  </a:srgbClr>
                </a:solidFill>
                <a:effectLst/>
                <a:uLnTx/>
                <a:uFillTx/>
                <a:latin typeface="Graphik Light"/>
                <a:ea typeface="+mn-ea"/>
                <a:cs typeface="+mn-cs"/>
              </a:rPr>
              <a:t>Perform Cognitive Reasoning &amp; Planning: </a:t>
            </a:r>
            <a:r>
              <a:rPr kumimoji="0" lang="en-US" sz="800" b="0" i="0" u="none" strike="noStrike" kern="1200" cap="none" spc="0" normalizeH="0" baseline="0" noProof="0">
                <a:ln>
                  <a:noFill/>
                </a:ln>
                <a:solidFill>
                  <a:srgbClr val="000000"/>
                </a:solidFill>
                <a:effectLst/>
                <a:uLnTx/>
                <a:uFillTx/>
                <a:latin typeface="Graphik Light"/>
                <a:ea typeface="+mn-ea"/>
                <a:cs typeface="+mn-cs"/>
              </a:rPr>
              <a:t>An e</a:t>
            </a:r>
            <a:r>
              <a:rPr kumimoji="0" lang="en-US" sz="800" b="0" i="0" u="none" strike="noStrike" kern="1200" cap="none" spc="0" normalizeH="0" baseline="0" noProof="0" err="1">
                <a:ln>
                  <a:noFill/>
                </a:ln>
                <a:solidFill>
                  <a:srgbClr val="000000"/>
                </a:solidFill>
                <a:effectLst/>
                <a:uLnTx/>
                <a:uFillTx/>
                <a:latin typeface="Graphik Light"/>
                <a:ea typeface="+mn-ea"/>
                <a:cs typeface="+mn-cs"/>
              </a:rPr>
              <a:t>nsemble</a:t>
            </a:r>
            <a:r>
              <a:rPr kumimoji="0" lang="en-US" sz="800" b="0" i="0" u="none" strike="noStrike" kern="1200" cap="none" spc="0" normalizeH="0" baseline="0" noProof="0">
                <a:ln>
                  <a:noFill/>
                </a:ln>
                <a:solidFill>
                  <a:srgbClr val="000000"/>
                </a:solidFill>
                <a:effectLst/>
                <a:uLnTx/>
                <a:uFillTx/>
                <a:latin typeface="Graphik Light"/>
                <a:ea typeface="+mn-ea"/>
                <a:cs typeface="+mn-cs"/>
              </a:rPr>
              <a:t> of agents are activated for planning, reasoning and decisioning. Orchestrator coordinates worker agents via handoffs</a:t>
            </a:r>
            <a:br>
              <a:rPr kumimoji="0" lang="en-US" sz="800" b="0" i="0" u="none" strike="noStrike" kern="1200" cap="none" spc="0" normalizeH="0" baseline="0" noProof="0">
                <a:ln>
                  <a:noFill/>
                </a:ln>
                <a:solidFill>
                  <a:srgbClr val="000000"/>
                </a:solidFill>
                <a:effectLst/>
                <a:uLnTx/>
                <a:uFillTx/>
                <a:latin typeface="Graphik Light"/>
                <a:ea typeface="+mn-ea"/>
                <a:cs typeface="+mn-cs"/>
              </a:rPr>
            </a:br>
            <a:endParaRPr kumimoji="0" lang="en-US" sz="800" b="0" i="0" u="none" strike="noStrike" kern="1200" cap="none" spc="0" normalizeH="0" baseline="0" noProof="0">
              <a:ln>
                <a:noFill/>
              </a:ln>
              <a:solidFill>
                <a:srgbClr val="000000"/>
              </a:solidFill>
              <a:effectLst/>
              <a:uLnTx/>
              <a:uFillTx/>
              <a:latin typeface="Graphik Light"/>
              <a:ea typeface="+mn-ea"/>
              <a:cs typeface="+mn-cs"/>
            </a:endParaRPr>
          </a:p>
        </p:txBody>
      </p:sp>
      <p:sp>
        <p:nvSpPr>
          <p:cNvPr id="30" name="Oval 29">
            <a:extLst>
              <a:ext uri="{FF2B5EF4-FFF2-40B4-BE49-F238E27FC236}">
                <a16:creationId xmlns:a16="http://schemas.microsoft.com/office/drawing/2014/main" id="{8DF00EEC-7EC1-BFB1-1468-D079A7AD18BD}"/>
              </a:ext>
            </a:extLst>
          </p:cNvPr>
          <p:cNvSpPr/>
          <p:nvPr/>
        </p:nvSpPr>
        <p:spPr>
          <a:xfrm>
            <a:off x="8857829" y="990262"/>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3</a:t>
            </a:r>
          </a:p>
        </p:txBody>
      </p:sp>
      <p:sp>
        <p:nvSpPr>
          <p:cNvPr id="31" name="TextBox 30">
            <a:extLst>
              <a:ext uri="{FF2B5EF4-FFF2-40B4-BE49-F238E27FC236}">
                <a16:creationId xmlns:a16="http://schemas.microsoft.com/office/drawing/2014/main" id="{FE626A97-B4C4-67CA-5A39-9CB6E723F026}"/>
              </a:ext>
            </a:extLst>
          </p:cNvPr>
          <p:cNvSpPr txBox="1"/>
          <p:nvPr/>
        </p:nvSpPr>
        <p:spPr>
          <a:xfrm>
            <a:off x="9001604" y="1370178"/>
            <a:ext cx="3200400" cy="3200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500C0">
                    <a:lumMod val="60000"/>
                    <a:lumOff val="40000"/>
                  </a:srgbClr>
                </a:solidFill>
                <a:effectLst/>
                <a:uLnTx/>
                <a:uFillTx/>
                <a:latin typeface="Graphik Light"/>
                <a:ea typeface="+mn-ea"/>
                <a:cs typeface="+mn-cs"/>
              </a:rPr>
              <a:t>Specialized knowledge </a:t>
            </a:r>
            <a:r>
              <a:rPr kumimoji="0" lang="en-US" sz="800" b="0" i="0" u="none" strike="noStrike" kern="1200" cap="none" spc="0" normalizeH="0" baseline="0" noProof="0">
                <a:ln>
                  <a:noFill/>
                </a:ln>
                <a:solidFill>
                  <a:srgbClr val="000000"/>
                </a:solidFill>
                <a:effectLst/>
                <a:uLnTx/>
                <a:uFillTx/>
                <a:latin typeface="Graphik Light"/>
                <a:ea typeface="+mn-ea"/>
                <a:cs typeface="+mn-cs"/>
              </a:rPr>
              <a:t>is engineered and access through semantic layer for agent consumption. Built from the underlying data products</a:t>
            </a:r>
          </a:p>
        </p:txBody>
      </p:sp>
      <p:sp>
        <p:nvSpPr>
          <p:cNvPr id="37" name="Oval 36">
            <a:extLst>
              <a:ext uri="{FF2B5EF4-FFF2-40B4-BE49-F238E27FC236}">
                <a16:creationId xmlns:a16="http://schemas.microsoft.com/office/drawing/2014/main" id="{64371163-8F93-8BBC-0740-FC59C26F172F}"/>
              </a:ext>
            </a:extLst>
          </p:cNvPr>
          <p:cNvSpPr/>
          <p:nvPr/>
        </p:nvSpPr>
        <p:spPr>
          <a:xfrm>
            <a:off x="8854458" y="141004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4</a:t>
            </a:r>
          </a:p>
        </p:txBody>
      </p:sp>
      <p:sp>
        <p:nvSpPr>
          <p:cNvPr id="39" name="TextBox 38">
            <a:extLst>
              <a:ext uri="{FF2B5EF4-FFF2-40B4-BE49-F238E27FC236}">
                <a16:creationId xmlns:a16="http://schemas.microsoft.com/office/drawing/2014/main" id="{0DAC9B68-651D-5ABA-3E55-4C0BB5655170}"/>
              </a:ext>
            </a:extLst>
          </p:cNvPr>
          <p:cNvSpPr txBox="1"/>
          <p:nvPr/>
        </p:nvSpPr>
        <p:spPr>
          <a:xfrm>
            <a:off x="9014018" y="1689956"/>
            <a:ext cx="3200400" cy="3200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500C0">
                    <a:lumMod val="60000"/>
                    <a:lumOff val="40000"/>
                  </a:srgbClr>
                </a:solidFill>
                <a:effectLst/>
                <a:uLnTx/>
                <a:uFillTx/>
                <a:latin typeface="Graphik Light"/>
                <a:ea typeface="+mn-ea"/>
                <a:cs typeface="+mn-cs"/>
              </a:rPr>
              <a:t>Assemble Agent-Consumable Knowledge from Data Products</a:t>
            </a:r>
          </a:p>
        </p:txBody>
      </p:sp>
      <p:sp>
        <p:nvSpPr>
          <p:cNvPr id="40" name="Oval 39">
            <a:extLst>
              <a:ext uri="{FF2B5EF4-FFF2-40B4-BE49-F238E27FC236}">
                <a16:creationId xmlns:a16="http://schemas.microsoft.com/office/drawing/2014/main" id="{DB0144AD-2291-CF9A-2654-F007BF7D8F85}"/>
              </a:ext>
            </a:extLst>
          </p:cNvPr>
          <p:cNvSpPr/>
          <p:nvPr/>
        </p:nvSpPr>
        <p:spPr>
          <a:xfrm>
            <a:off x="8857829" y="1695668"/>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5</a:t>
            </a:r>
          </a:p>
        </p:txBody>
      </p:sp>
      <p:sp>
        <p:nvSpPr>
          <p:cNvPr id="469" name="TextBox 468">
            <a:extLst>
              <a:ext uri="{FF2B5EF4-FFF2-40B4-BE49-F238E27FC236}">
                <a16:creationId xmlns:a16="http://schemas.microsoft.com/office/drawing/2014/main" id="{40F92725-6867-4705-B2F0-F2623280CCFA}"/>
              </a:ext>
            </a:extLst>
          </p:cNvPr>
          <p:cNvSpPr txBox="1"/>
          <p:nvPr/>
        </p:nvSpPr>
        <p:spPr>
          <a:xfrm>
            <a:off x="9014018" y="1957948"/>
            <a:ext cx="3200400" cy="32004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500C0">
                    <a:lumMod val="60000"/>
                    <a:lumOff val="40000"/>
                  </a:srgbClr>
                </a:solidFill>
                <a:effectLst/>
                <a:uLnTx/>
                <a:uFillTx/>
                <a:latin typeface="Graphik Light"/>
                <a:ea typeface="+mn-ea"/>
                <a:cs typeface="+mn-cs"/>
              </a:rPr>
              <a:t>Orchestrate Secure Enterprise System Execution</a:t>
            </a:r>
          </a:p>
        </p:txBody>
      </p:sp>
      <p:sp>
        <p:nvSpPr>
          <p:cNvPr id="470" name="Oval 469">
            <a:extLst>
              <a:ext uri="{FF2B5EF4-FFF2-40B4-BE49-F238E27FC236}">
                <a16:creationId xmlns:a16="http://schemas.microsoft.com/office/drawing/2014/main" id="{92C69D49-CFEE-5A28-D5E9-292DAA48DFAD}"/>
              </a:ext>
            </a:extLst>
          </p:cNvPr>
          <p:cNvSpPr/>
          <p:nvPr/>
        </p:nvSpPr>
        <p:spPr>
          <a:xfrm>
            <a:off x="8857829" y="1967680"/>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6</a:t>
            </a:r>
          </a:p>
        </p:txBody>
      </p:sp>
      <p:sp>
        <p:nvSpPr>
          <p:cNvPr id="471" name="Oval 470">
            <a:extLst>
              <a:ext uri="{FF2B5EF4-FFF2-40B4-BE49-F238E27FC236}">
                <a16:creationId xmlns:a16="http://schemas.microsoft.com/office/drawing/2014/main" id="{9187974C-B74B-CDBE-9758-25AE513C9C3A}"/>
              </a:ext>
            </a:extLst>
          </p:cNvPr>
          <p:cNvSpPr/>
          <p:nvPr/>
        </p:nvSpPr>
        <p:spPr>
          <a:xfrm>
            <a:off x="3905547" y="2101072"/>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7</a:t>
            </a:r>
          </a:p>
        </p:txBody>
      </p:sp>
      <p:sp>
        <p:nvSpPr>
          <p:cNvPr id="472" name="TextBox 471">
            <a:extLst>
              <a:ext uri="{FF2B5EF4-FFF2-40B4-BE49-F238E27FC236}">
                <a16:creationId xmlns:a16="http://schemas.microsoft.com/office/drawing/2014/main" id="{E56FCEDF-9DA7-A590-B8D2-F2C62B0B5640}"/>
              </a:ext>
            </a:extLst>
          </p:cNvPr>
          <p:cNvSpPr txBox="1"/>
          <p:nvPr/>
        </p:nvSpPr>
        <p:spPr>
          <a:xfrm>
            <a:off x="9014018" y="2226314"/>
            <a:ext cx="3200400" cy="2725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7500C0">
                    <a:lumMod val="60000"/>
                    <a:lumOff val="40000"/>
                  </a:srgbClr>
                </a:solidFill>
                <a:effectLst/>
                <a:uLnTx/>
                <a:uFillTx/>
                <a:latin typeface="Graphik Light"/>
                <a:ea typeface="+mn-ea"/>
                <a:cs typeface="+mn-cs"/>
              </a:rPr>
              <a:t>Enforce Governance, Observability &amp; Learning </a:t>
            </a:r>
            <a:r>
              <a:rPr kumimoji="0" lang="en-US" sz="800" b="0" i="0" u="none" strike="noStrike" kern="1200" cap="none" spc="0" normalizeH="0" baseline="0" noProof="0">
                <a:ln>
                  <a:noFill/>
                </a:ln>
                <a:solidFill>
                  <a:srgbClr val="000000"/>
                </a:solidFill>
                <a:effectLst/>
                <a:uLnTx/>
                <a:uFillTx/>
                <a:latin typeface="Graphik Light"/>
                <a:ea typeface="+mn-ea"/>
                <a:cs typeface="+mn-cs"/>
              </a:rPr>
              <a:t>At every stage of agentic orchestration,  relevant governance controls kick in. </a:t>
            </a:r>
          </a:p>
        </p:txBody>
      </p:sp>
      <p:sp>
        <p:nvSpPr>
          <p:cNvPr id="473" name="Oval 472">
            <a:extLst>
              <a:ext uri="{FF2B5EF4-FFF2-40B4-BE49-F238E27FC236}">
                <a16:creationId xmlns:a16="http://schemas.microsoft.com/office/drawing/2014/main" id="{22F3E3AA-EE22-9EA2-47FC-2069ECBF11ED}"/>
              </a:ext>
            </a:extLst>
          </p:cNvPr>
          <p:cNvSpPr/>
          <p:nvPr/>
        </p:nvSpPr>
        <p:spPr>
          <a:xfrm>
            <a:off x="8857829" y="2293486"/>
            <a:ext cx="18288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7</a:t>
            </a:r>
          </a:p>
        </p:txBody>
      </p:sp>
      <p:cxnSp>
        <p:nvCxnSpPr>
          <p:cNvPr id="383" name="Straight Arrow Connector 382">
            <a:extLst>
              <a:ext uri="{FF2B5EF4-FFF2-40B4-BE49-F238E27FC236}">
                <a16:creationId xmlns:a16="http://schemas.microsoft.com/office/drawing/2014/main" id="{90154AFB-933F-55AC-372D-912E82B8593E}"/>
              </a:ext>
            </a:extLst>
          </p:cNvPr>
          <p:cNvCxnSpPr/>
          <p:nvPr/>
        </p:nvCxnSpPr>
        <p:spPr>
          <a:xfrm>
            <a:off x="6151368" y="1261900"/>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A67C5791-45BB-4B59-ECF1-9803C544042A}"/>
              </a:ext>
            </a:extLst>
          </p:cNvPr>
          <p:cNvCxnSpPr/>
          <p:nvPr/>
        </p:nvCxnSpPr>
        <p:spPr>
          <a:xfrm>
            <a:off x="6723225" y="2459293"/>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F4C0BAB7-BB40-02ED-F4A2-F470332ABFAB}"/>
              </a:ext>
            </a:extLst>
          </p:cNvPr>
          <p:cNvCxnSpPr>
            <a:cxnSpLocks/>
          </p:cNvCxnSpPr>
          <p:nvPr/>
        </p:nvCxnSpPr>
        <p:spPr>
          <a:xfrm>
            <a:off x="2223573" y="3731123"/>
            <a:ext cx="0" cy="18288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56" name="Straight Arrow Connector 555">
            <a:extLst>
              <a:ext uri="{FF2B5EF4-FFF2-40B4-BE49-F238E27FC236}">
                <a16:creationId xmlns:a16="http://schemas.microsoft.com/office/drawing/2014/main" id="{F16AC4C3-C085-B045-3181-5E2646D296F5}"/>
              </a:ext>
            </a:extLst>
          </p:cNvPr>
          <p:cNvCxnSpPr>
            <a:cxnSpLocks/>
          </p:cNvCxnSpPr>
          <p:nvPr/>
        </p:nvCxnSpPr>
        <p:spPr>
          <a:xfrm flipH="1">
            <a:off x="7653367" y="4817895"/>
            <a:ext cx="254255" cy="7428"/>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67" name="Straight Arrow Connector 566">
            <a:extLst>
              <a:ext uri="{FF2B5EF4-FFF2-40B4-BE49-F238E27FC236}">
                <a16:creationId xmlns:a16="http://schemas.microsoft.com/office/drawing/2014/main" id="{430BDEC3-F7C5-A413-282C-858183CFC495}"/>
              </a:ext>
            </a:extLst>
          </p:cNvPr>
          <p:cNvCxnSpPr/>
          <p:nvPr/>
        </p:nvCxnSpPr>
        <p:spPr>
          <a:xfrm>
            <a:off x="4322941" y="5930960"/>
            <a:ext cx="1314902"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6">
            <a:extLst>
              <a:ext uri="{FF2B5EF4-FFF2-40B4-BE49-F238E27FC236}">
                <a16:creationId xmlns:a16="http://schemas.microsoft.com/office/drawing/2014/main" id="{DFE70BB6-16D2-D29A-D850-3461868E9C1B}"/>
              </a:ext>
            </a:extLst>
          </p:cNvPr>
          <p:cNvSpPr/>
          <p:nvPr/>
        </p:nvSpPr>
        <p:spPr>
          <a:xfrm>
            <a:off x="6042033" y="875024"/>
            <a:ext cx="1435608" cy="320040"/>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38" name="TextBox 37">
            <a:extLst>
              <a:ext uri="{FF2B5EF4-FFF2-40B4-BE49-F238E27FC236}">
                <a16:creationId xmlns:a16="http://schemas.microsoft.com/office/drawing/2014/main" id="{E737EC80-8F3C-EA73-D868-232352DC7967}"/>
              </a:ext>
            </a:extLst>
          </p:cNvPr>
          <p:cNvSpPr txBox="1"/>
          <p:nvPr/>
        </p:nvSpPr>
        <p:spPr>
          <a:xfrm>
            <a:off x="6466553" y="896108"/>
            <a:ext cx="921471" cy="276999"/>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Conversational Commerce Entry</a:t>
            </a:r>
          </a:p>
        </p:txBody>
      </p:sp>
      <p:pic>
        <p:nvPicPr>
          <p:cNvPr id="44" name="Graphic 43" descr="Address Book outline">
            <a:extLst>
              <a:ext uri="{FF2B5EF4-FFF2-40B4-BE49-F238E27FC236}">
                <a16:creationId xmlns:a16="http://schemas.microsoft.com/office/drawing/2014/main" id="{8F06D7B3-ABFA-8998-0335-F40514513133}"/>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084603" y="877020"/>
            <a:ext cx="328445" cy="328445"/>
          </a:xfrm>
          <a:prstGeom prst="rect">
            <a:avLst/>
          </a:prstGeom>
        </p:spPr>
      </p:pic>
      <p:sp>
        <p:nvSpPr>
          <p:cNvPr id="481" name="TextBox 480">
            <a:extLst>
              <a:ext uri="{FF2B5EF4-FFF2-40B4-BE49-F238E27FC236}">
                <a16:creationId xmlns:a16="http://schemas.microsoft.com/office/drawing/2014/main" id="{A471E74A-F5D9-22A9-FADF-438E6E1B5A6E}"/>
              </a:ext>
            </a:extLst>
          </p:cNvPr>
          <p:cNvSpPr txBox="1"/>
          <p:nvPr/>
        </p:nvSpPr>
        <p:spPr>
          <a:xfrm>
            <a:off x="7594369" y="503023"/>
            <a:ext cx="1229929" cy="394356"/>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Graphik Light"/>
                <a:ea typeface="+mn-ea"/>
                <a:cs typeface="+mn-cs"/>
              </a:rPr>
              <a:t>OpenAI </a:t>
            </a:r>
            <a:r>
              <a:rPr kumimoji="0" lang="en-US" sz="700" b="0" i="0" u="none" strike="noStrike" kern="1200" cap="none" spc="0" normalizeH="0" baseline="0" noProof="0">
                <a:ln>
                  <a:noFill/>
                </a:ln>
                <a:solidFill>
                  <a:srgbClr val="000000"/>
                </a:solidFill>
                <a:effectLst/>
                <a:uLnTx/>
                <a:uFillTx/>
                <a:latin typeface="Graphik Light"/>
                <a:ea typeface="+mn-ea"/>
                <a:cs typeface="+mn-cs"/>
              </a:rPr>
              <a:t>models interpret customer intent and conversational context</a:t>
            </a:r>
          </a:p>
        </p:txBody>
      </p:sp>
      <p:grpSp>
        <p:nvGrpSpPr>
          <p:cNvPr id="482" name="Group 481">
            <a:extLst>
              <a:ext uri="{FF2B5EF4-FFF2-40B4-BE49-F238E27FC236}">
                <a16:creationId xmlns:a16="http://schemas.microsoft.com/office/drawing/2014/main" id="{6A465A51-B307-8DE4-6A67-DF0DE8EEF3F5}"/>
              </a:ext>
            </a:extLst>
          </p:cNvPr>
          <p:cNvGrpSpPr/>
          <p:nvPr/>
        </p:nvGrpSpPr>
        <p:grpSpPr>
          <a:xfrm>
            <a:off x="7441243" y="882721"/>
            <a:ext cx="762030" cy="357110"/>
            <a:chOff x="5541521" y="2510390"/>
            <a:chExt cx="1171424" cy="548960"/>
          </a:xfrm>
        </p:grpSpPr>
        <p:pic>
          <p:nvPicPr>
            <p:cNvPr id="483" name="Graphic 7" descr="Amazon API Gateway service icon.">
              <a:extLst>
                <a:ext uri="{FF2B5EF4-FFF2-40B4-BE49-F238E27FC236}">
                  <a16:creationId xmlns:a16="http://schemas.microsoft.com/office/drawing/2014/main" id="{C3B3B401-4604-21AC-4E7F-9F834B0782D3}"/>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6016710" y="2510390"/>
              <a:ext cx="274321"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4" name="TextBox 9">
              <a:extLst>
                <a:ext uri="{FF2B5EF4-FFF2-40B4-BE49-F238E27FC236}">
                  <a16:creationId xmlns:a16="http://schemas.microsoft.com/office/drawing/2014/main" id="{8FEDF8A9-9A83-E8E9-2144-28B2FD7C05F9}"/>
                </a:ext>
              </a:extLst>
            </p:cNvPr>
            <p:cNvSpPr txBox="1">
              <a:spLocks noChangeArrowheads="1"/>
            </p:cNvSpPr>
            <p:nvPr/>
          </p:nvSpPr>
          <p:spPr bwMode="auto">
            <a:xfrm>
              <a:off x="5541521" y="2784939"/>
              <a:ext cx="1171424" cy="27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Gateway</a:t>
              </a:r>
            </a:p>
          </p:txBody>
        </p:sp>
      </p:grpSp>
      <p:grpSp>
        <p:nvGrpSpPr>
          <p:cNvPr id="485" name="Group 484">
            <a:extLst>
              <a:ext uri="{FF2B5EF4-FFF2-40B4-BE49-F238E27FC236}">
                <a16:creationId xmlns:a16="http://schemas.microsoft.com/office/drawing/2014/main" id="{420F290F-0AD6-38AA-FF78-74885603C355}"/>
              </a:ext>
            </a:extLst>
          </p:cNvPr>
          <p:cNvGrpSpPr/>
          <p:nvPr/>
        </p:nvGrpSpPr>
        <p:grpSpPr>
          <a:xfrm>
            <a:off x="8061593" y="884556"/>
            <a:ext cx="553047" cy="356235"/>
            <a:chOff x="5397271" y="5776397"/>
            <a:chExt cx="796496" cy="513048"/>
          </a:xfrm>
        </p:grpSpPr>
        <p:pic>
          <p:nvPicPr>
            <p:cNvPr id="486" name="Graphic 10" descr="AWS Lambda service icon.">
              <a:extLst>
                <a:ext uri="{FF2B5EF4-FFF2-40B4-BE49-F238E27FC236}">
                  <a16:creationId xmlns:a16="http://schemas.microsoft.com/office/drawing/2014/main" id="{FBA7A062-BD5F-6D5F-039E-181A32956D59}"/>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629047" y="5776397"/>
              <a:ext cx="261169" cy="2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7" name="TextBox 20">
              <a:extLst>
                <a:ext uri="{FF2B5EF4-FFF2-40B4-BE49-F238E27FC236}">
                  <a16:creationId xmlns:a16="http://schemas.microsoft.com/office/drawing/2014/main" id="{8311C6B3-6BE2-CCC7-F272-2DAED00C0B1F}"/>
                </a:ext>
              </a:extLst>
            </p:cNvPr>
            <p:cNvSpPr txBox="1">
              <a:spLocks noChangeArrowheads="1"/>
            </p:cNvSpPr>
            <p:nvPr/>
          </p:nvSpPr>
          <p:spPr bwMode="auto">
            <a:xfrm>
              <a:off x="5397271" y="6032356"/>
              <a:ext cx="796496" cy="25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502" name="Group 501">
            <a:extLst>
              <a:ext uri="{FF2B5EF4-FFF2-40B4-BE49-F238E27FC236}">
                <a16:creationId xmlns:a16="http://schemas.microsoft.com/office/drawing/2014/main" id="{BAA6F1F3-6DEE-F1B3-7550-4390ADEEB086}"/>
              </a:ext>
            </a:extLst>
          </p:cNvPr>
          <p:cNvGrpSpPr/>
          <p:nvPr/>
        </p:nvGrpSpPr>
        <p:grpSpPr>
          <a:xfrm>
            <a:off x="4726224" y="3089455"/>
            <a:ext cx="762030" cy="357110"/>
            <a:chOff x="5541521" y="2510390"/>
            <a:chExt cx="1171424" cy="548960"/>
          </a:xfrm>
        </p:grpSpPr>
        <p:pic>
          <p:nvPicPr>
            <p:cNvPr id="503" name="Graphic 7" descr="Amazon API Gateway service icon.">
              <a:extLst>
                <a:ext uri="{FF2B5EF4-FFF2-40B4-BE49-F238E27FC236}">
                  <a16:creationId xmlns:a16="http://schemas.microsoft.com/office/drawing/2014/main" id="{AA373D25-19AA-965D-9A30-44160209B7CB}"/>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6016710" y="2510390"/>
              <a:ext cx="274321"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4" name="TextBox 9">
              <a:extLst>
                <a:ext uri="{FF2B5EF4-FFF2-40B4-BE49-F238E27FC236}">
                  <a16:creationId xmlns:a16="http://schemas.microsoft.com/office/drawing/2014/main" id="{49644F91-98D9-E562-6030-BF4857366819}"/>
                </a:ext>
              </a:extLst>
            </p:cNvPr>
            <p:cNvSpPr txBox="1">
              <a:spLocks noChangeArrowheads="1"/>
            </p:cNvSpPr>
            <p:nvPr/>
          </p:nvSpPr>
          <p:spPr bwMode="auto">
            <a:xfrm>
              <a:off x="5541521" y="2784939"/>
              <a:ext cx="1171424" cy="27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Gateway</a:t>
              </a:r>
            </a:p>
          </p:txBody>
        </p:sp>
      </p:grpSp>
      <p:grpSp>
        <p:nvGrpSpPr>
          <p:cNvPr id="505" name="Group 504">
            <a:extLst>
              <a:ext uri="{FF2B5EF4-FFF2-40B4-BE49-F238E27FC236}">
                <a16:creationId xmlns:a16="http://schemas.microsoft.com/office/drawing/2014/main" id="{A1D77417-7D22-0427-3FCE-FB0B800C7A9F}"/>
              </a:ext>
            </a:extLst>
          </p:cNvPr>
          <p:cNvGrpSpPr/>
          <p:nvPr/>
        </p:nvGrpSpPr>
        <p:grpSpPr>
          <a:xfrm>
            <a:off x="5290404" y="3091290"/>
            <a:ext cx="553047" cy="356235"/>
            <a:chOff x="5397271" y="5776397"/>
            <a:chExt cx="796496" cy="513048"/>
          </a:xfrm>
        </p:grpSpPr>
        <p:pic>
          <p:nvPicPr>
            <p:cNvPr id="506" name="Graphic 10" descr="AWS Lambda service icon.">
              <a:extLst>
                <a:ext uri="{FF2B5EF4-FFF2-40B4-BE49-F238E27FC236}">
                  <a16:creationId xmlns:a16="http://schemas.microsoft.com/office/drawing/2014/main" id="{7A51C0AC-DA7B-CED5-CFE1-068DF2FFC58E}"/>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629047" y="5776397"/>
              <a:ext cx="261169" cy="2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 name="TextBox 20">
              <a:extLst>
                <a:ext uri="{FF2B5EF4-FFF2-40B4-BE49-F238E27FC236}">
                  <a16:creationId xmlns:a16="http://schemas.microsoft.com/office/drawing/2014/main" id="{7D143E17-8FE6-169B-865F-464DB947E428}"/>
                </a:ext>
              </a:extLst>
            </p:cNvPr>
            <p:cNvSpPr txBox="1">
              <a:spLocks noChangeArrowheads="1"/>
            </p:cNvSpPr>
            <p:nvPr/>
          </p:nvSpPr>
          <p:spPr bwMode="auto">
            <a:xfrm>
              <a:off x="5397271" y="6032356"/>
              <a:ext cx="796496" cy="25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515" name="Group 514">
            <a:extLst>
              <a:ext uri="{FF2B5EF4-FFF2-40B4-BE49-F238E27FC236}">
                <a16:creationId xmlns:a16="http://schemas.microsoft.com/office/drawing/2014/main" id="{714E2CF4-BA02-2109-2795-180A42377545}"/>
              </a:ext>
            </a:extLst>
          </p:cNvPr>
          <p:cNvGrpSpPr/>
          <p:nvPr/>
        </p:nvGrpSpPr>
        <p:grpSpPr>
          <a:xfrm>
            <a:off x="7350967" y="3093255"/>
            <a:ext cx="499723" cy="341195"/>
            <a:chOff x="1023173" y="2197910"/>
            <a:chExt cx="499723" cy="341195"/>
          </a:xfrm>
        </p:grpSpPr>
        <p:pic>
          <p:nvPicPr>
            <p:cNvPr id="513" name="Graphic 19" descr="AWS Identity and Access Management (IAM) service icon.">
              <a:extLst>
                <a:ext uri="{FF2B5EF4-FFF2-40B4-BE49-F238E27FC236}">
                  <a16:creationId xmlns:a16="http://schemas.microsoft.com/office/drawing/2014/main" id="{3030EE1E-52E2-DFBA-DDAD-30006B3FDE92}"/>
                </a:ext>
              </a:extLst>
            </p:cNvPr>
            <p:cNvPicPr>
              <a:picLocks noChangeAspect="1" noChangeArrowheads="1"/>
            </p:cNvPicPr>
            <p:nvPr/>
          </p:nvPicPr>
          <p:blipFill>
            <a:blip>
              <a:extLst>
                <a:ext uri="{96DAC541-7B7A-43D3-8B79-37D633B846F1}">
                  <asvg:svgBlip xmlns:asvg="http://schemas.microsoft.com/office/drawing/2016/SVG/main" r:embed="rId18"/>
                </a:ext>
              </a:extLst>
            </a:blip>
            <a:srcRect/>
            <a:stretch/>
          </p:blipFill>
          <p:spPr bwMode="auto">
            <a:xfrm>
              <a:off x="1173914" y="2197910"/>
              <a:ext cx="180730" cy="1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 name="TextBox 12">
              <a:extLst>
                <a:ext uri="{FF2B5EF4-FFF2-40B4-BE49-F238E27FC236}">
                  <a16:creationId xmlns:a16="http://schemas.microsoft.com/office/drawing/2014/main" id="{E61FFDA2-5F52-C405-0424-0D0FA70C4333}"/>
                </a:ext>
              </a:extLst>
            </p:cNvPr>
            <p:cNvSpPr txBox="1">
              <a:spLocks noChangeArrowheads="1"/>
            </p:cNvSpPr>
            <p:nvPr/>
          </p:nvSpPr>
          <p:spPr bwMode="auto">
            <a:xfrm>
              <a:off x="1023173" y="2376773"/>
              <a:ext cx="499723" cy="16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IAM</a:t>
              </a:r>
            </a:p>
          </p:txBody>
        </p:sp>
      </p:grpSp>
      <p:sp>
        <p:nvSpPr>
          <p:cNvPr id="525" name="TextBox 524">
            <a:extLst>
              <a:ext uri="{FF2B5EF4-FFF2-40B4-BE49-F238E27FC236}">
                <a16:creationId xmlns:a16="http://schemas.microsoft.com/office/drawing/2014/main" id="{5FF1B98D-BBDA-2A12-C900-E39A50742B2B}"/>
              </a:ext>
            </a:extLst>
          </p:cNvPr>
          <p:cNvSpPr txBox="1"/>
          <p:nvPr/>
        </p:nvSpPr>
        <p:spPr>
          <a:xfrm>
            <a:off x="785282" y="4299984"/>
            <a:ext cx="1361266" cy="479463"/>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OpenAI models as primary reasoning/ conversational engines. Structured tool calling /decision outputs</a:t>
            </a:r>
          </a:p>
        </p:txBody>
      </p:sp>
      <p:sp>
        <p:nvSpPr>
          <p:cNvPr id="529" name="TextBox 528">
            <a:extLst>
              <a:ext uri="{FF2B5EF4-FFF2-40B4-BE49-F238E27FC236}">
                <a16:creationId xmlns:a16="http://schemas.microsoft.com/office/drawing/2014/main" id="{708347D8-0608-8B9A-42A4-F7949CE010E2}"/>
              </a:ext>
            </a:extLst>
          </p:cNvPr>
          <p:cNvSpPr txBox="1"/>
          <p:nvPr/>
        </p:nvSpPr>
        <p:spPr>
          <a:xfrm>
            <a:off x="2654917" y="4299484"/>
            <a:ext cx="799142" cy="453075"/>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Model selection across OpenAI endpoints based on task type</a:t>
            </a:r>
          </a:p>
        </p:txBody>
      </p:sp>
      <p:grpSp>
        <p:nvGrpSpPr>
          <p:cNvPr id="530" name="Group 529">
            <a:extLst>
              <a:ext uri="{FF2B5EF4-FFF2-40B4-BE49-F238E27FC236}">
                <a16:creationId xmlns:a16="http://schemas.microsoft.com/office/drawing/2014/main" id="{973123EF-4F43-48FA-3A32-DF91F27B42D2}"/>
              </a:ext>
            </a:extLst>
          </p:cNvPr>
          <p:cNvGrpSpPr/>
          <p:nvPr/>
        </p:nvGrpSpPr>
        <p:grpSpPr>
          <a:xfrm>
            <a:off x="3750646" y="4343044"/>
            <a:ext cx="553047" cy="356235"/>
            <a:chOff x="5397271" y="5776397"/>
            <a:chExt cx="796496" cy="513048"/>
          </a:xfrm>
        </p:grpSpPr>
        <p:pic>
          <p:nvPicPr>
            <p:cNvPr id="531" name="Graphic 10" descr="AWS Lambda service icon.">
              <a:extLst>
                <a:ext uri="{FF2B5EF4-FFF2-40B4-BE49-F238E27FC236}">
                  <a16:creationId xmlns:a16="http://schemas.microsoft.com/office/drawing/2014/main" id="{7077F303-02B4-FCF1-0CD6-2179DF038E4D}"/>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629047" y="5776397"/>
              <a:ext cx="261169" cy="2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 name="TextBox 20">
              <a:extLst>
                <a:ext uri="{FF2B5EF4-FFF2-40B4-BE49-F238E27FC236}">
                  <a16:creationId xmlns:a16="http://schemas.microsoft.com/office/drawing/2014/main" id="{C819C429-E677-619E-C58D-B2EC439F6148}"/>
                </a:ext>
              </a:extLst>
            </p:cNvPr>
            <p:cNvSpPr txBox="1">
              <a:spLocks noChangeArrowheads="1"/>
            </p:cNvSpPr>
            <p:nvPr/>
          </p:nvSpPr>
          <p:spPr bwMode="auto">
            <a:xfrm>
              <a:off x="5397271" y="6032356"/>
              <a:ext cx="796496" cy="25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536" name="Group 535">
            <a:extLst>
              <a:ext uri="{FF2B5EF4-FFF2-40B4-BE49-F238E27FC236}">
                <a16:creationId xmlns:a16="http://schemas.microsoft.com/office/drawing/2014/main" id="{36B4C128-074D-DCFF-962A-4C0FE01D917A}"/>
              </a:ext>
            </a:extLst>
          </p:cNvPr>
          <p:cNvGrpSpPr/>
          <p:nvPr/>
        </p:nvGrpSpPr>
        <p:grpSpPr>
          <a:xfrm>
            <a:off x="1251095" y="5292752"/>
            <a:ext cx="740847" cy="460352"/>
            <a:chOff x="4775429" y="1931365"/>
            <a:chExt cx="740847" cy="460352"/>
          </a:xfrm>
        </p:grpSpPr>
        <p:pic>
          <p:nvPicPr>
            <p:cNvPr id="537" name="Graphic 536" descr="AWS Step Functions service icon.">
              <a:extLst>
                <a:ext uri="{FF2B5EF4-FFF2-40B4-BE49-F238E27FC236}">
                  <a16:creationId xmlns:a16="http://schemas.microsoft.com/office/drawing/2014/main" id="{5E191D4A-C78A-5D55-E572-2758485A59D1}"/>
                </a:ext>
              </a:extLst>
            </p:cNvPr>
            <p:cNvPicPr>
              <a:picLocks noChangeAspect="1" noChangeArrowheads="1"/>
            </p:cNvPicPr>
            <p:nvPr/>
          </p:nvPicPr>
          <p:blipFill>
            <a:blip>
              <a:extLst>
                <a:ext uri="{96DAC541-7B7A-43D3-8B79-37D633B846F1}">
                  <asvg:svgBlip xmlns:asvg="http://schemas.microsoft.com/office/drawing/2016/SVG/main" r:embed="rId21"/>
                </a:ext>
              </a:extLst>
            </a:blip>
            <a:srcRect/>
            <a:stretch/>
          </p:blipFill>
          <p:spPr bwMode="auto">
            <a:xfrm>
              <a:off x="5044899" y="1931365"/>
              <a:ext cx="201168"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8" name="TextBox 9">
              <a:extLst>
                <a:ext uri="{FF2B5EF4-FFF2-40B4-BE49-F238E27FC236}">
                  <a16:creationId xmlns:a16="http://schemas.microsoft.com/office/drawing/2014/main" id="{E680A647-E0E1-30B1-9F33-E3547D52F4E2}"/>
                </a:ext>
              </a:extLst>
            </p:cNvPr>
            <p:cNvSpPr txBox="1">
              <a:spLocks noChangeArrowheads="1"/>
            </p:cNvSpPr>
            <p:nvPr/>
          </p:nvSpPr>
          <p:spPr bwMode="auto">
            <a:xfrm>
              <a:off x="4775429" y="2124849"/>
              <a:ext cx="740847"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Step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Functions</a:t>
              </a:r>
            </a:p>
          </p:txBody>
        </p:sp>
      </p:grpSp>
      <p:sp>
        <p:nvSpPr>
          <p:cNvPr id="539" name="TextBox 538">
            <a:extLst>
              <a:ext uri="{FF2B5EF4-FFF2-40B4-BE49-F238E27FC236}">
                <a16:creationId xmlns:a16="http://schemas.microsoft.com/office/drawing/2014/main" id="{219E30F4-AC15-1FCD-EF28-B07F771F87C3}"/>
              </a:ext>
            </a:extLst>
          </p:cNvPr>
          <p:cNvSpPr txBox="1"/>
          <p:nvPr/>
        </p:nvSpPr>
        <p:spPr>
          <a:xfrm>
            <a:off x="308599" y="5390897"/>
            <a:ext cx="888286" cy="453075"/>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Behavior refined via updated prompts, policies, agent workflows. </a:t>
            </a:r>
          </a:p>
        </p:txBody>
      </p:sp>
      <p:sp>
        <p:nvSpPr>
          <p:cNvPr id="543" name="TextBox 542">
            <a:extLst>
              <a:ext uri="{FF2B5EF4-FFF2-40B4-BE49-F238E27FC236}">
                <a16:creationId xmlns:a16="http://schemas.microsoft.com/office/drawing/2014/main" id="{BAB127FB-AB9C-515F-4D55-C1AA4801DA23}"/>
              </a:ext>
            </a:extLst>
          </p:cNvPr>
          <p:cNvSpPr txBox="1"/>
          <p:nvPr/>
        </p:nvSpPr>
        <p:spPr>
          <a:xfrm>
            <a:off x="2251039" y="5428231"/>
            <a:ext cx="917108" cy="304368"/>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Summarization &amp; insight extraction over outcomes. </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700" b="0" i="0" u="none" strike="noStrike" kern="1200" cap="none" spc="0" normalizeH="0" baseline="0" noProof="0">
              <a:ln>
                <a:noFill/>
              </a:ln>
              <a:solidFill>
                <a:srgbClr val="000000"/>
              </a:solidFill>
              <a:effectLst/>
              <a:uLnTx/>
              <a:uFillTx/>
              <a:latin typeface="Graphik Light"/>
              <a:ea typeface="+mn-ea"/>
              <a:cs typeface="+mn-cs"/>
            </a:endParaRPr>
          </a:p>
        </p:txBody>
      </p:sp>
      <p:sp>
        <p:nvSpPr>
          <p:cNvPr id="557" name="TextBox 556">
            <a:extLst>
              <a:ext uri="{FF2B5EF4-FFF2-40B4-BE49-F238E27FC236}">
                <a16:creationId xmlns:a16="http://schemas.microsoft.com/office/drawing/2014/main" id="{D1CD5481-45FC-CBE2-F9BD-7995A274D2E8}"/>
              </a:ext>
            </a:extLst>
          </p:cNvPr>
          <p:cNvSpPr txBox="1"/>
          <p:nvPr/>
        </p:nvSpPr>
        <p:spPr>
          <a:xfrm>
            <a:off x="4865081" y="4316883"/>
            <a:ext cx="746340" cy="602959"/>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Uses semantic mappings to ground reasoning + explanations</a:t>
            </a:r>
          </a:p>
        </p:txBody>
      </p:sp>
      <p:grpSp>
        <p:nvGrpSpPr>
          <p:cNvPr id="558" name="Group 557">
            <a:extLst>
              <a:ext uri="{FF2B5EF4-FFF2-40B4-BE49-F238E27FC236}">
                <a16:creationId xmlns:a16="http://schemas.microsoft.com/office/drawing/2014/main" id="{3E4FA0BB-0012-7A29-23DB-3A9B789B0DAC}"/>
              </a:ext>
            </a:extLst>
          </p:cNvPr>
          <p:cNvGrpSpPr/>
          <p:nvPr/>
        </p:nvGrpSpPr>
        <p:grpSpPr>
          <a:xfrm>
            <a:off x="7084048" y="4442394"/>
            <a:ext cx="673422" cy="454250"/>
            <a:chOff x="10407783" y="7615092"/>
            <a:chExt cx="928610" cy="626385"/>
          </a:xfrm>
        </p:grpSpPr>
        <p:pic>
          <p:nvPicPr>
            <p:cNvPr id="559" name="Graphic 14" descr="Amazon OpenSearch Service service icon.">
              <a:extLst>
                <a:ext uri="{FF2B5EF4-FFF2-40B4-BE49-F238E27FC236}">
                  <a16:creationId xmlns:a16="http://schemas.microsoft.com/office/drawing/2014/main" id="{43C56C56-0FAF-6884-B6E1-99697CAFF799}"/>
                </a:ext>
              </a:extLst>
            </p:cNvPr>
            <p:cNvPicPr>
              <a:picLocks noChangeAspect="1" noChangeArrowheads="1"/>
            </p:cNvPicPr>
            <p:nvPr/>
          </p:nvPicPr>
          <p:blipFill>
            <a:blip>
              <a:extLst>
                <a:ext uri="{96DAC541-7B7A-43D3-8B79-37D633B846F1}">
                  <asvg:svgBlip xmlns:asvg="http://schemas.microsoft.com/office/drawing/2016/SVG/main" r:embed="rId22"/>
                </a:ext>
              </a:extLst>
            </a:blip>
            <a:srcRect/>
            <a:stretch/>
          </p:blipFill>
          <p:spPr bwMode="auto">
            <a:xfrm>
              <a:off x="10722805" y="761509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0" name="TextBox 10">
              <a:extLst>
                <a:ext uri="{FF2B5EF4-FFF2-40B4-BE49-F238E27FC236}">
                  <a16:creationId xmlns:a16="http://schemas.microsoft.com/office/drawing/2014/main" id="{77E14D5E-60AC-8EFB-3C9B-0BA4914FBA68}"/>
                </a:ext>
              </a:extLst>
            </p:cNvPr>
            <p:cNvSpPr txBox="1">
              <a:spLocks noChangeArrowheads="1"/>
            </p:cNvSpPr>
            <p:nvPr/>
          </p:nvSpPr>
          <p:spPr bwMode="auto">
            <a:xfrm>
              <a:off x="10407783" y="7873481"/>
              <a:ext cx="928610" cy="36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Open</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Search</a:t>
              </a:r>
            </a:p>
          </p:txBody>
        </p:sp>
      </p:grpSp>
      <p:sp>
        <p:nvSpPr>
          <p:cNvPr id="561" name="TextBox 560">
            <a:extLst>
              <a:ext uri="{FF2B5EF4-FFF2-40B4-BE49-F238E27FC236}">
                <a16:creationId xmlns:a16="http://schemas.microsoft.com/office/drawing/2014/main" id="{61D2B1CC-7614-C971-4214-C208F406E6AA}"/>
              </a:ext>
            </a:extLst>
          </p:cNvPr>
          <p:cNvSpPr txBox="1"/>
          <p:nvPr/>
        </p:nvSpPr>
        <p:spPr>
          <a:xfrm>
            <a:off x="6363049" y="4398471"/>
            <a:ext cx="1092412" cy="453075"/>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Consumes graph/ semantic retrieval results for context-aware reasoning</a:t>
            </a:r>
          </a:p>
        </p:txBody>
      </p:sp>
      <p:sp>
        <p:nvSpPr>
          <p:cNvPr id="568" name="TextBox 567">
            <a:extLst>
              <a:ext uri="{FF2B5EF4-FFF2-40B4-BE49-F238E27FC236}">
                <a16:creationId xmlns:a16="http://schemas.microsoft.com/office/drawing/2014/main" id="{63504FA8-9FE0-F899-C4F9-45865751602A}"/>
              </a:ext>
            </a:extLst>
          </p:cNvPr>
          <p:cNvSpPr txBox="1"/>
          <p:nvPr/>
        </p:nvSpPr>
        <p:spPr>
          <a:xfrm>
            <a:off x="8229655" y="4307713"/>
            <a:ext cx="933532" cy="453075"/>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Accessed only through retrieval/ tool interfaces</a:t>
            </a:r>
          </a:p>
        </p:txBody>
      </p:sp>
      <p:grpSp>
        <p:nvGrpSpPr>
          <p:cNvPr id="570" name="Group 569">
            <a:extLst>
              <a:ext uri="{FF2B5EF4-FFF2-40B4-BE49-F238E27FC236}">
                <a16:creationId xmlns:a16="http://schemas.microsoft.com/office/drawing/2014/main" id="{C6F0EB65-1C3F-66DC-BA6E-F595A9531A81}"/>
              </a:ext>
            </a:extLst>
          </p:cNvPr>
          <p:cNvGrpSpPr/>
          <p:nvPr/>
        </p:nvGrpSpPr>
        <p:grpSpPr>
          <a:xfrm>
            <a:off x="8986386" y="4447364"/>
            <a:ext cx="708856" cy="368612"/>
            <a:chOff x="5541521" y="2527285"/>
            <a:chExt cx="1038320" cy="539932"/>
          </a:xfrm>
        </p:grpSpPr>
        <p:pic>
          <p:nvPicPr>
            <p:cNvPr id="571" name="Graphic 7" descr="Amazon API Gateway service icon.">
              <a:extLst>
                <a:ext uri="{FF2B5EF4-FFF2-40B4-BE49-F238E27FC236}">
                  <a16:creationId xmlns:a16="http://schemas.microsoft.com/office/drawing/2014/main" id="{F472014C-0C3B-21E2-0F5F-A6767912450B}"/>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5909501" y="2527285"/>
              <a:ext cx="274320"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2" name="TextBox 9">
              <a:extLst>
                <a:ext uri="{FF2B5EF4-FFF2-40B4-BE49-F238E27FC236}">
                  <a16:creationId xmlns:a16="http://schemas.microsoft.com/office/drawing/2014/main" id="{68D30044-BFD6-B602-BDB6-600DA8391763}"/>
                </a:ext>
              </a:extLst>
            </p:cNvPr>
            <p:cNvSpPr txBox="1">
              <a:spLocks noChangeArrowheads="1"/>
            </p:cNvSpPr>
            <p:nvPr/>
          </p:nvSpPr>
          <p:spPr bwMode="auto">
            <a:xfrm>
              <a:off x="5541521" y="2816829"/>
              <a:ext cx="1038320" cy="25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Gateway</a:t>
              </a:r>
            </a:p>
          </p:txBody>
        </p:sp>
      </p:grpSp>
      <p:grpSp>
        <p:nvGrpSpPr>
          <p:cNvPr id="573" name="Group 572">
            <a:extLst>
              <a:ext uri="{FF2B5EF4-FFF2-40B4-BE49-F238E27FC236}">
                <a16:creationId xmlns:a16="http://schemas.microsoft.com/office/drawing/2014/main" id="{66D04076-C7C2-F738-FADD-5080B0A74499}"/>
              </a:ext>
            </a:extLst>
          </p:cNvPr>
          <p:cNvGrpSpPr/>
          <p:nvPr/>
        </p:nvGrpSpPr>
        <p:grpSpPr>
          <a:xfrm>
            <a:off x="9431786" y="4452671"/>
            <a:ext cx="644113" cy="392395"/>
            <a:chOff x="354811" y="3060378"/>
            <a:chExt cx="914400" cy="557057"/>
          </a:xfrm>
        </p:grpSpPr>
        <p:pic>
          <p:nvPicPr>
            <p:cNvPr id="574" name="Graphic 7" descr="Amazon Aurora service icon.">
              <a:extLst>
                <a:ext uri="{FF2B5EF4-FFF2-40B4-BE49-F238E27FC236}">
                  <a16:creationId xmlns:a16="http://schemas.microsoft.com/office/drawing/2014/main" id="{15CE5D2A-F394-AE26-95EA-324A09CEAB48}"/>
                </a:ext>
              </a:extLst>
            </p:cNvPr>
            <p:cNvPicPr>
              <a:picLocks noChangeAspect="1" noChangeArrowheads="1"/>
            </p:cNvPicPr>
            <p:nvPr/>
          </p:nvPicPr>
          <p:blipFill>
            <a:blip>
              <a:extLst>
                <a:ext uri="{96DAC541-7B7A-43D3-8B79-37D633B846F1}">
                  <asvg:svgBlip xmlns:asvg="http://schemas.microsoft.com/office/drawing/2016/SVG/main" r:embed="rId23"/>
                </a:ext>
              </a:extLst>
            </a:blip>
            <a:srcRect/>
            <a:stretch/>
          </p:blipFill>
          <p:spPr bwMode="auto">
            <a:xfrm>
              <a:off x="675247" y="3060378"/>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5" name="TextBox 9">
              <a:extLst>
                <a:ext uri="{FF2B5EF4-FFF2-40B4-BE49-F238E27FC236}">
                  <a16:creationId xmlns:a16="http://schemas.microsoft.com/office/drawing/2014/main" id="{FACBC8C7-7C5D-5E81-347D-1FCA90D1EC63}"/>
                </a:ext>
              </a:extLst>
            </p:cNvPr>
            <p:cNvSpPr txBox="1">
              <a:spLocks noChangeArrowheads="1"/>
            </p:cNvSpPr>
            <p:nvPr/>
          </p:nvSpPr>
          <p:spPr bwMode="auto">
            <a:xfrm>
              <a:off x="354811" y="3321317"/>
              <a:ext cx="914400" cy="29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Aurora</a:t>
              </a:r>
            </a:p>
          </p:txBody>
        </p:sp>
      </p:grpSp>
      <p:grpSp>
        <p:nvGrpSpPr>
          <p:cNvPr id="141" name="Group 140">
            <a:extLst>
              <a:ext uri="{FF2B5EF4-FFF2-40B4-BE49-F238E27FC236}">
                <a16:creationId xmlns:a16="http://schemas.microsoft.com/office/drawing/2014/main" id="{4A5E1F7B-4842-08B6-3E63-10BD8EF9F9BD}"/>
              </a:ext>
            </a:extLst>
          </p:cNvPr>
          <p:cNvGrpSpPr/>
          <p:nvPr/>
        </p:nvGrpSpPr>
        <p:grpSpPr>
          <a:xfrm>
            <a:off x="8701830" y="5225987"/>
            <a:ext cx="837151" cy="372255"/>
            <a:chOff x="675115" y="4780482"/>
            <a:chExt cx="1162494" cy="516930"/>
          </a:xfrm>
        </p:grpSpPr>
        <p:pic>
          <p:nvPicPr>
            <p:cNvPr id="145" name="Graphic 9" descr="AWS Lake Formation service icon.">
              <a:extLst>
                <a:ext uri="{FF2B5EF4-FFF2-40B4-BE49-F238E27FC236}">
                  <a16:creationId xmlns:a16="http://schemas.microsoft.com/office/drawing/2014/main" id="{3564933A-F2FB-D38E-82CA-BA9CFC8DFDCE}"/>
                </a:ext>
              </a:extLst>
            </p:cNvPr>
            <p:cNvPicPr>
              <a:picLocks noChangeAspect="1" noChangeArrowheads="1"/>
            </p:cNvPicPr>
            <p:nvPr/>
          </p:nvPicPr>
          <p:blipFill>
            <a:blip>
              <a:extLst>
                <a:ext uri="{96DAC541-7B7A-43D3-8B79-37D633B846F1}">
                  <asvg:svgBlip xmlns:asvg="http://schemas.microsoft.com/office/drawing/2016/SVG/main" r:embed="rId14"/>
                </a:ext>
              </a:extLst>
            </a:blip>
            <a:srcRect/>
            <a:stretch/>
          </p:blipFill>
          <p:spPr bwMode="auto">
            <a:xfrm>
              <a:off x="1123875" y="4780482"/>
              <a:ext cx="274320" cy="27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Box 17">
              <a:extLst>
                <a:ext uri="{FF2B5EF4-FFF2-40B4-BE49-F238E27FC236}">
                  <a16:creationId xmlns:a16="http://schemas.microsoft.com/office/drawing/2014/main" id="{87B8C03C-BCA8-A0E8-48B4-868D44BEE9F7}"/>
                </a:ext>
              </a:extLst>
            </p:cNvPr>
            <p:cNvSpPr txBox="1">
              <a:spLocks noChangeArrowheads="1"/>
            </p:cNvSpPr>
            <p:nvPr/>
          </p:nvSpPr>
          <p:spPr bwMode="auto">
            <a:xfrm>
              <a:off x="675115" y="5019608"/>
              <a:ext cx="1162494" cy="27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Lake Formation</a:t>
              </a:r>
            </a:p>
          </p:txBody>
        </p:sp>
      </p:grpSp>
      <p:grpSp>
        <p:nvGrpSpPr>
          <p:cNvPr id="147" name="Group 146">
            <a:extLst>
              <a:ext uri="{FF2B5EF4-FFF2-40B4-BE49-F238E27FC236}">
                <a16:creationId xmlns:a16="http://schemas.microsoft.com/office/drawing/2014/main" id="{437BE1D0-7115-D210-257B-7C1DEC1DD806}"/>
              </a:ext>
            </a:extLst>
          </p:cNvPr>
          <p:cNvGrpSpPr/>
          <p:nvPr/>
        </p:nvGrpSpPr>
        <p:grpSpPr>
          <a:xfrm>
            <a:off x="340508" y="1818730"/>
            <a:ext cx="809002" cy="375614"/>
            <a:chOff x="7130450" y="3008188"/>
            <a:chExt cx="1090612" cy="506365"/>
          </a:xfrm>
        </p:grpSpPr>
        <p:pic>
          <p:nvPicPr>
            <p:cNvPr id="165" name="Graphic 17" descr="AWS Secrets Manager service icon.">
              <a:extLst>
                <a:ext uri="{FF2B5EF4-FFF2-40B4-BE49-F238E27FC236}">
                  <a16:creationId xmlns:a16="http://schemas.microsoft.com/office/drawing/2014/main" id="{E3A82E3D-ED72-79A4-B1D4-260A3D86CCC4}"/>
                </a:ext>
              </a:extLst>
            </p:cNvPr>
            <p:cNvPicPr>
              <a:picLocks noChangeAspect="1" noChangeArrowheads="1"/>
            </p:cNvPicPr>
            <p:nvPr/>
          </p:nvPicPr>
          <p:blipFill>
            <a:blip>
              <a:extLst>
                <a:ext uri="{96DAC541-7B7A-43D3-8B79-37D633B846F1}">
                  <asvg:svgBlip xmlns:asvg="http://schemas.microsoft.com/office/drawing/2016/SVG/main" r:embed="rId24"/>
                </a:ext>
              </a:extLst>
            </a:blip>
            <a:srcRect/>
            <a:stretch/>
          </p:blipFill>
          <p:spPr bwMode="auto">
            <a:xfrm>
              <a:off x="7556024" y="3008188"/>
              <a:ext cx="274320"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TextBox 11">
              <a:extLst>
                <a:ext uri="{FF2B5EF4-FFF2-40B4-BE49-F238E27FC236}">
                  <a16:creationId xmlns:a16="http://schemas.microsoft.com/office/drawing/2014/main" id="{9A56561C-3C8F-B3F0-D455-98F0422927EB}"/>
                </a:ext>
              </a:extLst>
            </p:cNvPr>
            <p:cNvSpPr txBox="1">
              <a:spLocks noChangeArrowheads="1"/>
            </p:cNvSpPr>
            <p:nvPr/>
          </p:nvSpPr>
          <p:spPr bwMode="auto">
            <a:xfrm>
              <a:off x="7130450" y="3270965"/>
              <a:ext cx="1090612" cy="2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Secrets Manager</a:t>
              </a:r>
            </a:p>
          </p:txBody>
        </p:sp>
      </p:grpSp>
      <p:sp>
        <p:nvSpPr>
          <p:cNvPr id="179" name="TextBox 178">
            <a:extLst>
              <a:ext uri="{FF2B5EF4-FFF2-40B4-BE49-F238E27FC236}">
                <a16:creationId xmlns:a16="http://schemas.microsoft.com/office/drawing/2014/main" id="{7B1B618B-8BD3-5A48-69E7-6C82DFB6F388}"/>
              </a:ext>
            </a:extLst>
          </p:cNvPr>
          <p:cNvSpPr txBox="1"/>
          <p:nvPr/>
        </p:nvSpPr>
        <p:spPr>
          <a:xfrm>
            <a:off x="2426632" y="1965551"/>
            <a:ext cx="911431" cy="302251"/>
          </a:xfrm>
          <a:prstGeom prst="rect">
            <a:avLst/>
          </a:prstGeom>
          <a:noFill/>
        </p:spPr>
        <p:txBody>
          <a:bodyPr wrap="square" rtlCol="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Versioned prompts &amp; agent specs</a:t>
            </a:r>
          </a:p>
        </p:txBody>
      </p:sp>
      <p:grpSp>
        <p:nvGrpSpPr>
          <p:cNvPr id="180" name="Group 179">
            <a:extLst>
              <a:ext uri="{FF2B5EF4-FFF2-40B4-BE49-F238E27FC236}">
                <a16:creationId xmlns:a16="http://schemas.microsoft.com/office/drawing/2014/main" id="{F26C43F4-58EA-DBE5-BBFF-DCEB38397A1A}"/>
              </a:ext>
            </a:extLst>
          </p:cNvPr>
          <p:cNvGrpSpPr/>
          <p:nvPr/>
        </p:nvGrpSpPr>
        <p:grpSpPr>
          <a:xfrm>
            <a:off x="4351664" y="6326566"/>
            <a:ext cx="522908" cy="385717"/>
            <a:chOff x="2210740" y="5745535"/>
            <a:chExt cx="731520" cy="539598"/>
          </a:xfrm>
        </p:grpSpPr>
        <p:pic>
          <p:nvPicPr>
            <p:cNvPr id="181" name="Graphic 23" descr="Amazon Elastic Kubernetes Service (Amazon EKS) Service icon.">
              <a:extLst>
                <a:ext uri="{FF2B5EF4-FFF2-40B4-BE49-F238E27FC236}">
                  <a16:creationId xmlns:a16="http://schemas.microsoft.com/office/drawing/2014/main" id="{A2CDA905-0B3F-C2BF-9C04-21E01D91E66C}"/>
                </a:ext>
              </a:extLst>
            </p:cNvPr>
            <p:cNvPicPr>
              <a:picLocks noChangeAspect="1" noChangeArrowheads="1"/>
            </p:cNvPicPr>
            <p:nvPr/>
          </p:nvPicPr>
          <p:blipFill>
            <a:blip>
              <a:extLst>
                <a:ext uri="{96DAC541-7B7A-43D3-8B79-37D633B846F1}">
                  <asvg:svgBlip xmlns:asvg="http://schemas.microsoft.com/office/drawing/2016/SVG/main" r:embed="rId25"/>
                </a:ext>
              </a:extLst>
            </a:blip>
            <a:srcRect/>
            <a:stretch/>
          </p:blipFill>
          <p:spPr bwMode="auto">
            <a:xfrm>
              <a:off x="2429181" y="574553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TextBox 9">
              <a:extLst>
                <a:ext uri="{FF2B5EF4-FFF2-40B4-BE49-F238E27FC236}">
                  <a16:creationId xmlns:a16="http://schemas.microsoft.com/office/drawing/2014/main" id="{0ACD6D74-2BF5-ADF6-AFE2-1C7C3423082B}"/>
                </a:ext>
              </a:extLst>
            </p:cNvPr>
            <p:cNvSpPr txBox="1">
              <a:spLocks noChangeArrowheads="1"/>
            </p:cNvSpPr>
            <p:nvPr/>
          </p:nvSpPr>
          <p:spPr bwMode="auto">
            <a:xfrm>
              <a:off x="2210740" y="6032357"/>
              <a:ext cx="731520" cy="25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EKS</a:t>
              </a:r>
            </a:p>
          </p:txBody>
        </p:sp>
      </p:grpSp>
      <p:sp>
        <p:nvSpPr>
          <p:cNvPr id="188" name="Rounded Rectangle 112">
            <a:extLst>
              <a:ext uri="{FF2B5EF4-FFF2-40B4-BE49-F238E27FC236}">
                <a16:creationId xmlns:a16="http://schemas.microsoft.com/office/drawing/2014/main" id="{A94939A7-1A80-0563-984C-A0098BB2BA55}"/>
              </a:ext>
            </a:extLst>
          </p:cNvPr>
          <p:cNvSpPr/>
          <p:nvPr/>
        </p:nvSpPr>
        <p:spPr>
          <a:xfrm>
            <a:off x="9317101" y="2725933"/>
            <a:ext cx="2468880" cy="896112"/>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91" name="Rectangle 190">
            <a:extLst>
              <a:ext uri="{FF2B5EF4-FFF2-40B4-BE49-F238E27FC236}">
                <a16:creationId xmlns:a16="http://schemas.microsoft.com/office/drawing/2014/main" id="{1F553E17-8BF6-DCD7-C30E-DD0448EFB2B4}"/>
              </a:ext>
            </a:extLst>
          </p:cNvPr>
          <p:cNvSpPr/>
          <p:nvPr/>
        </p:nvSpPr>
        <p:spPr>
          <a:xfrm>
            <a:off x="9519178" y="2756529"/>
            <a:ext cx="1579416" cy="29093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Commerce Execution </a:t>
            </a:r>
          </a:p>
        </p:txBody>
      </p:sp>
      <p:grpSp>
        <p:nvGrpSpPr>
          <p:cNvPr id="193" name="Group 192">
            <a:extLst>
              <a:ext uri="{FF2B5EF4-FFF2-40B4-BE49-F238E27FC236}">
                <a16:creationId xmlns:a16="http://schemas.microsoft.com/office/drawing/2014/main" id="{4CECEB06-4B2F-4D90-F957-60430487284C}"/>
              </a:ext>
            </a:extLst>
          </p:cNvPr>
          <p:cNvGrpSpPr/>
          <p:nvPr/>
        </p:nvGrpSpPr>
        <p:grpSpPr>
          <a:xfrm>
            <a:off x="9366273" y="2788856"/>
            <a:ext cx="206910" cy="210312"/>
            <a:chOff x="4952878" y="2354054"/>
            <a:chExt cx="353165" cy="353165"/>
          </a:xfrm>
        </p:grpSpPr>
        <p:sp>
          <p:nvSpPr>
            <p:cNvPr id="195" name="Oval 194">
              <a:extLst>
                <a:ext uri="{FF2B5EF4-FFF2-40B4-BE49-F238E27FC236}">
                  <a16:creationId xmlns:a16="http://schemas.microsoft.com/office/drawing/2014/main" id="{B8C5510A-CCF3-C69F-F816-3C953006C33F}"/>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96" name="Group 147">
              <a:extLst>
                <a:ext uri="{FF2B5EF4-FFF2-40B4-BE49-F238E27FC236}">
                  <a16:creationId xmlns:a16="http://schemas.microsoft.com/office/drawing/2014/main" id="{8F04A3D4-2F75-0F61-FCD8-1D0230F4DC50}"/>
                </a:ext>
              </a:extLst>
            </p:cNvPr>
            <p:cNvGrpSpPr>
              <a:grpSpLocks noChangeAspect="1"/>
            </p:cNvGrpSpPr>
            <p:nvPr/>
          </p:nvGrpSpPr>
          <p:grpSpPr bwMode="auto">
            <a:xfrm>
              <a:off x="5026283" y="2444659"/>
              <a:ext cx="206346" cy="171955"/>
              <a:chOff x="6541" y="1755"/>
              <a:chExt cx="426" cy="355"/>
            </a:xfrm>
            <a:solidFill>
              <a:srgbClr val="A100FF"/>
            </a:solidFill>
          </p:grpSpPr>
          <p:sp>
            <p:nvSpPr>
              <p:cNvPr id="197" name="Freeform 148">
                <a:extLst>
                  <a:ext uri="{FF2B5EF4-FFF2-40B4-BE49-F238E27FC236}">
                    <a16:creationId xmlns:a16="http://schemas.microsoft.com/office/drawing/2014/main" id="{196C7758-6676-BB36-9138-99E6C24A66E5}"/>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04" name="Freeform 149">
                <a:extLst>
                  <a:ext uri="{FF2B5EF4-FFF2-40B4-BE49-F238E27FC236}">
                    <a16:creationId xmlns:a16="http://schemas.microsoft.com/office/drawing/2014/main" id="{1B6BDEFB-12BB-FF0E-89E8-A72A9A462103}"/>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11" name="Freeform 150">
                <a:extLst>
                  <a:ext uri="{FF2B5EF4-FFF2-40B4-BE49-F238E27FC236}">
                    <a16:creationId xmlns:a16="http://schemas.microsoft.com/office/drawing/2014/main" id="{196414CC-297E-88A1-3F16-942757D39D37}"/>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5" name="Freeform 151">
                <a:extLst>
                  <a:ext uri="{FF2B5EF4-FFF2-40B4-BE49-F238E27FC236}">
                    <a16:creationId xmlns:a16="http://schemas.microsoft.com/office/drawing/2014/main" id="{21C753D8-D09E-CB10-02A6-1EE894C48A3F}"/>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70" name="Freeform 152">
                <a:extLst>
                  <a:ext uri="{FF2B5EF4-FFF2-40B4-BE49-F238E27FC236}">
                    <a16:creationId xmlns:a16="http://schemas.microsoft.com/office/drawing/2014/main" id="{A442E574-3772-74B0-4B4B-DA9E99E54FCC}"/>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75" name="Freeform 153">
                <a:extLst>
                  <a:ext uri="{FF2B5EF4-FFF2-40B4-BE49-F238E27FC236}">
                    <a16:creationId xmlns:a16="http://schemas.microsoft.com/office/drawing/2014/main" id="{7D7AD499-07F5-D0B3-712A-582EE211A9BB}"/>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88" name="Freeform 154">
                <a:extLst>
                  <a:ext uri="{FF2B5EF4-FFF2-40B4-BE49-F238E27FC236}">
                    <a16:creationId xmlns:a16="http://schemas.microsoft.com/office/drawing/2014/main" id="{92F856EF-F9EB-8AAE-0F2D-88E4A31A2B80}"/>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grpSp>
        <p:nvGrpSpPr>
          <p:cNvPr id="289" name="Group 288">
            <a:extLst>
              <a:ext uri="{FF2B5EF4-FFF2-40B4-BE49-F238E27FC236}">
                <a16:creationId xmlns:a16="http://schemas.microsoft.com/office/drawing/2014/main" id="{D75AFC46-644B-FC67-C9CB-9FE6F28D84EE}"/>
              </a:ext>
            </a:extLst>
          </p:cNvPr>
          <p:cNvGrpSpPr/>
          <p:nvPr/>
        </p:nvGrpSpPr>
        <p:grpSpPr>
          <a:xfrm>
            <a:off x="10784589" y="2825012"/>
            <a:ext cx="708856" cy="442768"/>
            <a:chOff x="5541521" y="2527285"/>
            <a:chExt cx="1038320" cy="648553"/>
          </a:xfrm>
        </p:grpSpPr>
        <p:pic>
          <p:nvPicPr>
            <p:cNvPr id="303" name="Graphic 7" descr="Amazon API Gateway service icon.">
              <a:extLst>
                <a:ext uri="{FF2B5EF4-FFF2-40B4-BE49-F238E27FC236}">
                  <a16:creationId xmlns:a16="http://schemas.microsoft.com/office/drawing/2014/main" id="{CBB0C838-DC2D-F94F-D987-035D1858E2C5}"/>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5909501" y="2527285"/>
              <a:ext cx="274320"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4" name="TextBox 9">
              <a:extLst>
                <a:ext uri="{FF2B5EF4-FFF2-40B4-BE49-F238E27FC236}">
                  <a16:creationId xmlns:a16="http://schemas.microsoft.com/office/drawing/2014/main" id="{F2820A5C-04EC-755C-37B8-94CEA8C8CA1F}"/>
                </a:ext>
              </a:extLst>
            </p:cNvPr>
            <p:cNvSpPr txBox="1">
              <a:spLocks noChangeArrowheads="1"/>
            </p:cNvSpPr>
            <p:nvPr/>
          </p:nvSpPr>
          <p:spPr bwMode="auto">
            <a:xfrm>
              <a:off x="5541521" y="2784938"/>
              <a:ext cx="1038320" cy="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Gateway</a:t>
              </a:r>
            </a:p>
          </p:txBody>
        </p:sp>
      </p:grpSp>
      <p:grpSp>
        <p:nvGrpSpPr>
          <p:cNvPr id="329" name="Group 328">
            <a:extLst>
              <a:ext uri="{FF2B5EF4-FFF2-40B4-BE49-F238E27FC236}">
                <a16:creationId xmlns:a16="http://schemas.microsoft.com/office/drawing/2014/main" id="{BA5114AD-F3E0-6FC6-7BD5-6B7315E28A09}"/>
              </a:ext>
            </a:extLst>
          </p:cNvPr>
          <p:cNvGrpSpPr/>
          <p:nvPr/>
        </p:nvGrpSpPr>
        <p:grpSpPr>
          <a:xfrm>
            <a:off x="11282887" y="3249040"/>
            <a:ext cx="553048" cy="356234"/>
            <a:chOff x="5397271" y="5776397"/>
            <a:chExt cx="796496" cy="513048"/>
          </a:xfrm>
        </p:grpSpPr>
        <p:pic>
          <p:nvPicPr>
            <p:cNvPr id="332" name="Graphic 10" descr="AWS Lambda service icon.">
              <a:extLst>
                <a:ext uri="{FF2B5EF4-FFF2-40B4-BE49-F238E27FC236}">
                  <a16:creationId xmlns:a16="http://schemas.microsoft.com/office/drawing/2014/main" id="{7BD395CF-07F3-E5B7-1362-A196C0C19E59}"/>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629047" y="5776397"/>
              <a:ext cx="261169" cy="2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 name="TextBox 20">
              <a:extLst>
                <a:ext uri="{FF2B5EF4-FFF2-40B4-BE49-F238E27FC236}">
                  <a16:creationId xmlns:a16="http://schemas.microsoft.com/office/drawing/2014/main" id="{4CDBA8DB-C009-ACA0-82D3-28060623EB7E}"/>
                </a:ext>
              </a:extLst>
            </p:cNvPr>
            <p:cNvSpPr txBox="1">
              <a:spLocks noChangeArrowheads="1"/>
            </p:cNvSpPr>
            <p:nvPr/>
          </p:nvSpPr>
          <p:spPr bwMode="auto">
            <a:xfrm>
              <a:off x="5397271" y="6032356"/>
              <a:ext cx="796496" cy="25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335" name="Group 334">
            <a:extLst>
              <a:ext uri="{FF2B5EF4-FFF2-40B4-BE49-F238E27FC236}">
                <a16:creationId xmlns:a16="http://schemas.microsoft.com/office/drawing/2014/main" id="{A11661DD-02F3-149F-CE13-CB4292FA2B29}"/>
              </a:ext>
            </a:extLst>
          </p:cNvPr>
          <p:cNvGrpSpPr/>
          <p:nvPr/>
        </p:nvGrpSpPr>
        <p:grpSpPr>
          <a:xfrm>
            <a:off x="11230229" y="2811500"/>
            <a:ext cx="622975" cy="438580"/>
            <a:chOff x="4775429" y="1931365"/>
            <a:chExt cx="622975" cy="438580"/>
          </a:xfrm>
        </p:grpSpPr>
        <p:pic>
          <p:nvPicPr>
            <p:cNvPr id="336" name="Graphic 335" descr="AWS Step Functions service icon.">
              <a:extLst>
                <a:ext uri="{FF2B5EF4-FFF2-40B4-BE49-F238E27FC236}">
                  <a16:creationId xmlns:a16="http://schemas.microsoft.com/office/drawing/2014/main" id="{444393FA-B558-0A73-AD61-4295B029DD48}"/>
                </a:ext>
              </a:extLst>
            </p:cNvPr>
            <p:cNvPicPr>
              <a:picLocks noChangeAspect="1" noChangeArrowheads="1"/>
            </p:cNvPicPr>
            <p:nvPr/>
          </p:nvPicPr>
          <p:blipFill>
            <a:blip>
              <a:extLst>
                <a:ext uri="{96DAC541-7B7A-43D3-8B79-37D633B846F1}">
                  <asvg:svgBlip xmlns:asvg="http://schemas.microsoft.com/office/drawing/2016/SVG/main" r:embed="rId21"/>
                </a:ext>
              </a:extLst>
            </a:blip>
            <a:srcRect/>
            <a:stretch/>
          </p:blipFill>
          <p:spPr bwMode="auto">
            <a:xfrm>
              <a:off x="4986945" y="1931365"/>
              <a:ext cx="201168"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 name="TextBox 9">
              <a:extLst>
                <a:ext uri="{FF2B5EF4-FFF2-40B4-BE49-F238E27FC236}">
                  <a16:creationId xmlns:a16="http://schemas.microsoft.com/office/drawing/2014/main" id="{C8EE6C60-A375-FAE1-7D49-75C022ABB859}"/>
                </a:ext>
              </a:extLst>
            </p:cNvPr>
            <p:cNvSpPr txBox="1">
              <a:spLocks noChangeArrowheads="1"/>
            </p:cNvSpPr>
            <p:nvPr/>
          </p:nvSpPr>
          <p:spPr bwMode="auto">
            <a:xfrm>
              <a:off x="4775429" y="2103077"/>
              <a:ext cx="62297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Step Functions</a:t>
              </a:r>
            </a:p>
          </p:txBody>
        </p:sp>
      </p:grpSp>
      <p:grpSp>
        <p:nvGrpSpPr>
          <p:cNvPr id="338" name="Group 337">
            <a:extLst>
              <a:ext uri="{FF2B5EF4-FFF2-40B4-BE49-F238E27FC236}">
                <a16:creationId xmlns:a16="http://schemas.microsoft.com/office/drawing/2014/main" id="{A7B3D200-0612-4DB5-E50D-9A9551F2654C}"/>
              </a:ext>
            </a:extLst>
          </p:cNvPr>
          <p:cNvGrpSpPr/>
          <p:nvPr/>
        </p:nvGrpSpPr>
        <p:grpSpPr>
          <a:xfrm>
            <a:off x="10697312" y="3235005"/>
            <a:ext cx="876342" cy="357872"/>
            <a:chOff x="7984944" y="3483002"/>
            <a:chExt cx="1018062" cy="415746"/>
          </a:xfrm>
        </p:grpSpPr>
        <p:sp>
          <p:nvSpPr>
            <p:cNvPr id="339" name="TextBox 9">
              <a:extLst>
                <a:ext uri="{FF2B5EF4-FFF2-40B4-BE49-F238E27FC236}">
                  <a16:creationId xmlns:a16="http://schemas.microsoft.com/office/drawing/2014/main" id="{CBFB8817-48B0-FA82-F8AC-12996221F982}"/>
                </a:ext>
              </a:extLst>
            </p:cNvPr>
            <p:cNvSpPr txBox="1">
              <a:spLocks noChangeArrowheads="1"/>
            </p:cNvSpPr>
            <p:nvPr/>
          </p:nvSpPr>
          <p:spPr bwMode="auto">
            <a:xfrm>
              <a:off x="7984944" y="3718058"/>
              <a:ext cx="101806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DynamoDB</a:t>
              </a:r>
            </a:p>
          </p:txBody>
        </p:sp>
        <p:pic>
          <p:nvPicPr>
            <p:cNvPr id="340" name="Picture 16">
              <a:extLst>
                <a:ext uri="{FF2B5EF4-FFF2-40B4-BE49-F238E27FC236}">
                  <a16:creationId xmlns:a16="http://schemas.microsoft.com/office/drawing/2014/main" id="{77B5AE65-BDB5-BAC0-DECC-994FA5DB840E}"/>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343718" y="3483002"/>
              <a:ext cx="274320" cy="248129"/>
            </a:xfrm>
            <a:prstGeom prst="rect">
              <a:avLst/>
            </a:prstGeom>
            <a:noFill/>
            <a:extLst>
              <a:ext uri="{909E8E84-426E-40DD-AFC4-6F175D3DCCD1}">
                <a14:hiddenFill xmlns:a14="http://schemas.microsoft.com/office/drawing/2010/main">
                  <a:solidFill>
                    <a:srgbClr val="FFFFFF"/>
                  </a:solidFill>
                </a14:hiddenFill>
              </a:ext>
            </a:extLst>
          </p:spPr>
        </p:pic>
      </p:grpSp>
      <p:sp>
        <p:nvSpPr>
          <p:cNvPr id="353" name="TextBox 352">
            <a:extLst>
              <a:ext uri="{FF2B5EF4-FFF2-40B4-BE49-F238E27FC236}">
                <a16:creationId xmlns:a16="http://schemas.microsoft.com/office/drawing/2014/main" id="{939B6BF4-56DD-921B-6390-535FB9E07582}"/>
              </a:ext>
            </a:extLst>
          </p:cNvPr>
          <p:cNvSpPr txBox="1"/>
          <p:nvPr/>
        </p:nvSpPr>
        <p:spPr>
          <a:xfrm>
            <a:off x="9566584" y="3098893"/>
            <a:ext cx="1418402" cy="48696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Agentic Commerce Protocol used by OpenAI agents to: Discover offers, build cart, execute checkout, confirm orders</a:t>
            </a:r>
          </a:p>
        </p:txBody>
      </p:sp>
      <p:grpSp>
        <p:nvGrpSpPr>
          <p:cNvPr id="357" name="Group 356">
            <a:extLst>
              <a:ext uri="{FF2B5EF4-FFF2-40B4-BE49-F238E27FC236}">
                <a16:creationId xmlns:a16="http://schemas.microsoft.com/office/drawing/2014/main" id="{1BE9AE79-DBAE-FA2E-110C-EA0D81DA93BD}"/>
              </a:ext>
            </a:extLst>
          </p:cNvPr>
          <p:cNvGrpSpPr>
            <a:grpSpLocks noChangeAspect="1"/>
          </p:cNvGrpSpPr>
          <p:nvPr/>
        </p:nvGrpSpPr>
        <p:grpSpPr>
          <a:xfrm>
            <a:off x="11380207" y="4413985"/>
            <a:ext cx="677471" cy="598828"/>
            <a:chOff x="10378472" y="5076086"/>
            <a:chExt cx="627591" cy="554739"/>
          </a:xfrm>
        </p:grpSpPr>
        <p:grpSp>
          <p:nvGrpSpPr>
            <p:cNvPr id="364" name="Group 226">
              <a:extLst>
                <a:ext uri="{FF2B5EF4-FFF2-40B4-BE49-F238E27FC236}">
                  <a16:creationId xmlns:a16="http://schemas.microsoft.com/office/drawing/2014/main" id="{0F9BA040-CA84-E3DF-B999-35D974759F10}"/>
                </a:ext>
              </a:extLst>
            </p:cNvPr>
            <p:cNvGrpSpPr>
              <a:grpSpLocks noChangeAspect="1"/>
            </p:cNvGrpSpPr>
            <p:nvPr/>
          </p:nvGrpSpPr>
          <p:grpSpPr bwMode="auto">
            <a:xfrm>
              <a:off x="10610328" y="5076086"/>
              <a:ext cx="166937" cy="182881"/>
              <a:chOff x="2437" y="456"/>
              <a:chExt cx="356" cy="390"/>
            </a:xfrm>
            <a:solidFill>
              <a:schemeClr val="tx1"/>
            </a:solidFill>
          </p:grpSpPr>
          <p:sp>
            <p:nvSpPr>
              <p:cNvPr id="385" name="Freeform 227">
                <a:extLst>
                  <a:ext uri="{FF2B5EF4-FFF2-40B4-BE49-F238E27FC236}">
                    <a16:creationId xmlns:a16="http://schemas.microsoft.com/office/drawing/2014/main" id="{B636076E-54FD-91AF-3260-8A6191F3B84A}"/>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86" name="Freeform 228">
                <a:extLst>
                  <a:ext uri="{FF2B5EF4-FFF2-40B4-BE49-F238E27FC236}">
                    <a16:creationId xmlns:a16="http://schemas.microsoft.com/office/drawing/2014/main" id="{DE1004A3-B3B5-4DFF-9A38-B0EABAFA08A6}"/>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02" name="Freeform 229">
                <a:extLst>
                  <a:ext uri="{FF2B5EF4-FFF2-40B4-BE49-F238E27FC236}">
                    <a16:creationId xmlns:a16="http://schemas.microsoft.com/office/drawing/2014/main" id="{22D0B48D-AB84-3994-F2AA-7DECE74E3CDD}"/>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03" name="Freeform 230">
                <a:extLst>
                  <a:ext uri="{FF2B5EF4-FFF2-40B4-BE49-F238E27FC236}">
                    <a16:creationId xmlns:a16="http://schemas.microsoft.com/office/drawing/2014/main" id="{E308C956-6486-0C5F-4E32-47FE5F9F8463}"/>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82" name="TextBox 17">
              <a:extLst>
                <a:ext uri="{FF2B5EF4-FFF2-40B4-BE49-F238E27FC236}">
                  <a16:creationId xmlns:a16="http://schemas.microsoft.com/office/drawing/2014/main" id="{5EE188A4-1DEB-E7EB-36B8-52D14D1B0B28}"/>
                </a:ext>
              </a:extLst>
            </p:cNvPr>
            <p:cNvSpPr txBox="1">
              <a:spLocks noChangeArrowheads="1"/>
            </p:cNvSpPr>
            <p:nvPr/>
          </p:nvSpPr>
          <p:spPr bwMode="auto">
            <a:xfrm>
              <a:off x="10378472" y="5245918"/>
              <a:ext cx="627591" cy="38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Network/ S</a:t>
              </a: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ervice</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 Systems</a:t>
              </a:r>
            </a:p>
          </p:txBody>
        </p:sp>
      </p:grpSp>
      <p:pic>
        <p:nvPicPr>
          <p:cNvPr id="407" name="Picture 406" descr="A black background with a black square&#10;&#10;AI-generated content may be incorrect.">
            <a:extLst>
              <a:ext uri="{FF2B5EF4-FFF2-40B4-BE49-F238E27FC236}">
                <a16:creationId xmlns:a16="http://schemas.microsoft.com/office/drawing/2014/main" id="{C3C484A4-8DC8-7166-9D64-6DB9CA385859}"/>
              </a:ext>
            </a:extLst>
          </p:cNvPr>
          <p:cNvPicPr>
            <a:picLocks noChangeAspect="1"/>
          </p:cNvPicPr>
          <p:nvPr/>
        </p:nvPicPr>
        <p:blipFill>
          <a:blip r:embed="rId26"/>
          <a:stretch>
            <a:fillRect/>
          </a:stretch>
        </p:blipFill>
        <p:spPr>
          <a:xfrm>
            <a:off x="2541622" y="5166121"/>
            <a:ext cx="338554" cy="338554"/>
          </a:xfrm>
          <a:prstGeom prst="rect">
            <a:avLst/>
          </a:prstGeom>
        </p:spPr>
      </p:pic>
      <p:pic>
        <p:nvPicPr>
          <p:cNvPr id="584" name="Picture 583" descr="A black background with a black square&#10;&#10;AI-generated content may be incorrect.">
            <a:extLst>
              <a:ext uri="{FF2B5EF4-FFF2-40B4-BE49-F238E27FC236}">
                <a16:creationId xmlns:a16="http://schemas.microsoft.com/office/drawing/2014/main" id="{4369DE99-F5F5-D880-2D3B-3A9BE5C55322}"/>
              </a:ext>
            </a:extLst>
          </p:cNvPr>
          <p:cNvPicPr>
            <a:picLocks noChangeAspect="1"/>
          </p:cNvPicPr>
          <p:nvPr/>
        </p:nvPicPr>
        <p:blipFill>
          <a:blip r:embed="rId26"/>
          <a:stretch>
            <a:fillRect/>
          </a:stretch>
        </p:blipFill>
        <p:spPr>
          <a:xfrm>
            <a:off x="2708172" y="1688451"/>
            <a:ext cx="338554" cy="338554"/>
          </a:xfrm>
          <a:prstGeom prst="rect">
            <a:avLst/>
          </a:prstGeom>
        </p:spPr>
      </p:pic>
      <p:sp>
        <p:nvSpPr>
          <p:cNvPr id="70" name="Rounded Rectangle 112">
            <a:extLst>
              <a:ext uri="{FF2B5EF4-FFF2-40B4-BE49-F238E27FC236}">
                <a16:creationId xmlns:a16="http://schemas.microsoft.com/office/drawing/2014/main" id="{5344810E-EF47-4306-9C63-EB0786F1AFAE}"/>
              </a:ext>
            </a:extLst>
          </p:cNvPr>
          <p:cNvSpPr/>
          <p:nvPr/>
        </p:nvSpPr>
        <p:spPr>
          <a:xfrm>
            <a:off x="343471" y="2327835"/>
            <a:ext cx="1597256" cy="9144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71" name="Rectangle 70">
            <a:extLst>
              <a:ext uri="{FF2B5EF4-FFF2-40B4-BE49-F238E27FC236}">
                <a16:creationId xmlns:a16="http://schemas.microsoft.com/office/drawing/2014/main" id="{09173BFA-D58B-7D35-A6FB-BA82C8B09CBC}"/>
              </a:ext>
            </a:extLst>
          </p:cNvPr>
          <p:cNvSpPr/>
          <p:nvPr/>
        </p:nvSpPr>
        <p:spPr>
          <a:xfrm>
            <a:off x="536219" y="2357547"/>
            <a:ext cx="1432933" cy="3324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Observability</a:t>
            </a:r>
          </a:p>
        </p:txBody>
      </p:sp>
      <p:sp>
        <p:nvSpPr>
          <p:cNvPr id="102" name="Oval 101">
            <a:extLst>
              <a:ext uri="{FF2B5EF4-FFF2-40B4-BE49-F238E27FC236}">
                <a16:creationId xmlns:a16="http://schemas.microsoft.com/office/drawing/2014/main" id="{26F5D2E0-3A67-823C-E91F-39C9773D363B}"/>
              </a:ext>
            </a:extLst>
          </p:cNvPr>
          <p:cNvSpPr>
            <a:spLocks noChangeAspect="1"/>
          </p:cNvSpPr>
          <p:nvPr/>
        </p:nvSpPr>
        <p:spPr>
          <a:xfrm>
            <a:off x="388745" y="2404707"/>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03" name="Group 147">
            <a:extLst>
              <a:ext uri="{FF2B5EF4-FFF2-40B4-BE49-F238E27FC236}">
                <a16:creationId xmlns:a16="http://schemas.microsoft.com/office/drawing/2014/main" id="{6EB57AD7-E9C9-E289-9EFA-B53E6882BA16}"/>
              </a:ext>
            </a:extLst>
          </p:cNvPr>
          <p:cNvGrpSpPr>
            <a:grpSpLocks noChangeAspect="1"/>
          </p:cNvGrpSpPr>
          <p:nvPr/>
        </p:nvGrpSpPr>
        <p:grpSpPr bwMode="auto">
          <a:xfrm>
            <a:off x="437262" y="2455584"/>
            <a:ext cx="114722" cy="95603"/>
            <a:chOff x="6541" y="1755"/>
            <a:chExt cx="426" cy="355"/>
          </a:xfrm>
          <a:solidFill>
            <a:srgbClr val="A100FF"/>
          </a:solidFill>
        </p:grpSpPr>
        <p:sp>
          <p:nvSpPr>
            <p:cNvPr id="104" name="Freeform 148">
              <a:extLst>
                <a:ext uri="{FF2B5EF4-FFF2-40B4-BE49-F238E27FC236}">
                  <a16:creationId xmlns:a16="http://schemas.microsoft.com/office/drawing/2014/main" id="{1D8E7FE1-C18B-3E89-F8AC-04C3D72CEAE3}"/>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5" name="Freeform 149">
              <a:extLst>
                <a:ext uri="{FF2B5EF4-FFF2-40B4-BE49-F238E27FC236}">
                  <a16:creationId xmlns:a16="http://schemas.microsoft.com/office/drawing/2014/main" id="{BBBD33FD-77A1-6DD6-2AC8-F7484D0865B7}"/>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6" name="Freeform 150">
              <a:extLst>
                <a:ext uri="{FF2B5EF4-FFF2-40B4-BE49-F238E27FC236}">
                  <a16:creationId xmlns:a16="http://schemas.microsoft.com/office/drawing/2014/main" id="{F10EF94A-0CFC-E6C9-D492-2FA1C0B96B57}"/>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7" name="Freeform 151">
              <a:extLst>
                <a:ext uri="{FF2B5EF4-FFF2-40B4-BE49-F238E27FC236}">
                  <a16:creationId xmlns:a16="http://schemas.microsoft.com/office/drawing/2014/main" id="{D86C9EFA-5795-16BE-F28F-36598B3B0DB9}"/>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8" name="Freeform 152">
              <a:extLst>
                <a:ext uri="{FF2B5EF4-FFF2-40B4-BE49-F238E27FC236}">
                  <a16:creationId xmlns:a16="http://schemas.microsoft.com/office/drawing/2014/main" id="{015FF06D-1EE1-B853-117D-DFE4F36C18EB}"/>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9" name="Freeform 153">
              <a:extLst>
                <a:ext uri="{FF2B5EF4-FFF2-40B4-BE49-F238E27FC236}">
                  <a16:creationId xmlns:a16="http://schemas.microsoft.com/office/drawing/2014/main" id="{AEF68636-149F-FC00-7027-A3CD1657E7FE}"/>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10" name="Freeform 154">
              <a:extLst>
                <a:ext uri="{FF2B5EF4-FFF2-40B4-BE49-F238E27FC236}">
                  <a16:creationId xmlns:a16="http://schemas.microsoft.com/office/drawing/2014/main" id="{AA958450-6370-CCE8-DB97-D8B546550820}"/>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nvGrpSpPr>
          <p:cNvPr id="445" name="Group 444">
            <a:extLst>
              <a:ext uri="{FF2B5EF4-FFF2-40B4-BE49-F238E27FC236}">
                <a16:creationId xmlns:a16="http://schemas.microsoft.com/office/drawing/2014/main" id="{E7CD1B6D-49DF-48AE-0E40-0C0D8D865B68}"/>
              </a:ext>
            </a:extLst>
          </p:cNvPr>
          <p:cNvGrpSpPr/>
          <p:nvPr/>
        </p:nvGrpSpPr>
        <p:grpSpPr>
          <a:xfrm>
            <a:off x="922884" y="2695585"/>
            <a:ext cx="803511" cy="392668"/>
            <a:chOff x="5165266" y="4966589"/>
            <a:chExt cx="2066720" cy="1009984"/>
          </a:xfrm>
        </p:grpSpPr>
        <p:pic>
          <p:nvPicPr>
            <p:cNvPr id="446" name="Graphic 17" descr="Amazon CloudWatch service icon.">
              <a:extLst>
                <a:ext uri="{FF2B5EF4-FFF2-40B4-BE49-F238E27FC236}">
                  <a16:creationId xmlns:a16="http://schemas.microsoft.com/office/drawing/2014/main" id="{68D2708A-2ED0-57A3-AFC0-EA75B34050EC}"/>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5934299" y="4966589"/>
              <a:ext cx="517427" cy="51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 name="TextBox 9">
              <a:extLst>
                <a:ext uri="{FF2B5EF4-FFF2-40B4-BE49-F238E27FC236}">
                  <a16:creationId xmlns:a16="http://schemas.microsoft.com/office/drawing/2014/main" id="{0E8C0681-A4FD-4386-8987-ABA85F8A6FFC}"/>
                </a:ext>
              </a:extLst>
            </p:cNvPr>
            <p:cNvSpPr txBox="1">
              <a:spLocks noChangeArrowheads="1"/>
            </p:cNvSpPr>
            <p:nvPr/>
          </p:nvSpPr>
          <p:spPr bwMode="auto">
            <a:xfrm>
              <a:off x="5165266" y="5511819"/>
              <a:ext cx="2066720" cy="46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CloudWatch</a:t>
              </a:r>
            </a:p>
          </p:txBody>
        </p:sp>
      </p:grpSp>
      <p:grpSp>
        <p:nvGrpSpPr>
          <p:cNvPr id="448" name="Group 447">
            <a:extLst>
              <a:ext uri="{FF2B5EF4-FFF2-40B4-BE49-F238E27FC236}">
                <a16:creationId xmlns:a16="http://schemas.microsoft.com/office/drawing/2014/main" id="{B3364030-1F36-EFC1-89E1-ED50FAFC1E32}"/>
              </a:ext>
            </a:extLst>
          </p:cNvPr>
          <p:cNvGrpSpPr/>
          <p:nvPr/>
        </p:nvGrpSpPr>
        <p:grpSpPr>
          <a:xfrm>
            <a:off x="1407087" y="2695585"/>
            <a:ext cx="670490" cy="393285"/>
            <a:chOff x="6033195" y="4968349"/>
            <a:chExt cx="1724577" cy="1011571"/>
          </a:xfrm>
        </p:grpSpPr>
        <p:pic>
          <p:nvPicPr>
            <p:cNvPr id="449" name="Graphic 7" descr="AWS X-Ray service icon.">
              <a:extLst>
                <a:ext uri="{FF2B5EF4-FFF2-40B4-BE49-F238E27FC236}">
                  <a16:creationId xmlns:a16="http://schemas.microsoft.com/office/drawing/2014/main" id="{1BDCA9CD-6071-C5B8-F0F6-3FCB43EC2AEF}"/>
                </a:ext>
              </a:extLst>
            </p:cNvPr>
            <p:cNvPicPr>
              <a:picLocks noChangeAspect="1" noChangeArrowheads="1"/>
            </p:cNvPicPr>
            <p:nvPr/>
          </p:nvPicPr>
          <p:blipFill>
            <a:blip>
              <a:extLst>
                <a:ext uri="{96DAC541-7B7A-43D3-8B79-37D633B846F1}">
                  <asvg:svgBlip xmlns:asvg="http://schemas.microsoft.com/office/drawing/2016/SVG/main" r:embed="rId27"/>
                </a:ext>
              </a:extLst>
            </a:blip>
            <a:srcRect/>
            <a:stretch/>
          </p:blipFill>
          <p:spPr bwMode="auto">
            <a:xfrm>
              <a:off x="6640587" y="4968349"/>
              <a:ext cx="540944" cy="5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 name="TextBox 9">
              <a:extLst>
                <a:ext uri="{FF2B5EF4-FFF2-40B4-BE49-F238E27FC236}">
                  <a16:creationId xmlns:a16="http://schemas.microsoft.com/office/drawing/2014/main" id="{3D435EF5-EA22-6D6C-F832-417B0DAC346D}"/>
                </a:ext>
              </a:extLst>
            </p:cNvPr>
            <p:cNvSpPr txBox="1">
              <a:spLocks noChangeArrowheads="1"/>
            </p:cNvSpPr>
            <p:nvPr/>
          </p:nvSpPr>
          <p:spPr bwMode="auto">
            <a:xfrm>
              <a:off x="6033195" y="5515166"/>
              <a:ext cx="1724577" cy="46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X-Ray</a:t>
              </a:r>
            </a:p>
          </p:txBody>
        </p:sp>
      </p:grpSp>
      <p:sp>
        <p:nvSpPr>
          <p:cNvPr id="569" name="TextBox 568">
            <a:extLst>
              <a:ext uri="{FF2B5EF4-FFF2-40B4-BE49-F238E27FC236}">
                <a16:creationId xmlns:a16="http://schemas.microsoft.com/office/drawing/2014/main" id="{228D6661-DEA4-4314-550C-78CDF95D31B4}"/>
              </a:ext>
            </a:extLst>
          </p:cNvPr>
          <p:cNvSpPr txBox="1"/>
          <p:nvPr/>
        </p:nvSpPr>
        <p:spPr>
          <a:xfrm>
            <a:off x="304857" y="2842044"/>
            <a:ext cx="854332" cy="373817"/>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Agent run/tool-call metadata captured</a:t>
            </a:r>
          </a:p>
        </p:txBody>
      </p:sp>
      <p:pic>
        <p:nvPicPr>
          <p:cNvPr id="585" name="Picture 584" descr="A black background with a black square&#10;&#10;AI-generated content may be incorrect.">
            <a:extLst>
              <a:ext uri="{FF2B5EF4-FFF2-40B4-BE49-F238E27FC236}">
                <a16:creationId xmlns:a16="http://schemas.microsoft.com/office/drawing/2014/main" id="{F863801E-25DC-C93C-F97B-F6CC8E678641}"/>
              </a:ext>
            </a:extLst>
          </p:cNvPr>
          <p:cNvPicPr>
            <a:picLocks noChangeAspect="1"/>
          </p:cNvPicPr>
          <p:nvPr/>
        </p:nvPicPr>
        <p:blipFill>
          <a:blip r:embed="rId26"/>
          <a:stretch>
            <a:fillRect/>
          </a:stretch>
        </p:blipFill>
        <p:spPr>
          <a:xfrm>
            <a:off x="561521" y="2603667"/>
            <a:ext cx="338554" cy="338554"/>
          </a:xfrm>
          <a:prstGeom prst="rect">
            <a:avLst/>
          </a:prstGeom>
        </p:spPr>
      </p:pic>
      <p:grpSp>
        <p:nvGrpSpPr>
          <p:cNvPr id="2" name="Group 1">
            <a:extLst>
              <a:ext uri="{FF2B5EF4-FFF2-40B4-BE49-F238E27FC236}">
                <a16:creationId xmlns:a16="http://schemas.microsoft.com/office/drawing/2014/main" id="{12628649-7949-A0EB-01C7-4A18E10F8CFD}"/>
              </a:ext>
            </a:extLst>
          </p:cNvPr>
          <p:cNvGrpSpPr/>
          <p:nvPr/>
        </p:nvGrpSpPr>
        <p:grpSpPr>
          <a:xfrm>
            <a:off x="2259905" y="2620675"/>
            <a:ext cx="1236658" cy="522136"/>
            <a:chOff x="2259905" y="2552941"/>
            <a:chExt cx="1236658" cy="522136"/>
          </a:xfrm>
        </p:grpSpPr>
        <p:sp>
          <p:nvSpPr>
            <p:cNvPr id="174" name="TextBox 173">
              <a:extLst>
                <a:ext uri="{FF2B5EF4-FFF2-40B4-BE49-F238E27FC236}">
                  <a16:creationId xmlns:a16="http://schemas.microsoft.com/office/drawing/2014/main" id="{95A25ADB-2CF1-7AEC-7EB1-DFB13C198C53}"/>
                </a:ext>
              </a:extLst>
            </p:cNvPr>
            <p:cNvSpPr txBox="1"/>
            <p:nvPr/>
          </p:nvSpPr>
          <p:spPr>
            <a:xfrm>
              <a:off x="2259905" y="2808677"/>
              <a:ext cx="1236658" cy="266400"/>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Safety + reasoning outputs governed by AWS policies</a:t>
              </a:r>
            </a:p>
          </p:txBody>
        </p:sp>
        <p:pic>
          <p:nvPicPr>
            <p:cNvPr id="586" name="Picture 585" descr="A black background with a black square&#10;&#10;AI-generated content may be incorrect.">
              <a:extLst>
                <a:ext uri="{FF2B5EF4-FFF2-40B4-BE49-F238E27FC236}">
                  <a16:creationId xmlns:a16="http://schemas.microsoft.com/office/drawing/2014/main" id="{AAE2CD7F-590D-92DF-2C17-3D9C084E0F33}"/>
                </a:ext>
              </a:extLst>
            </p:cNvPr>
            <p:cNvPicPr>
              <a:picLocks noChangeAspect="1"/>
            </p:cNvPicPr>
            <p:nvPr/>
          </p:nvPicPr>
          <p:blipFill>
            <a:blip r:embed="rId26"/>
            <a:stretch>
              <a:fillRect/>
            </a:stretch>
          </p:blipFill>
          <p:spPr>
            <a:xfrm>
              <a:off x="2700517" y="2552941"/>
              <a:ext cx="338554" cy="338554"/>
            </a:xfrm>
            <a:prstGeom prst="rect">
              <a:avLst/>
            </a:prstGeom>
          </p:spPr>
        </p:pic>
      </p:grpSp>
      <p:grpSp>
        <p:nvGrpSpPr>
          <p:cNvPr id="461" name="Group 460">
            <a:extLst>
              <a:ext uri="{FF2B5EF4-FFF2-40B4-BE49-F238E27FC236}">
                <a16:creationId xmlns:a16="http://schemas.microsoft.com/office/drawing/2014/main" id="{90FBBBE6-7621-7040-E7D5-42359DBE1DE8}"/>
              </a:ext>
            </a:extLst>
          </p:cNvPr>
          <p:cNvGrpSpPr/>
          <p:nvPr/>
        </p:nvGrpSpPr>
        <p:grpSpPr>
          <a:xfrm>
            <a:off x="4627623" y="1768216"/>
            <a:ext cx="1390730" cy="596229"/>
            <a:chOff x="4909007" y="1644037"/>
            <a:chExt cx="1390730" cy="596229"/>
          </a:xfrm>
        </p:grpSpPr>
        <p:sp>
          <p:nvSpPr>
            <p:cNvPr id="490" name="TextBox 489">
              <a:extLst>
                <a:ext uri="{FF2B5EF4-FFF2-40B4-BE49-F238E27FC236}">
                  <a16:creationId xmlns:a16="http://schemas.microsoft.com/office/drawing/2014/main" id="{2219AA9B-B9B3-9800-EADC-B5BF82A26862}"/>
                </a:ext>
              </a:extLst>
            </p:cNvPr>
            <p:cNvSpPr txBox="1"/>
            <p:nvPr/>
          </p:nvSpPr>
          <p:spPr>
            <a:xfrm>
              <a:off x="4909007" y="1892046"/>
              <a:ext cx="1390730" cy="348220"/>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OpenAI models for planning, task decomposition, reasoning </a:t>
              </a:r>
            </a:p>
          </p:txBody>
        </p:sp>
        <p:pic>
          <p:nvPicPr>
            <p:cNvPr id="587" name="Picture 586" descr="A black background with a black square&#10;&#10;AI-generated content may be incorrect.">
              <a:extLst>
                <a:ext uri="{FF2B5EF4-FFF2-40B4-BE49-F238E27FC236}">
                  <a16:creationId xmlns:a16="http://schemas.microsoft.com/office/drawing/2014/main" id="{422A8008-4C1C-52A8-7A83-134B761D48CC}"/>
                </a:ext>
              </a:extLst>
            </p:cNvPr>
            <p:cNvPicPr>
              <a:picLocks noChangeAspect="1"/>
            </p:cNvPicPr>
            <p:nvPr/>
          </p:nvPicPr>
          <p:blipFill>
            <a:blip r:embed="rId26"/>
            <a:stretch>
              <a:fillRect/>
            </a:stretch>
          </p:blipFill>
          <p:spPr>
            <a:xfrm>
              <a:off x="5465884" y="1644037"/>
              <a:ext cx="338554" cy="338554"/>
            </a:xfrm>
            <a:prstGeom prst="rect">
              <a:avLst/>
            </a:prstGeom>
          </p:spPr>
        </p:pic>
      </p:grpSp>
      <p:grpSp>
        <p:nvGrpSpPr>
          <p:cNvPr id="462" name="Group 461">
            <a:extLst>
              <a:ext uri="{FF2B5EF4-FFF2-40B4-BE49-F238E27FC236}">
                <a16:creationId xmlns:a16="http://schemas.microsoft.com/office/drawing/2014/main" id="{35547C88-7487-C44A-2DA4-B85068AEA9DA}"/>
              </a:ext>
            </a:extLst>
          </p:cNvPr>
          <p:cNvGrpSpPr/>
          <p:nvPr/>
        </p:nvGrpSpPr>
        <p:grpSpPr>
          <a:xfrm>
            <a:off x="6229020" y="1765257"/>
            <a:ext cx="1258798" cy="771177"/>
            <a:chOff x="6632430" y="1686234"/>
            <a:chExt cx="1258798" cy="771177"/>
          </a:xfrm>
        </p:grpSpPr>
        <p:sp>
          <p:nvSpPr>
            <p:cNvPr id="499" name="TextBox 498">
              <a:extLst>
                <a:ext uri="{FF2B5EF4-FFF2-40B4-BE49-F238E27FC236}">
                  <a16:creationId xmlns:a16="http://schemas.microsoft.com/office/drawing/2014/main" id="{3E875279-3860-70B5-5F56-578A59230165}"/>
                </a:ext>
              </a:extLst>
            </p:cNvPr>
            <p:cNvSpPr txBox="1"/>
            <p:nvPr/>
          </p:nvSpPr>
          <p:spPr>
            <a:xfrm>
              <a:off x="6632430" y="1952402"/>
              <a:ext cx="1258798" cy="505009"/>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OpenAI consumes memory context for reasoning</a:t>
              </a:r>
            </a:p>
          </p:txBody>
        </p:sp>
        <p:pic>
          <p:nvPicPr>
            <p:cNvPr id="588" name="Picture 587" descr="A black background with a black square&#10;&#10;AI-generated content may be incorrect.">
              <a:extLst>
                <a:ext uri="{FF2B5EF4-FFF2-40B4-BE49-F238E27FC236}">
                  <a16:creationId xmlns:a16="http://schemas.microsoft.com/office/drawing/2014/main" id="{3A35F220-FF18-F147-082D-1081F839B465}"/>
                </a:ext>
              </a:extLst>
            </p:cNvPr>
            <p:cNvPicPr>
              <a:picLocks noChangeAspect="1"/>
            </p:cNvPicPr>
            <p:nvPr/>
          </p:nvPicPr>
          <p:blipFill>
            <a:blip r:embed="rId26"/>
            <a:stretch>
              <a:fillRect/>
            </a:stretch>
          </p:blipFill>
          <p:spPr>
            <a:xfrm>
              <a:off x="7112398" y="1686234"/>
              <a:ext cx="338554" cy="338554"/>
            </a:xfrm>
            <a:prstGeom prst="rect">
              <a:avLst/>
            </a:prstGeom>
          </p:spPr>
        </p:pic>
      </p:grpSp>
      <p:grpSp>
        <p:nvGrpSpPr>
          <p:cNvPr id="476" name="Group 475">
            <a:extLst>
              <a:ext uri="{FF2B5EF4-FFF2-40B4-BE49-F238E27FC236}">
                <a16:creationId xmlns:a16="http://schemas.microsoft.com/office/drawing/2014/main" id="{A0391C6E-482B-0B69-B49A-D3A85C77DC6A}"/>
              </a:ext>
            </a:extLst>
          </p:cNvPr>
          <p:cNvGrpSpPr/>
          <p:nvPr/>
        </p:nvGrpSpPr>
        <p:grpSpPr>
          <a:xfrm>
            <a:off x="4016837" y="2959495"/>
            <a:ext cx="966834" cy="595627"/>
            <a:chOff x="3960392" y="2948206"/>
            <a:chExt cx="966834" cy="595627"/>
          </a:xfrm>
        </p:grpSpPr>
        <p:sp>
          <p:nvSpPr>
            <p:cNvPr id="508" name="TextBox 507">
              <a:extLst>
                <a:ext uri="{FF2B5EF4-FFF2-40B4-BE49-F238E27FC236}">
                  <a16:creationId xmlns:a16="http://schemas.microsoft.com/office/drawing/2014/main" id="{8BA41902-C7AD-E270-253B-1EC4ED922B0A}"/>
                </a:ext>
              </a:extLst>
            </p:cNvPr>
            <p:cNvSpPr txBox="1"/>
            <p:nvPr/>
          </p:nvSpPr>
          <p:spPr>
            <a:xfrm>
              <a:off x="3960392" y="3204758"/>
              <a:ext cx="966834" cy="339075"/>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OpenAI models invoked here</a:t>
              </a:r>
            </a:p>
          </p:txBody>
        </p:sp>
        <p:pic>
          <p:nvPicPr>
            <p:cNvPr id="589" name="Picture 588" descr="A black background with a black square&#10;&#10;AI-generated content may be incorrect.">
              <a:extLst>
                <a:ext uri="{FF2B5EF4-FFF2-40B4-BE49-F238E27FC236}">
                  <a16:creationId xmlns:a16="http://schemas.microsoft.com/office/drawing/2014/main" id="{051D2CE9-D732-A872-6E5C-CEB9DD760EF7}"/>
                </a:ext>
              </a:extLst>
            </p:cNvPr>
            <p:cNvPicPr>
              <a:picLocks noChangeAspect="1"/>
            </p:cNvPicPr>
            <p:nvPr/>
          </p:nvPicPr>
          <p:blipFill>
            <a:blip r:embed="rId26"/>
            <a:stretch>
              <a:fillRect/>
            </a:stretch>
          </p:blipFill>
          <p:spPr>
            <a:xfrm>
              <a:off x="4298660" y="2948206"/>
              <a:ext cx="338554" cy="338554"/>
            </a:xfrm>
            <a:prstGeom prst="rect">
              <a:avLst/>
            </a:prstGeom>
          </p:spPr>
        </p:pic>
      </p:grpSp>
      <p:grpSp>
        <p:nvGrpSpPr>
          <p:cNvPr id="479" name="Group 478">
            <a:extLst>
              <a:ext uri="{FF2B5EF4-FFF2-40B4-BE49-F238E27FC236}">
                <a16:creationId xmlns:a16="http://schemas.microsoft.com/office/drawing/2014/main" id="{F5AB9526-1316-0694-B6E4-19711B45DE49}"/>
              </a:ext>
            </a:extLst>
          </p:cNvPr>
          <p:cNvGrpSpPr/>
          <p:nvPr/>
        </p:nvGrpSpPr>
        <p:grpSpPr>
          <a:xfrm>
            <a:off x="5824436" y="2976499"/>
            <a:ext cx="1047321" cy="628766"/>
            <a:chOff x="5711546" y="2897476"/>
            <a:chExt cx="1047321" cy="628766"/>
          </a:xfrm>
        </p:grpSpPr>
        <p:sp>
          <p:nvSpPr>
            <p:cNvPr id="516" name="TextBox 515">
              <a:extLst>
                <a:ext uri="{FF2B5EF4-FFF2-40B4-BE49-F238E27FC236}">
                  <a16:creationId xmlns:a16="http://schemas.microsoft.com/office/drawing/2014/main" id="{B4113006-57FE-8C79-5889-480604D4BB8F}"/>
                </a:ext>
              </a:extLst>
            </p:cNvPr>
            <p:cNvSpPr txBox="1"/>
            <p:nvPr/>
          </p:nvSpPr>
          <p:spPr>
            <a:xfrm>
              <a:off x="5711546" y="3131886"/>
              <a:ext cx="1047321" cy="394356"/>
            </a:xfrm>
            <a:prstGeom prst="rect">
              <a:avLst/>
            </a:prstGeom>
            <a:noFill/>
          </p:spPr>
          <p:txBody>
            <a:bodyPr wrap="square" rtlCol="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Tool schemas + invocation semantics used by OpenAI Agents</a:t>
              </a:r>
            </a:p>
          </p:txBody>
        </p:sp>
        <p:pic>
          <p:nvPicPr>
            <p:cNvPr id="590" name="Picture 589" descr="A black background with a black square&#10;&#10;AI-generated content may be incorrect.">
              <a:extLst>
                <a:ext uri="{FF2B5EF4-FFF2-40B4-BE49-F238E27FC236}">
                  <a16:creationId xmlns:a16="http://schemas.microsoft.com/office/drawing/2014/main" id="{46C0C3B9-B0B8-D450-6F0A-8524CFD0DF4C}"/>
                </a:ext>
              </a:extLst>
            </p:cNvPr>
            <p:cNvPicPr>
              <a:picLocks noChangeAspect="1"/>
            </p:cNvPicPr>
            <p:nvPr/>
          </p:nvPicPr>
          <p:blipFill>
            <a:blip r:embed="rId26"/>
            <a:stretch>
              <a:fillRect/>
            </a:stretch>
          </p:blipFill>
          <p:spPr>
            <a:xfrm>
              <a:off x="6068485" y="2897476"/>
              <a:ext cx="338554" cy="338554"/>
            </a:xfrm>
            <a:prstGeom prst="rect">
              <a:avLst/>
            </a:prstGeom>
          </p:spPr>
        </p:pic>
      </p:grpSp>
      <p:pic>
        <p:nvPicPr>
          <p:cNvPr id="591" name="Picture 590" descr="A black background with a black square&#10;&#10;AI-generated content may be incorrect.">
            <a:extLst>
              <a:ext uri="{FF2B5EF4-FFF2-40B4-BE49-F238E27FC236}">
                <a16:creationId xmlns:a16="http://schemas.microsoft.com/office/drawing/2014/main" id="{8D1DF705-8F1B-6860-7B71-07AA4E43355D}"/>
              </a:ext>
            </a:extLst>
          </p:cNvPr>
          <p:cNvPicPr>
            <a:picLocks noChangeAspect="1"/>
          </p:cNvPicPr>
          <p:nvPr/>
        </p:nvPicPr>
        <p:blipFill>
          <a:blip r:embed="rId26"/>
          <a:stretch>
            <a:fillRect/>
          </a:stretch>
        </p:blipFill>
        <p:spPr>
          <a:xfrm>
            <a:off x="9324216" y="3150275"/>
            <a:ext cx="338554" cy="338554"/>
          </a:xfrm>
          <a:prstGeom prst="rect">
            <a:avLst/>
          </a:prstGeom>
        </p:spPr>
      </p:pic>
      <p:pic>
        <p:nvPicPr>
          <p:cNvPr id="592" name="Picture 591" descr="A black background with a black square&#10;&#10;AI-generated content may be incorrect.">
            <a:extLst>
              <a:ext uri="{FF2B5EF4-FFF2-40B4-BE49-F238E27FC236}">
                <a16:creationId xmlns:a16="http://schemas.microsoft.com/office/drawing/2014/main" id="{E56E5492-B3B8-867D-78C2-5552AEA4D5A4}"/>
              </a:ext>
            </a:extLst>
          </p:cNvPr>
          <p:cNvPicPr>
            <a:picLocks noChangeAspect="1"/>
          </p:cNvPicPr>
          <p:nvPr/>
        </p:nvPicPr>
        <p:blipFill>
          <a:blip r:embed="rId26"/>
          <a:stretch>
            <a:fillRect/>
          </a:stretch>
        </p:blipFill>
        <p:spPr>
          <a:xfrm>
            <a:off x="462178" y="4344591"/>
            <a:ext cx="338554" cy="338554"/>
          </a:xfrm>
          <a:prstGeom prst="rect">
            <a:avLst/>
          </a:prstGeom>
        </p:spPr>
      </p:pic>
      <p:pic>
        <p:nvPicPr>
          <p:cNvPr id="593" name="Picture 592" descr="A black background with a black square&#10;&#10;AI-generated content may be incorrect.">
            <a:extLst>
              <a:ext uri="{FF2B5EF4-FFF2-40B4-BE49-F238E27FC236}">
                <a16:creationId xmlns:a16="http://schemas.microsoft.com/office/drawing/2014/main" id="{5FF3DB72-D08B-30A9-443F-765EDDDC6D0E}"/>
              </a:ext>
            </a:extLst>
          </p:cNvPr>
          <p:cNvPicPr>
            <a:picLocks noChangeAspect="1"/>
          </p:cNvPicPr>
          <p:nvPr/>
        </p:nvPicPr>
        <p:blipFill>
          <a:blip r:embed="rId26"/>
          <a:stretch>
            <a:fillRect/>
          </a:stretch>
        </p:blipFill>
        <p:spPr>
          <a:xfrm>
            <a:off x="2374643" y="4359621"/>
            <a:ext cx="338554" cy="338554"/>
          </a:xfrm>
          <a:prstGeom prst="rect">
            <a:avLst/>
          </a:prstGeom>
        </p:spPr>
      </p:pic>
      <p:pic>
        <p:nvPicPr>
          <p:cNvPr id="594" name="Picture 593" descr="A black background with a black square&#10;&#10;AI-generated content may be incorrect.">
            <a:extLst>
              <a:ext uri="{FF2B5EF4-FFF2-40B4-BE49-F238E27FC236}">
                <a16:creationId xmlns:a16="http://schemas.microsoft.com/office/drawing/2014/main" id="{37864889-B54A-9A54-66EA-59CCB9BD341A}"/>
              </a:ext>
            </a:extLst>
          </p:cNvPr>
          <p:cNvPicPr>
            <a:picLocks noChangeAspect="1"/>
          </p:cNvPicPr>
          <p:nvPr/>
        </p:nvPicPr>
        <p:blipFill>
          <a:blip r:embed="rId26"/>
          <a:stretch>
            <a:fillRect/>
          </a:stretch>
        </p:blipFill>
        <p:spPr>
          <a:xfrm>
            <a:off x="592402" y="5139195"/>
            <a:ext cx="338554" cy="338554"/>
          </a:xfrm>
          <a:prstGeom prst="rect">
            <a:avLst/>
          </a:prstGeom>
        </p:spPr>
      </p:pic>
      <p:pic>
        <p:nvPicPr>
          <p:cNvPr id="596" name="Picture 595" descr="A black background with a black square&#10;&#10;AI-generated content may be incorrect.">
            <a:extLst>
              <a:ext uri="{FF2B5EF4-FFF2-40B4-BE49-F238E27FC236}">
                <a16:creationId xmlns:a16="http://schemas.microsoft.com/office/drawing/2014/main" id="{F63DD67C-3CF3-9657-1441-066026B52D0B}"/>
              </a:ext>
            </a:extLst>
          </p:cNvPr>
          <p:cNvPicPr>
            <a:picLocks noChangeAspect="1"/>
          </p:cNvPicPr>
          <p:nvPr/>
        </p:nvPicPr>
        <p:blipFill>
          <a:blip r:embed="rId26"/>
          <a:stretch>
            <a:fillRect/>
          </a:stretch>
        </p:blipFill>
        <p:spPr>
          <a:xfrm>
            <a:off x="6114226" y="4452643"/>
            <a:ext cx="338554" cy="338554"/>
          </a:xfrm>
          <a:prstGeom prst="rect">
            <a:avLst/>
          </a:prstGeom>
        </p:spPr>
      </p:pic>
      <p:sp>
        <p:nvSpPr>
          <p:cNvPr id="276" name="Rounded Rectangle 114">
            <a:extLst>
              <a:ext uri="{FF2B5EF4-FFF2-40B4-BE49-F238E27FC236}">
                <a16:creationId xmlns:a16="http://schemas.microsoft.com/office/drawing/2014/main" id="{66C09BC4-D43E-B0C2-2FE4-8945DC155099}"/>
              </a:ext>
            </a:extLst>
          </p:cNvPr>
          <p:cNvSpPr/>
          <p:nvPr/>
        </p:nvSpPr>
        <p:spPr>
          <a:xfrm>
            <a:off x="4609860" y="5022024"/>
            <a:ext cx="3001337" cy="6858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277" name="Rectangle 276">
            <a:extLst>
              <a:ext uri="{FF2B5EF4-FFF2-40B4-BE49-F238E27FC236}">
                <a16:creationId xmlns:a16="http://schemas.microsoft.com/office/drawing/2014/main" id="{CDC13E04-D8E2-2C6C-A533-04EA3367F4CC}"/>
              </a:ext>
            </a:extLst>
          </p:cNvPr>
          <p:cNvSpPr/>
          <p:nvPr/>
        </p:nvSpPr>
        <p:spPr>
          <a:xfrm>
            <a:off x="4874572" y="5100140"/>
            <a:ext cx="2659491" cy="1686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Ontology Engineering</a:t>
            </a:r>
          </a:p>
        </p:txBody>
      </p:sp>
      <p:grpSp>
        <p:nvGrpSpPr>
          <p:cNvPr id="279" name="Group 278">
            <a:extLst>
              <a:ext uri="{FF2B5EF4-FFF2-40B4-BE49-F238E27FC236}">
                <a16:creationId xmlns:a16="http://schemas.microsoft.com/office/drawing/2014/main" id="{C5E84724-29A9-75FD-0778-9BB343826C32}"/>
              </a:ext>
            </a:extLst>
          </p:cNvPr>
          <p:cNvGrpSpPr/>
          <p:nvPr/>
        </p:nvGrpSpPr>
        <p:grpSpPr>
          <a:xfrm>
            <a:off x="4676631" y="5077813"/>
            <a:ext cx="210312" cy="210312"/>
            <a:chOff x="8548426" y="2317532"/>
            <a:chExt cx="353165" cy="353165"/>
          </a:xfrm>
        </p:grpSpPr>
        <p:sp>
          <p:nvSpPr>
            <p:cNvPr id="280" name="Oval 279">
              <a:extLst>
                <a:ext uri="{FF2B5EF4-FFF2-40B4-BE49-F238E27FC236}">
                  <a16:creationId xmlns:a16="http://schemas.microsoft.com/office/drawing/2014/main" id="{C1F243A6-7C32-8EAD-E82E-3632DFBA3B45}"/>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81" name="Freeform: Shape 730">
              <a:extLst>
                <a:ext uri="{FF2B5EF4-FFF2-40B4-BE49-F238E27FC236}">
                  <a16:creationId xmlns:a16="http://schemas.microsoft.com/office/drawing/2014/main" id="{BEE9AE66-7A4C-4149-0D71-7E234301E153}"/>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nvGrpSpPr>
          <p:cNvPr id="563" name="Group 562">
            <a:extLst>
              <a:ext uri="{FF2B5EF4-FFF2-40B4-BE49-F238E27FC236}">
                <a16:creationId xmlns:a16="http://schemas.microsoft.com/office/drawing/2014/main" id="{72EEE198-9088-84FF-56EC-7DEBBB5CB6C1}"/>
              </a:ext>
            </a:extLst>
          </p:cNvPr>
          <p:cNvGrpSpPr/>
          <p:nvPr/>
        </p:nvGrpSpPr>
        <p:grpSpPr>
          <a:xfrm>
            <a:off x="6003142" y="5340548"/>
            <a:ext cx="736562" cy="349819"/>
            <a:chOff x="4870153" y="5132121"/>
            <a:chExt cx="736562" cy="349819"/>
          </a:xfrm>
        </p:grpSpPr>
        <p:pic>
          <p:nvPicPr>
            <p:cNvPr id="330" name="Graphic 6" descr="AWS CodePipeline service icon.">
              <a:extLst>
                <a:ext uri="{FF2B5EF4-FFF2-40B4-BE49-F238E27FC236}">
                  <a16:creationId xmlns:a16="http://schemas.microsoft.com/office/drawing/2014/main" id="{E1615391-1847-783B-86B6-E1C60A6EA718}"/>
                </a:ext>
              </a:extLst>
            </p:cNvPr>
            <p:cNvPicPr>
              <a:picLocks noChangeAspect="1" noChangeArrowheads="1"/>
            </p:cNvPicPr>
            <p:nvPr/>
          </p:nvPicPr>
          <p:blipFill>
            <a:blip>
              <a:extLst>
                <a:ext uri="{96DAC541-7B7A-43D3-8B79-37D633B846F1}">
                  <asvg:svgBlip xmlns:asvg="http://schemas.microsoft.com/office/drawing/2016/SVG/main" r:embed="rId28"/>
                </a:ext>
              </a:extLst>
            </a:blip>
            <a:srcRect/>
            <a:stretch/>
          </p:blipFill>
          <p:spPr bwMode="auto">
            <a:xfrm>
              <a:off x="5124683" y="5132121"/>
              <a:ext cx="183486" cy="183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 name="TextBox 9">
              <a:extLst>
                <a:ext uri="{FF2B5EF4-FFF2-40B4-BE49-F238E27FC236}">
                  <a16:creationId xmlns:a16="http://schemas.microsoft.com/office/drawing/2014/main" id="{083BCA2D-8D49-3373-78E5-1C11F06E9B2B}"/>
                </a:ext>
              </a:extLst>
            </p:cNvPr>
            <p:cNvSpPr txBox="1">
              <a:spLocks noChangeArrowheads="1"/>
            </p:cNvSpPr>
            <p:nvPr/>
          </p:nvSpPr>
          <p:spPr bwMode="auto">
            <a:xfrm>
              <a:off x="4870153" y="5301250"/>
              <a:ext cx="73656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CodeCommit</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grpSp>
      <p:grpSp>
        <p:nvGrpSpPr>
          <p:cNvPr id="565" name="Group 564">
            <a:extLst>
              <a:ext uri="{FF2B5EF4-FFF2-40B4-BE49-F238E27FC236}">
                <a16:creationId xmlns:a16="http://schemas.microsoft.com/office/drawing/2014/main" id="{EA116574-2AEA-44A6-8FD4-AF478C8AE985}"/>
              </a:ext>
            </a:extLst>
          </p:cNvPr>
          <p:cNvGrpSpPr/>
          <p:nvPr/>
        </p:nvGrpSpPr>
        <p:grpSpPr>
          <a:xfrm>
            <a:off x="6756381" y="5341523"/>
            <a:ext cx="850224" cy="348844"/>
            <a:chOff x="5904992" y="5133096"/>
            <a:chExt cx="850224" cy="348844"/>
          </a:xfrm>
        </p:grpSpPr>
        <p:pic>
          <p:nvPicPr>
            <p:cNvPr id="333" name="Graphic 332" descr="AWS Step Functions service icon.">
              <a:extLst>
                <a:ext uri="{FF2B5EF4-FFF2-40B4-BE49-F238E27FC236}">
                  <a16:creationId xmlns:a16="http://schemas.microsoft.com/office/drawing/2014/main" id="{D301E66B-A611-83CD-52FA-FDB53CEB0A03}"/>
                </a:ext>
              </a:extLst>
            </p:cNvPr>
            <p:cNvPicPr>
              <a:picLocks noChangeAspect="1" noChangeArrowheads="1"/>
            </p:cNvPicPr>
            <p:nvPr/>
          </p:nvPicPr>
          <p:blipFill>
            <a:blip>
              <a:extLst>
                <a:ext uri="{96DAC541-7B7A-43D3-8B79-37D633B846F1}">
                  <asvg:svgBlip xmlns:asvg="http://schemas.microsoft.com/office/drawing/2016/SVG/main" r:embed="rId21"/>
                </a:ext>
              </a:extLst>
            </a:blip>
            <a:srcRect/>
            <a:stretch/>
          </p:blipFill>
          <p:spPr bwMode="auto">
            <a:xfrm>
              <a:off x="6225365" y="5133096"/>
              <a:ext cx="188339" cy="1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 name="TextBox 9">
              <a:extLst>
                <a:ext uri="{FF2B5EF4-FFF2-40B4-BE49-F238E27FC236}">
                  <a16:creationId xmlns:a16="http://schemas.microsoft.com/office/drawing/2014/main" id="{B285DC5E-C801-1745-3366-0753041497A6}"/>
                </a:ext>
              </a:extLst>
            </p:cNvPr>
            <p:cNvSpPr txBox="1">
              <a:spLocks noChangeArrowheads="1"/>
            </p:cNvSpPr>
            <p:nvPr/>
          </p:nvSpPr>
          <p:spPr bwMode="auto">
            <a:xfrm>
              <a:off x="5904992" y="5301250"/>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Step Functions</a:t>
              </a:r>
            </a:p>
          </p:txBody>
        </p:sp>
      </p:grpSp>
      <p:grpSp>
        <p:nvGrpSpPr>
          <p:cNvPr id="564" name="Group 563">
            <a:extLst>
              <a:ext uri="{FF2B5EF4-FFF2-40B4-BE49-F238E27FC236}">
                <a16:creationId xmlns:a16="http://schemas.microsoft.com/office/drawing/2014/main" id="{C34F6089-7754-75AD-80B1-CCB1CAA728D8}"/>
              </a:ext>
            </a:extLst>
          </p:cNvPr>
          <p:cNvGrpSpPr/>
          <p:nvPr/>
        </p:nvGrpSpPr>
        <p:grpSpPr>
          <a:xfrm>
            <a:off x="6550441" y="5335456"/>
            <a:ext cx="442670" cy="354911"/>
            <a:chOff x="5575620" y="5127029"/>
            <a:chExt cx="442670" cy="354911"/>
          </a:xfrm>
        </p:grpSpPr>
        <p:sp>
          <p:nvSpPr>
            <p:cNvPr id="354" name="TextBox 9">
              <a:extLst>
                <a:ext uri="{FF2B5EF4-FFF2-40B4-BE49-F238E27FC236}">
                  <a16:creationId xmlns:a16="http://schemas.microsoft.com/office/drawing/2014/main" id="{D70A3F5E-C11A-5203-1195-200F663AEFFB}"/>
                </a:ext>
              </a:extLst>
            </p:cNvPr>
            <p:cNvSpPr txBox="1">
              <a:spLocks noChangeArrowheads="1"/>
            </p:cNvSpPr>
            <p:nvPr/>
          </p:nvSpPr>
          <p:spPr bwMode="auto">
            <a:xfrm>
              <a:off x="5575620" y="5301250"/>
              <a:ext cx="44267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S3</a:t>
              </a:r>
            </a:p>
          </p:txBody>
        </p:sp>
        <p:pic>
          <p:nvPicPr>
            <p:cNvPr id="355" name="Picture 16">
              <a:extLst>
                <a:ext uri="{FF2B5EF4-FFF2-40B4-BE49-F238E27FC236}">
                  <a16:creationId xmlns:a16="http://schemas.microsoft.com/office/drawing/2014/main" id="{53C1C6B1-A594-1CD2-A861-846DFB47FF3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2458" y="5127029"/>
              <a:ext cx="177373" cy="212199"/>
            </a:xfrm>
            <a:prstGeom prst="rect">
              <a:avLst/>
            </a:prstGeom>
            <a:noFill/>
            <a:extLst>
              <a:ext uri="{909E8E84-426E-40DD-AFC4-6F175D3DCCD1}">
                <a14:hiddenFill xmlns:a14="http://schemas.microsoft.com/office/drawing/2010/main">
                  <a:solidFill>
                    <a:srgbClr val="FFFFFF"/>
                  </a:solidFill>
                </a14:hiddenFill>
              </a:ext>
            </a:extLst>
          </p:spPr>
        </p:pic>
      </p:grpSp>
      <p:sp>
        <p:nvSpPr>
          <p:cNvPr id="562" name="TextBox 561">
            <a:extLst>
              <a:ext uri="{FF2B5EF4-FFF2-40B4-BE49-F238E27FC236}">
                <a16:creationId xmlns:a16="http://schemas.microsoft.com/office/drawing/2014/main" id="{BD35952F-9828-B363-421D-C29108D07B4B}"/>
              </a:ext>
            </a:extLst>
          </p:cNvPr>
          <p:cNvSpPr txBox="1"/>
          <p:nvPr/>
        </p:nvSpPr>
        <p:spPr>
          <a:xfrm>
            <a:off x="5052079" y="5305818"/>
            <a:ext cx="1112740" cy="453075"/>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mn-cs"/>
              </a:rPr>
              <a:t>Assists ontology drafting and rule extraction with human approval</a:t>
            </a:r>
          </a:p>
        </p:txBody>
      </p:sp>
      <p:pic>
        <p:nvPicPr>
          <p:cNvPr id="595" name="Picture 594" descr="A black background with a black square&#10;&#10;AI-generated content may be incorrect.">
            <a:extLst>
              <a:ext uri="{FF2B5EF4-FFF2-40B4-BE49-F238E27FC236}">
                <a16:creationId xmlns:a16="http://schemas.microsoft.com/office/drawing/2014/main" id="{95F8D482-16CE-C376-4A66-A8C08DCCDE6D}"/>
              </a:ext>
            </a:extLst>
          </p:cNvPr>
          <p:cNvPicPr>
            <a:picLocks noChangeAspect="1"/>
          </p:cNvPicPr>
          <p:nvPr/>
        </p:nvPicPr>
        <p:blipFill>
          <a:blip r:embed="rId26"/>
          <a:stretch>
            <a:fillRect/>
          </a:stretch>
        </p:blipFill>
        <p:spPr>
          <a:xfrm>
            <a:off x="4782686" y="5317552"/>
            <a:ext cx="338554" cy="338554"/>
          </a:xfrm>
          <a:prstGeom prst="rect">
            <a:avLst/>
          </a:prstGeom>
        </p:spPr>
      </p:pic>
      <p:pic>
        <p:nvPicPr>
          <p:cNvPr id="599" name="Picture 598" descr="A black background with a black square&#10;&#10;AI-generated content may be incorrect.">
            <a:extLst>
              <a:ext uri="{FF2B5EF4-FFF2-40B4-BE49-F238E27FC236}">
                <a16:creationId xmlns:a16="http://schemas.microsoft.com/office/drawing/2014/main" id="{123322BB-2936-2ECE-AE70-C74BC8102133}"/>
              </a:ext>
            </a:extLst>
          </p:cNvPr>
          <p:cNvPicPr>
            <a:picLocks noChangeAspect="1"/>
          </p:cNvPicPr>
          <p:nvPr/>
        </p:nvPicPr>
        <p:blipFill>
          <a:blip r:embed="rId26"/>
          <a:stretch>
            <a:fillRect/>
          </a:stretch>
        </p:blipFill>
        <p:spPr>
          <a:xfrm>
            <a:off x="4597420" y="4431047"/>
            <a:ext cx="338554" cy="338554"/>
          </a:xfrm>
          <a:prstGeom prst="rect">
            <a:avLst/>
          </a:prstGeom>
        </p:spPr>
      </p:pic>
      <p:pic>
        <p:nvPicPr>
          <p:cNvPr id="600" name="Picture 599" descr="A black background with a black square&#10;&#10;AI-generated content may be incorrect.">
            <a:extLst>
              <a:ext uri="{FF2B5EF4-FFF2-40B4-BE49-F238E27FC236}">
                <a16:creationId xmlns:a16="http://schemas.microsoft.com/office/drawing/2014/main" id="{036EDC78-6149-5C9A-ACBD-125CC43F428D}"/>
              </a:ext>
            </a:extLst>
          </p:cNvPr>
          <p:cNvPicPr>
            <a:picLocks noChangeAspect="1"/>
          </p:cNvPicPr>
          <p:nvPr/>
        </p:nvPicPr>
        <p:blipFill>
          <a:blip r:embed="rId26"/>
          <a:stretch>
            <a:fillRect/>
          </a:stretch>
        </p:blipFill>
        <p:spPr>
          <a:xfrm>
            <a:off x="7991603" y="4320082"/>
            <a:ext cx="338554" cy="338554"/>
          </a:xfrm>
          <a:prstGeom prst="rect">
            <a:avLst/>
          </a:prstGeom>
        </p:spPr>
      </p:pic>
    </p:spTree>
    <p:extLst>
      <p:ext uri="{BB962C8B-B14F-4D97-AF65-F5344CB8AC3E}">
        <p14:creationId xmlns:p14="http://schemas.microsoft.com/office/powerpoint/2010/main" val="648912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EF0C1D-2620-FECE-5CE7-56B709D5EFB1}"/>
              </a:ext>
            </a:extLst>
          </p:cNvPr>
          <p:cNvSpPr/>
          <p:nvPr/>
        </p:nvSpPr>
        <p:spPr>
          <a:xfrm>
            <a:off x="431998" y="1436262"/>
            <a:ext cx="2605113" cy="5284710"/>
          </a:xfrm>
          <a:prstGeom prst="rect">
            <a:avLst/>
          </a:prstGeom>
          <a:gradFill>
            <a:gsLst>
              <a:gs pos="100000">
                <a:srgbClr val="9F04FF">
                  <a:alpha val="5648"/>
                </a:srgbClr>
              </a:gs>
              <a:gs pos="0">
                <a:srgbClr val="7761FA">
                  <a:alpha val="1842"/>
                </a:srgbClr>
              </a:gs>
            </a:gsLst>
            <a:lin ang="5400000" scaled="0"/>
          </a:gra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9FAFB"/>
                </a:solidFill>
                <a:effectLst/>
                <a:uLnTx/>
                <a:uFillTx/>
                <a:latin typeface="Graphik Light"/>
                <a:ea typeface="+mn-ea"/>
                <a:cs typeface="Arial" charset="0"/>
              </a:rPr>
              <a:t>``</a:t>
            </a:r>
          </a:p>
        </p:txBody>
      </p:sp>
      <p:sp>
        <p:nvSpPr>
          <p:cNvPr id="2" name="Title 1">
            <a:extLst>
              <a:ext uri="{FF2B5EF4-FFF2-40B4-BE49-F238E27FC236}">
                <a16:creationId xmlns:a16="http://schemas.microsoft.com/office/drawing/2014/main" id="{4651F840-B2E1-AF38-B030-3B4F2EC0BDEB}"/>
              </a:ext>
            </a:extLst>
          </p:cNvPr>
          <p:cNvSpPr>
            <a:spLocks noGrp="1"/>
          </p:cNvSpPr>
          <p:nvPr>
            <p:ph type="title"/>
          </p:nvPr>
        </p:nvSpPr>
        <p:spPr/>
        <p:txBody>
          <a:bodyPr/>
          <a:lstStyle/>
          <a:p>
            <a:r>
              <a:rPr lang="en-US" b="1"/>
              <a:t>Example Customer Journey : Agentic Commerce</a:t>
            </a:r>
          </a:p>
        </p:txBody>
      </p:sp>
      <p:sp>
        <p:nvSpPr>
          <p:cNvPr id="3" name="TextBox 2">
            <a:extLst>
              <a:ext uri="{FF2B5EF4-FFF2-40B4-BE49-F238E27FC236}">
                <a16:creationId xmlns:a16="http://schemas.microsoft.com/office/drawing/2014/main" id="{4E73F786-C00F-83B7-1027-4924D6CF6765}"/>
              </a:ext>
            </a:extLst>
          </p:cNvPr>
          <p:cNvSpPr txBox="1"/>
          <p:nvPr/>
        </p:nvSpPr>
        <p:spPr>
          <a:xfrm>
            <a:off x="374833" y="609004"/>
            <a:ext cx="1055281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Graphik Light"/>
                <a:ea typeface="Times New Roman" panose="02020603050405020304" pitchFamily="18" charset="0"/>
                <a:cs typeface="+mn-cs"/>
              </a:rPr>
              <a:t>A post-move service issue is resolved through agent reasoning, real-time journey context, and standardized commerce execution, with OpenAI providing cognition and AWS providing the governed Digital Brain.</a:t>
            </a:r>
          </a:p>
        </p:txBody>
      </p:sp>
      <p:sp>
        <p:nvSpPr>
          <p:cNvPr id="5" name="TextBox 4">
            <a:extLst>
              <a:ext uri="{FF2B5EF4-FFF2-40B4-BE49-F238E27FC236}">
                <a16:creationId xmlns:a16="http://schemas.microsoft.com/office/drawing/2014/main" id="{2D6F4640-26AC-F6A6-3295-8748116FAD48}"/>
              </a:ext>
            </a:extLst>
          </p:cNvPr>
          <p:cNvSpPr txBox="1"/>
          <p:nvPr/>
        </p:nvSpPr>
        <p:spPr>
          <a:xfrm>
            <a:off x="436278" y="1159079"/>
            <a:ext cx="2605113" cy="246221"/>
          </a:xfrm>
          <a:prstGeom prst="rect">
            <a:avLst/>
          </a:prstGeom>
          <a:solidFill>
            <a:srgbClr val="7500C0"/>
          </a:solidFill>
          <a:ln>
            <a:noFill/>
          </a:ln>
        </p:spPr>
        <p:txBody>
          <a:bodyPr wrap="square" rtlCol="0">
            <a:spAutoFit/>
          </a:bodyPr>
          <a:lstStyle>
            <a:defPPr>
              <a:defRPr lang="en-US"/>
            </a:defPPr>
            <a:lvl1pPr algn="ctr">
              <a:defRPr sz="1600"/>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Graphik-Medium" panose="020B0503030202060203" pitchFamily="34" charset="77"/>
                <a:ea typeface="+mn-ea"/>
                <a:cs typeface="Arial" charset="0"/>
              </a:rPr>
              <a:t>Customer App</a:t>
            </a:r>
          </a:p>
        </p:txBody>
      </p:sp>
      <p:sp>
        <p:nvSpPr>
          <p:cNvPr id="6" name="Rectangle 5">
            <a:extLst>
              <a:ext uri="{FF2B5EF4-FFF2-40B4-BE49-F238E27FC236}">
                <a16:creationId xmlns:a16="http://schemas.microsoft.com/office/drawing/2014/main" id="{1D5487B5-CF89-9D44-0AE3-D67C8A86541C}"/>
              </a:ext>
            </a:extLst>
          </p:cNvPr>
          <p:cNvSpPr/>
          <p:nvPr/>
        </p:nvSpPr>
        <p:spPr>
          <a:xfrm>
            <a:off x="3154086" y="1436262"/>
            <a:ext cx="2743200" cy="5284710"/>
          </a:xfrm>
          <a:prstGeom prst="rect">
            <a:avLst/>
          </a:prstGeom>
          <a:gradFill>
            <a:gsLst>
              <a:gs pos="100000">
                <a:srgbClr val="9F04FF">
                  <a:alpha val="5648"/>
                </a:srgbClr>
              </a:gs>
              <a:gs pos="0">
                <a:srgbClr val="7761FA">
                  <a:alpha val="1842"/>
                </a:srgbClr>
              </a:gs>
            </a:gsLst>
            <a:lin ang="5400000" scaled="0"/>
          </a:gra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9FAFB"/>
                </a:solidFill>
                <a:effectLst/>
                <a:uLnTx/>
                <a:uFillTx/>
                <a:latin typeface="Graphik Light"/>
                <a:ea typeface="+mn-ea"/>
                <a:cs typeface="Arial" charset="0"/>
              </a:rPr>
              <a:t>``</a:t>
            </a:r>
          </a:p>
        </p:txBody>
      </p:sp>
      <p:sp>
        <p:nvSpPr>
          <p:cNvPr id="7" name="TextBox 6">
            <a:extLst>
              <a:ext uri="{FF2B5EF4-FFF2-40B4-BE49-F238E27FC236}">
                <a16:creationId xmlns:a16="http://schemas.microsoft.com/office/drawing/2014/main" id="{3DE1D69B-FEA7-D85F-8D35-57FD22D4CE0D}"/>
              </a:ext>
            </a:extLst>
          </p:cNvPr>
          <p:cNvSpPr txBox="1"/>
          <p:nvPr/>
        </p:nvSpPr>
        <p:spPr>
          <a:xfrm>
            <a:off x="3158366" y="1159079"/>
            <a:ext cx="2743200" cy="246221"/>
          </a:xfrm>
          <a:prstGeom prst="rect">
            <a:avLst/>
          </a:prstGeom>
          <a:solidFill>
            <a:srgbClr val="7500C0"/>
          </a:solidFill>
          <a:ln>
            <a:noFill/>
          </a:ln>
        </p:spPr>
        <p:txBody>
          <a:bodyPr wrap="square" rtlCol="0">
            <a:spAutoFit/>
          </a:bodyPr>
          <a:lstStyle>
            <a:defPPr>
              <a:defRPr lang="en-US"/>
            </a:defPPr>
            <a:lvl1pPr algn="ctr">
              <a:defRPr sz="1600"/>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Graphik-Medium" panose="020B0503030202060203" pitchFamily="34" charset="77"/>
                <a:ea typeface="+mn-ea"/>
                <a:cs typeface="Arial" charset="0"/>
              </a:rPr>
              <a:t>Digital Brain / OpenAI Agents (ADK)</a:t>
            </a:r>
          </a:p>
        </p:txBody>
      </p:sp>
      <p:sp>
        <p:nvSpPr>
          <p:cNvPr id="8" name="Rectangle 7">
            <a:extLst>
              <a:ext uri="{FF2B5EF4-FFF2-40B4-BE49-F238E27FC236}">
                <a16:creationId xmlns:a16="http://schemas.microsoft.com/office/drawing/2014/main" id="{BF326389-8F2E-3A83-54E5-5B4AB742E5B8}"/>
              </a:ext>
            </a:extLst>
          </p:cNvPr>
          <p:cNvSpPr/>
          <p:nvPr/>
        </p:nvSpPr>
        <p:spPr>
          <a:xfrm>
            <a:off x="6014260" y="1436262"/>
            <a:ext cx="2743200" cy="5284710"/>
          </a:xfrm>
          <a:prstGeom prst="rect">
            <a:avLst/>
          </a:prstGeom>
          <a:gradFill>
            <a:gsLst>
              <a:gs pos="100000">
                <a:srgbClr val="9F04FF">
                  <a:alpha val="5648"/>
                </a:srgbClr>
              </a:gs>
              <a:gs pos="0">
                <a:srgbClr val="7761FA">
                  <a:alpha val="1842"/>
                </a:srgbClr>
              </a:gs>
            </a:gsLst>
            <a:lin ang="5400000" scaled="0"/>
          </a:gra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9FAFB"/>
                </a:solidFill>
                <a:effectLst/>
                <a:uLnTx/>
                <a:uFillTx/>
                <a:latin typeface="Graphik Light"/>
                <a:ea typeface="+mn-ea"/>
                <a:cs typeface="Arial" charset="0"/>
              </a:rPr>
              <a:t>``</a:t>
            </a:r>
          </a:p>
        </p:txBody>
      </p:sp>
      <p:sp>
        <p:nvSpPr>
          <p:cNvPr id="9" name="TextBox 8">
            <a:extLst>
              <a:ext uri="{FF2B5EF4-FFF2-40B4-BE49-F238E27FC236}">
                <a16:creationId xmlns:a16="http://schemas.microsoft.com/office/drawing/2014/main" id="{794939DA-B2D1-4237-BEE3-21E4BA329515}"/>
              </a:ext>
            </a:extLst>
          </p:cNvPr>
          <p:cNvSpPr txBox="1"/>
          <p:nvPr/>
        </p:nvSpPr>
        <p:spPr>
          <a:xfrm>
            <a:off x="6018540" y="1159079"/>
            <a:ext cx="2743200" cy="246221"/>
          </a:xfrm>
          <a:prstGeom prst="rect">
            <a:avLst/>
          </a:prstGeom>
          <a:solidFill>
            <a:srgbClr val="7500C0"/>
          </a:solidFill>
          <a:ln>
            <a:noFill/>
          </a:ln>
        </p:spPr>
        <p:txBody>
          <a:bodyPr wrap="square" rtlCol="0">
            <a:spAutoFit/>
          </a:bodyPr>
          <a:lstStyle>
            <a:defPPr>
              <a:defRPr lang="en-US"/>
            </a:defPPr>
            <a:lvl1pPr algn="ctr">
              <a:defRPr sz="1600"/>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Graphik-Medium" panose="020B0503030202060203" pitchFamily="34" charset="77"/>
                <a:ea typeface="+mn-ea"/>
                <a:cs typeface="Arial" charset="0"/>
              </a:rPr>
              <a:t>Brain Core </a:t>
            </a:r>
          </a:p>
        </p:txBody>
      </p:sp>
      <p:sp>
        <p:nvSpPr>
          <p:cNvPr id="10" name="Rectangle 9">
            <a:extLst>
              <a:ext uri="{FF2B5EF4-FFF2-40B4-BE49-F238E27FC236}">
                <a16:creationId xmlns:a16="http://schemas.microsoft.com/office/drawing/2014/main" id="{A605EAD2-DAFB-D902-0A78-CD8EF210DF8A}"/>
              </a:ext>
            </a:extLst>
          </p:cNvPr>
          <p:cNvSpPr/>
          <p:nvPr/>
        </p:nvSpPr>
        <p:spPr>
          <a:xfrm>
            <a:off x="8874434" y="1436262"/>
            <a:ext cx="2850616" cy="5284710"/>
          </a:xfrm>
          <a:prstGeom prst="rect">
            <a:avLst/>
          </a:prstGeom>
          <a:gradFill>
            <a:gsLst>
              <a:gs pos="100000">
                <a:srgbClr val="9F04FF">
                  <a:alpha val="5648"/>
                </a:srgbClr>
              </a:gs>
              <a:gs pos="0">
                <a:srgbClr val="7761FA">
                  <a:alpha val="1842"/>
                </a:srgbClr>
              </a:gs>
            </a:gsLst>
            <a:lin ang="5400000" scaled="0"/>
          </a:gra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rgbClr val="F9FAFB"/>
                </a:solidFill>
                <a:effectLst/>
                <a:uLnTx/>
                <a:uFillTx/>
                <a:latin typeface="Graphik Light"/>
                <a:ea typeface="+mn-ea"/>
                <a:cs typeface="Arial" charset="0"/>
              </a:rPr>
              <a:t>``</a:t>
            </a:r>
          </a:p>
        </p:txBody>
      </p:sp>
      <p:sp>
        <p:nvSpPr>
          <p:cNvPr id="11" name="TextBox 10">
            <a:extLst>
              <a:ext uri="{FF2B5EF4-FFF2-40B4-BE49-F238E27FC236}">
                <a16:creationId xmlns:a16="http://schemas.microsoft.com/office/drawing/2014/main" id="{3BCC765F-CA5D-190E-9765-26079CB680EA}"/>
              </a:ext>
            </a:extLst>
          </p:cNvPr>
          <p:cNvSpPr txBox="1"/>
          <p:nvPr/>
        </p:nvSpPr>
        <p:spPr>
          <a:xfrm>
            <a:off x="8878714" y="1159079"/>
            <a:ext cx="2850616" cy="246221"/>
          </a:xfrm>
          <a:prstGeom prst="rect">
            <a:avLst/>
          </a:prstGeom>
          <a:solidFill>
            <a:srgbClr val="7500C0"/>
          </a:solidFill>
          <a:ln>
            <a:noFill/>
          </a:ln>
        </p:spPr>
        <p:txBody>
          <a:bodyPr wrap="square" rtlCol="0">
            <a:spAutoFit/>
          </a:bodyPr>
          <a:lstStyle>
            <a:defPPr>
              <a:defRPr lang="en-US"/>
            </a:defPPr>
            <a:lvl1pPr algn="ctr">
              <a:defRPr sz="1600"/>
            </a:lvl1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Graphik-Medium" panose="020B0503030202060203" pitchFamily="34" charset="77"/>
                <a:ea typeface="+mn-ea"/>
                <a:cs typeface="Arial" charset="0"/>
              </a:rPr>
              <a:t>Systems / Partners</a:t>
            </a:r>
            <a:endParaRPr kumimoji="0" lang="en-US" sz="1000" b="0" i="0" u="none" strike="noStrike" kern="0" cap="none" spc="0" normalizeH="0" baseline="0" noProof="0">
              <a:ln>
                <a:noFill/>
              </a:ln>
              <a:solidFill>
                <a:srgbClr val="FFFFFF"/>
              </a:solidFill>
              <a:effectLst/>
              <a:uLnTx/>
              <a:uFillTx/>
              <a:latin typeface="Graphik-Medium" panose="020B0503030202060203" pitchFamily="34" charset="77"/>
              <a:ea typeface="+mn-ea"/>
              <a:cs typeface="Arial" charset="0"/>
            </a:endParaRPr>
          </a:p>
        </p:txBody>
      </p:sp>
      <p:grpSp>
        <p:nvGrpSpPr>
          <p:cNvPr id="31" name="Group 30">
            <a:extLst>
              <a:ext uri="{FF2B5EF4-FFF2-40B4-BE49-F238E27FC236}">
                <a16:creationId xmlns:a16="http://schemas.microsoft.com/office/drawing/2014/main" id="{CFF50F7C-EE1D-16AF-05CB-209A311F34C4}"/>
              </a:ext>
            </a:extLst>
          </p:cNvPr>
          <p:cNvGrpSpPr/>
          <p:nvPr/>
        </p:nvGrpSpPr>
        <p:grpSpPr>
          <a:xfrm>
            <a:off x="647106" y="1859093"/>
            <a:ext cx="441881" cy="445008"/>
            <a:chOff x="4119172" y="1548703"/>
            <a:chExt cx="444045" cy="444043"/>
          </a:xfrm>
        </p:grpSpPr>
        <p:sp>
          <p:nvSpPr>
            <p:cNvPr id="32" name="Oval 31">
              <a:extLst>
                <a:ext uri="{FF2B5EF4-FFF2-40B4-BE49-F238E27FC236}">
                  <a16:creationId xmlns:a16="http://schemas.microsoft.com/office/drawing/2014/main" id="{DBD98911-079D-0B9D-4118-9319A91EDBEB}"/>
                </a:ext>
              </a:extLst>
            </p:cNvPr>
            <p:cNvSpPr/>
            <p:nvPr/>
          </p:nvSpPr>
          <p:spPr>
            <a:xfrm>
              <a:off x="4119172" y="1548703"/>
              <a:ext cx="444045" cy="444043"/>
            </a:xfrm>
            <a:prstGeom prst="ellipse">
              <a:avLst/>
            </a:prstGeom>
            <a:gradFill flip="none" rotWithShape="1">
              <a:gsLst>
                <a:gs pos="100000">
                  <a:srgbClr val="BE82FF"/>
                </a:gs>
                <a:gs pos="46000">
                  <a:srgbClr val="7500C0"/>
                </a:gs>
              </a:gsLst>
              <a:lin ang="1800000" scaled="0"/>
              <a:tileRect/>
            </a:gradFill>
            <a:ln w="12700" cap="flat" cmpd="sng" algn="ctr">
              <a:no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raphik"/>
                <a:ea typeface="+mn-ea"/>
                <a:cs typeface="+mn-cs"/>
              </a:endParaRPr>
            </a:p>
          </p:txBody>
        </p:sp>
        <p:pic>
          <p:nvPicPr>
            <p:cNvPr id="33" name="Graphic 32" descr="User outline">
              <a:extLst>
                <a:ext uri="{FF2B5EF4-FFF2-40B4-BE49-F238E27FC236}">
                  <a16:creationId xmlns:a16="http://schemas.microsoft.com/office/drawing/2014/main" id="{9953D1E5-FE51-DE12-5390-564BAF0B883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178930" y="1601401"/>
              <a:ext cx="324540" cy="338647"/>
            </a:xfrm>
            <a:prstGeom prst="rect">
              <a:avLst/>
            </a:prstGeom>
          </p:spPr>
        </p:pic>
      </p:grpSp>
      <p:sp>
        <p:nvSpPr>
          <p:cNvPr id="34" name="Rounded Rectangular Callout 33">
            <a:extLst>
              <a:ext uri="{FF2B5EF4-FFF2-40B4-BE49-F238E27FC236}">
                <a16:creationId xmlns:a16="http://schemas.microsoft.com/office/drawing/2014/main" id="{2CD38DA8-ACDE-6922-E22B-AB7970A8B859}"/>
              </a:ext>
            </a:extLst>
          </p:cNvPr>
          <p:cNvSpPr/>
          <p:nvPr/>
        </p:nvSpPr>
        <p:spPr>
          <a:xfrm>
            <a:off x="1274708" y="1816548"/>
            <a:ext cx="1567250" cy="509305"/>
          </a:xfrm>
          <a:prstGeom prst="wedgeRoundRectCallout">
            <a:avLst>
              <a:gd name="adj1" fmla="val -58543"/>
              <a:gd name="adj2" fmla="val 16526"/>
              <a:gd name="adj3" fmla="val 16667"/>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Graphik Light"/>
                <a:ea typeface="+mn-ea"/>
                <a:cs typeface="+mn-cs"/>
              </a:rPr>
              <a:t>“My internet keeps dropping since I moved”</a:t>
            </a:r>
          </a:p>
        </p:txBody>
      </p:sp>
      <p:sp>
        <p:nvSpPr>
          <p:cNvPr id="35" name="Rounded Rectangle 34">
            <a:extLst>
              <a:ext uri="{FF2B5EF4-FFF2-40B4-BE49-F238E27FC236}">
                <a16:creationId xmlns:a16="http://schemas.microsoft.com/office/drawing/2014/main" id="{F9E13BB0-F6AF-E438-AD68-9266B91CC7B2}"/>
              </a:ext>
            </a:extLst>
          </p:cNvPr>
          <p:cNvSpPr/>
          <p:nvPr/>
        </p:nvSpPr>
        <p:spPr>
          <a:xfrm>
            <a:off x="525865" y="1546328"/>
            <a:ext cx="2377440"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Trigger</a:t>
            </a:r>
          </a:p>
        </p:txBody>
      </p:sp>
      <p:sp>
        <p:nvSpPr>
          <p:cNvPr id="21" name="Oval 20">
            <a:extLst>
              <a:ext uri="{FF2B5EF4-FFF2-40B4-BE49-F238E27FC236}">
                <a16:creationId xmlns:a16="http://schemas.microsoft.com/office/drawing/2014/main" id="{B16F31A3-56E3-85B3-118A-5A9207AC7FC9}"/>
              </a:ext>
            </a:extLst>
          </p:cNvPr>
          <p:cNvSpPr/>
          <p:nvPr/>
        </p:nvSpPr>
        <p:spPr>
          <a:xfrm>
            <a:off x="709070" y="1436262"/>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1</a:t>
            </a:r>
          </a:p>
        </p:txBody>
      </p:sp>
      <p:sp>
        <p:nvSpPr>
          <p:cNvPr id="36" name="Rounded Rectangle 35">
            <a:extLst>
              <a:ext uri="{FF2B5EF4-FFF2-40B4-BE49-F238E27FC236}">
                <a16:creationId xmlns:a16="http://schemas.microsoft.com/office/drawing/2014/main" id="{CD5927C1-E32E-F97A-ABA5-D6098E0125C2}"/>
              </a:ext>
            </a:extLst>
          </p:cNvPr>
          <p:cNvSpPr/>
          <p:nvPr/>
        </p:nvSpPr>
        <p:spPr>
          <a:xfrm>
            <a:off x="3312442" y="1546328"/>
            <a:ext cx="2426487"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Intent + Context Reasoning</a:t>
            </a:r>
          </a:p>
        </p:txBody>
      </p:sp>
      <p:sp>
        <p:nvSpPr>
          <p:cNvPr id="38" name="TextBox 37">
            <a:extLst>
              <a:ext uri="{FF2B5EF4-FFF2-40B4-BE49-F238E27FC236}">
                <a16:creationId xmlns:a16="http://schemas.microsoft.com/office/drawing/2014/main" id="{B59F3325-75D3-977F-8A68-1D0F20E6E1C5}"/>
              </a:ext>
            </a:extLst>
          </p:cNvPr>
          <p:cNvSpPr txBox="1"/>
          <p:nvPr/>
        </p:nvSpPr>
        <p:spPr>
          <a:xfrm>
            <a:off x="3158366" y="1751153"/>
            <a:ext cx="2580563" cy="400110"/>
          </a:xfrm>
          <a:prstGeom prst="rect">
            <a:avLst/>
          </a:prstGeom>
          <a:noFill/>
        </p:spPr>
        <p:txBody>
          <a:bodyPr wrap="square">
            <a:spAutoFit/>
          </a:bodyPr>
          <a:lstStyle/>
          <a:p>
            <a:pPr marL="160020" marR="0" lvl="0" indent="-160020" algn="l" defTabSz="914400" rtl="0" eaLnBrk="1" fontAlgn="auto" latinLnBrk="0" hangingPunct="1">
              <a:lnSpc>
                <a:spcPct val="100000"/>
              </a:lnSpc>
              <a:spcBef>
                <a:spcPts val="0"/>
              </a:spcBef>
              <a:spcAft>
                <a:spcPts val="0"/>
              </a:spcAft>
              <a:buClrTx/>
              <a:buSzPts val="1000"/>
              <a:buFont typeface="Symbol" pitchFamily="2" charset="2"/>
              <a:buChar char=""/>
              <a:tabLst>
                <a:tab pos="4572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OpenAI model parses input</a:t>
            </a:r>
          </a:p>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endParaRPr kumimoji="0" lang="en-US" sz="1000" b="0" i="0" u="none" strike="noStrike" kern="1200" cap="none" spc="0" normalizeH="0" baseline="0" noProof="0">
              <a:ln>
                <a:noFill/>
              </a:ln>
              <a:solidFill>
                <a:srgbClr val="000000"/>
              </a:solidFill>
              <a:effectLst/>
              <a:uLnTx/>
              <a:uFillTx/>
              <a:latin typeface="Graphik Light"/>
              <a:ea typeface="+mn-ea"/>
              <a:cs typeface="+mn-cs"/>
            </a:endParaRPr>
          </a:p>
        </p:txBody>
      </p:sp>
      <p:sp>
        <p:nvSpPr>
          <p:cNvPr id="44" name="TextBox 43">
            <a:extLst>
              <a:ext uri="{FF2B5EF4-FFF2-40B4-BE49-F238E27FC236}">
                <a16:creationId xmlns:a16="http://schemas.microsoft.com/office/drawing/2014/main" id="{13CBF3CD-0B57-13AD-1AC8-30A0A8B52202}"/>
              </a:ext>
            </a:extLst>
          </p:cNvPr>
          <p:cNvSpPr txBox="1"/>
          <p:nvPr/>
        </p:nvSpPr>
        <p:spPr>
          <a:xfrm>
            <a:off x="3163036" y="2304398"/>
            <a:ext cx="2668239" cy="369332"/>
          </a:xfrm>
          <a:prstGeom prst="rect">
            <a:avLst/>
          </a:prstGeom>
          <a:noFill/>
        </p:spPr>
        <p:txBody>
          <a:bodyPr wrap="square">
            <a:spAutoFit/>
          </a:bodyPr>
          <a:lstStyle/>
          <a:p>
            <a:pPr marL="160020" marR="0" lvl="0" indent="-160020" algn="l" defTabSz="914400" rtl="0" eaLnBrk="1" fontAlgn="auto" latinLnBrk="0" hangingPunct="1">
              <a:lnSpc>
                <a:spcPct val="90000"/>
              </a:lnSpc>
              <a:spcBef>
                <a:spcPts val="0"/>
              </a:spcBef>
              <a:spcAft>
                <a:spcPts val="0"/>
              </a:spcAft>
              <a:buClrTx/>
              <a:buSzPts val="1000"/>
              <a:buFont typeface="Symbol" pitchFamily="2" charset="2"/>
              <a:buChar char=""/>
              <a:tabLst>
                <a:tab pos="4572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Agent infers this is post-move lifecycle context, not generic tech support</a:t>
            </a:r>
          </a:p>
        </p:txBody>
      </p:sp>
      <p:sp>
        <p:nvSpPr>
          <p:cNvPr id="22" name="Oval 21">
            <a:extLst>
              <a:ext uri="{FF2B5EF4-FFF2-40B4-BE49-F238E27FC236}">
                <a16:creationId xmlns:a16="http://schemas.microsoft.com/office/drawing/2014/main" id="{74ABEDD3-83AD-A890-7A92-41305FAA5D38}"/>
              </a:ext>
            </a:extLst>
          </p:cNvPr>
          <p:cNvSpPr/>
          <p:nvPr/>
        </p:nvSpPr>
        <p:spPr>
          <a:xfrm>
            <a:off x="3495647" y="1436262"/>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2</a:t>
            </a:r>
          </a:p>
        </p:txBody>
      </p:sp>
      <p:sp>
        <p:nvSpPr>
          <p:cNvPr id="57" name="Rounded Rectangle 56">
            <a:extLst>
              <a:ext uri="{FF2B5EF4-FFF2-40B4-BE49-F238E27FC236}">
                <a16:creationId xmlns:a16="http://schemas.microsoft.com/office/drawing/2014/main" id="{70DCE31C-8DC8-CE08-42A7-FA4DDD49939C}"/>
              </a:ext>
            </a:extLst>
          </p:cNvPr>
          <p:cNvSpPr/>
          <p:nvPr/>
        </p:nvSpPr>
        <p:spPr>
          <a:xfrm>
            <a:off x="6178687" y="1546328"/>
            <a:ext cx="2426487"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Journey Context Retrieval</a:t>
            </a:r>
          </a:p>
        </p:txBody>
      </p:sp>
      <p:sp>
        <p:nvSpPr>
          <p:cNvPr id="58" name="Oval 57">
            <a:extLst>
              <a:ext uri="{FF2B5EF4-FFF2-40B4-BE49-F238E27FC236}">
                <a16:creationId xmlns:a16="http://schemas.microsoft.com/office/drawing/2014/main" id="{50C125C0-3158-5B78-8677-922ECBCD23D3}"/>
              </a:ext>
            </a:extLst>
          </p:cNvPr>
          <p:cNvSpPr/>
          <p:nvPr/>
        </p:nvSpPr>
        <p:spPr>
          <a:xfrm>
            <a:off x="6361892" y="1436262"/>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3</a:t>
            </a:r>
          </a:p>
        </p:txBody>
      </p:sp>
      <p:grpSp>
        <p:nvGrpSpPr>
          <p:cNvPr id="59" name="Group 58">
            <a:extLst>
              <a:ext uri="{FF2B5EF4-FFF2-40B4-BE49-F238E27FC236}">
                <a16:creationId xmlns:a16="http://schemas.microsoft.com/office/drawing/2014/main" id="{1548D182-4D3F-2879-7A11-F107B496C98C}"/>
              </a:ext>
            </a:extLst>
          </p:cNvPr>
          <p:cNvGrpSpPr/>
          <p:nvPr/>
        </p:nvGrpSpPr>
        <p:grpSpPr>
          <a:xfrm>
            <a:off x="6030569" y="1881221"/>
            <a:ext cx="671105" cy="409479"/>
            <a:chOff x="2609353" y="1697562"/>
            <a:chExt cx="858580" cy="523868"/>
          </a:xfrm>
        </p:grpSpPr>
        <p:pic>
          <p:nvPicPr>
            <p:cNvPr id="60" name="Graphic 23" descr="Amazon Neptune service icon.">
              <a:extLst>
                <a:ext uri="{FF2B5EF4-FFF2-40B4-BE49-F238E27FC236}">
                  <a16:creationId xmlns:a16="http://schemas.microsoft.com/office/drawing/2014/main" id="{E1D26D7E-C5CE-0583-C473-3C6FA5022716}"/>
                </a:ext>
              </a:extLst>
            </p:cNvPr>
            <p:cNvPicPr>
              <a:picLocks noChangeAspect="1" noChangeArrowheads="1"/>
            </p:cNvPicPr>
            <p:nvPr/>
          </p:nvPicPr>
          <p:blipFill>
            <a:blip>
              <a:extLst>
                <a:ext uri="{96DAC541-7B7A-43D3-8B79-37D633B846F1}">
                  <asvg:svgBlip xmlns:asvg="http://schemas.microsoft.com/office/drawing/2016/SVG/main" r:embed="rId4"/>
                </a:ext>
              </a:extLst>
            </a:blip>
            <a:srcRect/>
            <a:stretch/>
          </p:blipFill>
          <p:spPr bwMode="auto">
            <a:xfrm>
              <a:off x="2895504" y="169756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12">
              <a:extLst>
                <a:ext uri="{FF2B5EF4-FFF2-40B4-BE49-F238E27FC236}">
                  <a16:creationId xmlns:a16="http://schemas.microsoft.com/office/drawing/2014/main" id="{88C73808-9B02-FDEE-BEBB-37F27628FE94}"/>
                </a:ext>
              </a:extLst>
            </p:cNvPr>
            <p:cNvSpPr txBox="1">
              <a:spLocks noChangeArrowheads="1"/>
            </p:cNvSpPr>
            <p:nvPr/>
          </p:nvSpPr>
          <p:spPr bwMode="auto">
            <a:xfrm>
              <a:off x="2609353" y="1958024"/>
              <a:ext cx="858580" cy="26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Graph DB</a:t>
              </a:r>
            </a:p>
          </p:txBody>
        </p:sp>
      </p:grpSp>
      <p:grpSp>
        <p:nvGrpSpPr>
          <p:cNvPr id="62" name="Group 61">
            <a:extLst>
              <a:ext uri="{FF2B5EF4-FFF2-40B4-BE49-F238E27FC236}">
                <a16:creationId xmlns:a16="http://schemas.microsoft.com/office/drawing/2014/main" id="{069F421D-BC69-3A2F-BDCA-6F0C3A405849}"/>
              </a:ext>
            </a:extLst>
          </p:cNvPr>
          <p:cNvGrpSpPr/>
          <p:nvPr/>
        </p:nvGrpSpPr>
        <p:grpSpPr>
          <a:xfrm>
            <a:off x="5929929" y="2366623"/>
            <a:ext cx="865942" cy="415044"/>
            <a:chOff x="10324828" y="7615092"/>
            <a:chExt cx="1194084" cy="572321"/>
          </a:xfrm>
        </p:grpSpPr>
        <p:pic>
          <p:nvPicPr>
            <p:cNvPr id="63" name="Graphic 14" descr="Amazon OpenSearch Service service icon.">
              <a:extLst>
                <a:ext uri="{FF2B5EF4-FFF2-40B4-BE49-F238E27FC236}">
                  <a16:creationId xmlns:a16="http://schemas.microsoft.com/office/drawing/2014/main" id="{0175AF10-B9A6-ACBB-D24B-CFB1217DFA15}"/>
                </a:ext>
              </a:extLst>
            </p:cNvPr>
            <p:cNvPicPr>
              <a:picLocks noChangeAspect="1" noChangeArrowheads="1"/>
            </p:cNvPicPr>
            <p:nvPr/>
          </p:nvPicPr>
          <p:blipFill>
            <a:blip>
              <a:extLst>
                <a:ext uri="{96DAC541-7B7A-43D3-8B79-37D633B846F1}">
                  <asvg:svgBlip xmlns:asvg="http://schemas.microsoft.com/office/drawing/2016/SVG/main" r:embed="rId5"/>
                </a:ext>
              </a:extLst>
            </a:blip>
            <a:srcRect/>
            <a:stretch/>
          </p:blipFill>
          <p:spPr bwMode="auto">
            <a:xfrm>
              <a:off x="10788305" y="761509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10">
              <a:extLst>
                <a:ext uri="{FF2B5EF4-FFF2-40B4-BE49-F238E27FC236}">
                  <a16:creationId xmlns:a16="http://schemas.microsoft.com/office/drawing/2014/main" id="{3FD9CED4-932A-CEE4-3659-EA9A8CC028D9}"/>
                </a:ext>
              </a:extLst>
            </p:cNvPr>
            <p:cNvSpPr txBox="1">
              <a:spLocks noChangeArrowheads="1"/>
            </p:cNvSpPr>
            <p:nvPr/>
          </p:nvSpPr>
          <p:spPr bwMode="auto">
            <a:xfrm>
              <a:off x="10324828" y="7903503"/>
              <a:ext cx="1194084" cy="28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OpenSearch</a:t>
              </a:r>
            </a:p>
          </p:txBody>
        </p:sp>
      </p:grpSp>
      <p:sp>
        <p:nvSpPr>
          <p:cNvPr id="66" name="TextBox 65">
            <a:extLst>
              <a:ext uri="{FF2B5EF4-FFF2-40B4-BE49-F238E27FC236}">
                <a16:creationId xmlns:a16="http://schemas.microsoft.com/office/drawing/2014/main" id="{2B1FFC2B-920A-5ECB-EFB7-7AB3FB126C11}"/>
              </a:ext>
            </a:extLst>
          </p:cNvPr>
          <p:cNvSpPr txBox="1"/>
          <p:nvPr/>
        </p:nvSpPr>
        <p:spPr>
          <a:xfrm>
            <a:off x="6620976" y="1780462"/>
            <a:ext cx="2209610" cy="507831"/>
          </a:xfrm>
          <a:prstGeom prst="rect">
            <a:avLst/>
          </a:prstGeom>
          <a:noFill/>
        </p:spPr>
        <p:txBody>
          <a:bodyPr wrap="square">
            <a:spAutoFit/>
          </a:bodyPr>
          <a:lstStyle/>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Life Event = Move</a:t>
            </a:r>
          </a:p>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Current Stage = Setup</a:t>
            </a:r>
          </a:p>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Install date, address, products</a:t>
            </a:r>
          </a:p>
        </p:txBody>
      </p:sp>
      <p:sp>
        <p:nvSpPr>
          <p:cNvPr id="67" name="TextBox 66">
            <a:extLst>
              <a:ext uri="{FF2B5EF4-FFF2-40B4-BE49-F238E27FC236}">
                <a16:creationId xmlns:a16="http://schemas.microsoft.com/office/drawing/2014/main" id="{DB2EADC9-7AF3-CF5C-72D4-EB5FF1120ED2}"/>
              </a:ext>
            </a:extLst>
          </p:cNvPr>
          <p:cNvSpPr txBox="1"/>
          <p:nvPr/>
        </p:nvSpPr>
        <p:spPr>
          <a:xfrm>
            <a:off x="6620976" y="2271215"/>
            <a:ext cx="2209610" cy="646331"/>
          </a:xfrm>
          <a:prstGeom prst="rect">
            <a:avLst/>
          </a:prstGeom>
          <a:noFill/>
        </p:spPr>
        <p:txBody>
          <a:bodyPr wrap="square">
            <a:spAutoFit/>
          </a:bodyPr>
          <a:lstStyle/>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Recent network telemetry</a:t>
            </a:r>
          </a:p>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Install notes</a:t>
            </a:r>
          </a:p>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Similar mover patterns in same geo</a:t>
            </a:r>
          </a:p>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endParaRPr kumimoji="0" lang="en-US" sz="1000" b="0" i="0" u="none" strike="noStrike" kern="1200" cap="none" spc="0" normalizeH="0" baseline="0" noProof="0">
              <a:ln>
                <a:noFill/>
              </a:ln>
              <a:solidFill>
                <a:srgbClr val="000000"/>
              </a:solidFill>
              <a:effectLst/>
              <a:uLnTx/>
              <a:uFillTx/>
              <a:latin typeface="Graphik Light"/>
              <a:ea typeface="+mn-ea"/>
              <a:cs typeface="+mn-cs"/>
            </a:endParaRPr>
          </a:p>
        </p:txBody>
      </p:sp>
      <p:cxnSp>
        <p:nvCxnSpPr>
          <p:cNvPr id="68" name="Straight Connector 67">
            <a:extLst>
              <a:ext uri="{FF2B5EF4-FFF2-40B4-BE49-F238E27FC236}">
                <a16:creationId xmlns:a16="http://schemas.microsoft.com/office/drawing/2014/main" id="{382DB60C-1FFE-6C16-3064-01CD62A77C16}"/>
              </a:ext>
            </a:extLst>
          </p:cNvPr>
          <p:cNvCxnSpPr>
            <a:cxnSpLocks/>
            <a:endCxn id="57" idx="1"/>
          </p:cNvCxnSpPr>
          <p:nvPr/>
        </p:nvCxnSpPr>
        <p:spPr>
          <a:xfrm>
            <a:off x="5738929" y="1657379"/>
            <a:ext cx="439758" cy="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71" name="Rounded Rectangle 70">
            <a:extLst>
              <a:ext uri="{FF2B5EF4-FFF2-40B4-BE49-F238E27FC236}">
                <a16:creationId xmlns:a16="http://schemas.microsoft.com/office/drawing/2014/main" id="{3E92E739-765D-DB21-8F63-1C1CF53DD6FE}"/>
              </a:ext>
            </a:extLst>
          </p:cNvPr>
          <p:cNvSpPr/>
          <p:nvPr/>
        </p:nvSpPr>
        <p:spPr>
          <a:xfrm>
            <a:off x="3312442" y="2784493"/>
            <a:ext cx="2426487"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AI-native Decisioning</a:t>
            </a:r>
          </a:p>
        </p:txBody>
      </p:sp>
      <p:sp>
        <p:nvSpPr>
          <p:cNvPr id="72" name="Oval 71">
            <a:extLst>
              <a:ext uri="{FF2B5EF4-FFF2-40B4-BE49-F238E27FC236}">
                <a16:creationId xmlns:a16="http://schemas.microsoft.com/office/drawing/2014/main" id="{24CC3B9E-EAFD-0743-B957-98562A040FA5}"/>
              </a:ext>
            </a:extLst>
          </p:cNvPr>
          <p:cNvSpPr/>
          <p:nvPr/>
        </p:nvSpPr>
        <p:spPr>
          <a:xfrm>
            <a:off x="3495647" y="2674427"/>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4</a:t>
            </a:r>
          </a:p>
        </p:txBody>
      </p:sp>
      <p:sp>
        <p:nvSpPr>
          <p:cNvPr id="73" name="TextBox 72">
            <a:extLst>
              <a:ext uri="{FF2B5EF4-FFF2-40B4-BE49-F238E27FC236}">
                <a16:creationId xmlns:a16="http://schemas.microsoft.com/office/drawing/2014/main" id="{293C2062-E4DE-871E-142F-4881DFA076CF}"/>
              </a:ext>
            </a:extLst>
          </p:cNvPr>
          <p:cNvSpPr txBox="1"/>
          <p:nvPr/>
        </p:nvSpPr>
        <p:spPr>
          <a:xfrm>
            <a:off x="3140420" y="2988275"/>
            <a:ext cx="281796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tab pos="914400" algn="l"/>
              </a:tabLst>
              <a:defRPr/>
            </a:pPr>
            <a:r>
              <a:rPr kumimoji="0" lang="en-US" sz="1000" b="1" i="0" u="none" strike="noStrike" kern="1200" cap="none" spc="0" normalizeH="0" baseline="0" noProof="0">
                <a:ln>
                  <a:noFill/>
                </a:ln>
                <a:solidFill>
                  <a:srgbClr val="000000"/>
                </a:solidFill>
                <a:effectLst/>
                <a:uLnTx/>
                <a:uFillTx/>
                <a:latin typeface="Graphik Light"/>
                <a:ea typeface="+mn-ea"/>
                <a:cs typeface="+mn-cs"/>
              </a:rPr>
              <a:t>Agent reasoning combines: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Graph context (recent move)</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Real-time signals (Wi-Fi drops)</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Similar journeys (mesh extender resolved issue)</a:t>
            </a:r>
          </a:p>
        </p:txBody>
      </p:sp>
      <p:grpSp>
        <p:nvGrpSpPr>
          <p:cNvPr id="119" name="Group 118">
            <a:extLst>
              <a:ext uri="{FF2B5EF4-FFF2-40B4-BE49-F238E27FC236}">
                <a16:creationId xmlns:a16="http://schemas.microsoft.com/office/drawing/2014/main" id="{1A457E83-5F54-B293-717C-96C2F17DF607}"/>
              </a:ext>
            </a:extLst>
          </p:cNvPr>
          <p:cNvGrpSpPr/>
          <p:nvPr/>
        </p:nvGrpSpPr>
        <p:grpSpPr>
          <a:xfrm>
            <a:off x="3288378" y="3689873"/>
            <a:ext cx="2426487" cy="369332"/>
            <a:chOff x="3426465" y="4026755"/>
            <a:chExt cx="2426487" cy="369332"/>
          </a:xfrm>
        </p:grpSpPr>
        <p:sp>
          <p:nvSpPr>
            <p:cNvPr id="77" name="TextBox 76">
              <a:extLst>
                <a:ext uri="{FF2B5EF4-FFF2-40B4-BE49-F238E27FC236}">
                  <a16:creationId xmlns:a16="http://schemas.microsoft.com/office/drawing/2014/main" id="{676DEDED-0EA5-117F-FBB6-7364813CF4F1}"/>
                </a:ext>
              </a:extLst>
            </p:cNvPr>
            <p:cNvSpPr txBox="1"/>
            <p:nvPr/>
          </p:nvSpPr>
          <p:spPr>
            <a:xfrm>
              <a:off x="3426465" y="4026755"/>
              <a:ext cx="2426487" cy="369332"/>
            </a:xfrm>
            <a:prstGeom prst="rect">
              <a:avLst/>
            </a:prstGeom>
            <a:solidFill>
              <a:schemeClr val="bg1"/>
            </a:solidFill>
          </p:spPr>
          <p:txBody>
            <a:bodyPr wrap="square" lIns="27432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Graphik Light"/>
                  <a:ea typeface="+mn-ea"/>
                  <a:cs typeface="+mn-cs"/>
                </a:rPr>
                <a:t>Concludes: </a:t>
              </a:r>
              <a:r>
                <a:rPr kumimoji="0" lang="en-US" sz="1000" b="0" i="0" u="none" strike="noStrike" kern="1200" cap="none" spc="0" normalizeH="0" baseline="0" noProof="0">
                  <a:ln>
                    <a:noFill/>
                  </a:ln>
                  <a:solidFill>
                    <a:srgbClr val="000000"/>
                  </a:solidFill>
                  <a:effectLst/>
                  <a:uLnTx/>
                  <a:uFillTx/>
                  <a:latin typeface="Graphik Light"/>
                  <a:ea typeface="+mn-ea"/>
                  <a:cs typeface="+mn-cs"/>
                </a:rPr>
                <a:t>Likely home layout / router placement issue, not network outage</a:t>
              </a:r>
            </a:p>
          </p:txBody>
        </p:sp>
        <p:pic>
          <p:nvPicPr>
            <p:cNvPr id="79" name="Graphic 78" descr="Lightbulb outline">
              <a:extLst>
                <a:ext uri="{FF2B5EF4-FFF2-40B4-BE49-F238E27FC236}">
                  <a16:creationId xmlns:a16="http://schemas.microsoft.com/office/drawing/2014/main" id="{A4BC7CD5-B794-59CF-4B9F-940EF72E332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432314" y="4081016"/>
              <a:ext cx="274320" cy="274320"/>
            </a:xfrm>
            <a:prstGeom prst="rect">
              <a:avLst/>
            </a:prstGeom>
          </p:spPr>
        </p:pic>
      </p:grpSp>
      <p:grpSp>
        <p:nvGrpSpPr>
          <p:cNvPr id="88" name="Group 87">
            <a:extLst>
              <a:ext uri="{FF2B5EF4-FFF2-40B4-BE49-F238E27FC236}">
                <a16:creationId xmlns:a16="http://schemas.microsoft.com/office/drawing/2014/main" id="{2477F2FD-49E4-93BC-F9CA-3CFE2F1BB2B0}"/>
              </a:ext>
            </a:extLst>
          </p:cNvPr>
          <p:cNvGrpSpPr/>
          <p:nvPr/>
        </p:nvGrpSpPr>
        <p:grpSpPr>
          <a:xfrm>
            <a:off x="5738929" y="1826768"/>
            <a:ext cx="3091657" cy="1417320"/>
            <a:chOff x="5877016" y="2051121"/>
            <a:chExt cx="3091657" cy="1417320"/>
          </a:xfrm>
        </p:grpSpPr>
        <p:cxnSp>
          <p:nvCxnSpPr>
            <p:cNvPr id="80" name="Straight Connector 79">
              <a:extLst>
                <a:ext uri="{FF2B5EF4-FFF2-40B4-BE49-F238E27FC236}">
                  <a16:creationId xmlns:a16="http://schemas.microsoft.com/office/drawing/2014/main" id="{1F1FF072-05AA-F538-8B21-163618E3504B}"/>
                </a:ext>
              </a:extLst>
            </p:cNvPr>
            <p:cNvCxnSpPr>
              <a:cxnSpLocks/>
            </p:cNvCxnSpPr>
            <p:nvPr/>
          </p:nvCxnSpPr>
          <p:spPr>
            <a:xfrm>
              <a:off x="8743261" y="2051121"/>
              <a:ext cx="2254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E0D20F4-185C-24D5-0B30-6B6E9ADEA7F3}"/>
                </a:ext>
              </a:extLst>
            </p:cNvPr>
            <p:cNvCxnSpPr>
              <a:cxnSpLocks/>
            </p:cNvCxnSpPr>
            <p:nvPr/>
          </p:nvCxnSpPr>
          <p:spPr>
            <a:xfrm>
              <a:off x="8968673" y="2051121"/>
              <a:ext cx="0" cy="14173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FE508D6-D3C8-EBD6-9076-5E8B38DA5877}"/>
                </a:ext>
              </a:extLst>
            </p:cNvPr>
            <p:cNvCxnSpPr>
              <a:cxnSpLocks/>
            </p:cNvCxnSpPr>
            <p:nvPr/>
          </p:nvCxnSpPr>
          <p:spPr>
            <a:xfrm>
              <a:off x="5877016" y="3451765"/>
              <a:ext cx="3091657" cy="0"/>
            </a:xfrm>
            <a:prstGeom prst="line">
              <a:avLst/>
            </a:prstGeom>
            <a:ln>
              <a:prstDash val="dash"/>
              <a:headEnd type="triangle"/>
            </a:ln>
          </p:spPr>
          <p:style>
            <a:lnRef idx="1">
              <a:schemeClr val="accent1"/>
            </a:lnRef>
            <a:fillRef idx="0">
              <a:schemeClr val="accent1"/>
            </a:fillRef>
            <a:effectRef idx="0">
              <a:schemeClr val="accent1"/>
            </a:effectRef>
            <a:fontRef idx="minor">
              <a:schemeClr val="tx1"/>
            </a:fontRef>
          </p:style>
        </p:cxnSp>
      </p:grpSp>
      <p:sp>
        <p:nvSpPr>
          <p:cNvPr id="89" name="Rounded Rectangle 88">
            <a:extLst>
              <a:ext uri="{FF2B5EF4-FFF2-40B4-BE49-F238E27FC236}">
                <a16:creationId xmlns:a16="http://schemas.microsoft.com/office/drawing/2014/main" id="{646B4C12-BF38-DDC5-468C-13A0ECD3C349}"/>
              </a:ext>
            </a:extLst>
          </p:cNvPr>
          <p:cNvSpPr/>
          <p:nvPr/>
        </p:nvSpPr>
        <p:spPr>
          <a:xfrm>
            <a:off x="3288378" y="4211442"/>
            <a:ext cx="2426487"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Resolution Plan Created</a:t>
            </a:r>
          </a:p>
        </p:txBody>
      </p:sp>
      <p:sp>
        <p:nvSpPr>
          <p:cNvPr id="90" name="Oval 89">
            <a:extLst>
              <a:ext uri="{FF2B5EF4-FFF2-40B4-BE49-F238E27FC236}">
                <a16:creationId xmlns:a16="http://schemas.microsoft.com/office/drawing/2014/main" id="{08048F5F-9BC5-1801-B648-34435A2E5151}"/>
              </a:ext>
            </a:extLst>
          </p:cNvPr>
          <p:cNvSpPr/>
          <p:nvPr/>
        </p:nvSpPr>
        <p:spPr>
          <a:xfrm>
            <a:off x="3471583" y="4101376"/>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5</a:t>
            </a:r>
          </a:p>
        </p:txBody>
      </p:sp>
      <p:pic>
        <p:nvPicPr>
          <p:cNvPr id="93" name="Graphic 92" descr="Robot outline">
            <a:extLst>
              <a:ext uri="{FF2B5EF4-FFF2-40B4-BE49-F238E27FC236}">
                <a16:creationId xmlns:a16="http://schemas.microsoft.com/office/drawing/2014/main" id="{3F1AC860-6106-70C9-5B57-D00E94841091}"/>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3194856" y="4779216"/>
            <a:ext cx="457200" cy="457200"/>
          </a:xfrm>
          <a:prstGeom prst="rect">
            <a:avLst/>
          </a:prstGeom>
        </p:spPr>
      </p:pic>
      <p:sp>
        <p:nvSpPr>
          <p:cNvPr id="94" name="TextBox 93">
            <a:extLst>
              <a:ext uri="{FF2B5EF4-FFF2-40B4-BE49-F238E27FC236}">
                <a16:creationId xmlns:a16="http://schemas.microsoft.com/office/drawing/2014/main" id="{55837555-0164-BB5E-50CC-DA7619979BC7}"/>
              </a:ext>
            </a:extLst>
          </p:cNvPr>
          <p:cNvSpPr txBox="1"/>
          <p:nvPr/>
        </p:nvSpPr>
        <p:spPr>
          <a:xfrm>
            <a:off x="3586998" y="4454876"/>
            <a:ext cx="234293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tab pos="914400" algn="l"/>
              </a:tabLst>
              <a:defRPr/>
            </a:pPr>
            <a:r>
              <a:rPr kumimoji="0" lang="en-US" sz="1000" b="1" i="0" u="none" strike="noStrike" kern="1200" cap="none" spc="0" normalizeH="0" baseline="0" noProof="0">
                <a:ln>
                  <a:noFill/>
                </a:ln>
                <a:solidFill>
                  <a:srgbClr val="000000"/>
                </a:solidFill>
                <a:effectLst/>
                <a:uLnTx/>
                <a:uFillTx/>
                <a:latin typeface="Graphik Light"/>
                <a:ea typeface="+mn-ea"/>
                <a:cs typeface="+mn-cs"/>
              </a:rPr>
              <a:t>Agent Orchestrator decomposes plan into policy-checked actions :</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Recommend mesh Wi-Fi extender</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No escalation to human agent</a:t>
            </a:r>
            <a:endParaRPr kumimoji="0" lang="en-US" sz="1000" b="1" i="0" u="none" strike="noStrike" kern="1200" cap="none" spc="0" normalizeH="0" baseline="0" noProof="0">
              <a:ln>
                <a:noFill/>
              </a:ln>
              <a:solidFill>
                <a:srgbClr val="000000"/>
              </a:solidFill>
              <a:effectLst/>
              <a:uLnTx/>
              <a:uFillTx/>
              <a:latin typeface="Graphik Light"/>
              <a:ea typeface="+mn-ea"/>
              <a:cs typeface="+mn-cs"/>
            </a:endParaRPr>
          </a:p>
          <a:p>
            <a:pPr marL="0" marR="0" lvl="0" indent="0" algn="l" defTabSz="914400" rtl="0" eaLnBrk="1" fontAlgn="auto" latinLnBrk="0" hangingPunct="1">
              <a:lnSpc>
                <a:spcPct val="100000"/>
              </a:lnSpc>
              <a:spcBef>
                <a:spcPts val="0"/>
              </a:spcBef>
              <a:spcAft>
                <a:spcPts val="0"/>
              </a:spcAft>
              <a:buClrTx/>
              <a:buSzPts val="1000"/>
              <a:buFontTx/>
              <a:buNone/>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Plan is</a:t>
            </a:r>
            <a:r>
              <a:rPr kumimoji="0" lang="en-US" sz="1000" b="1" i="0" u="none" strike="noStrike" kern="1200" cap="none" spc="0" normalizeH="0" baseline="0" noProof="0">
                <a:ln>
                  <a:noFill/>
                </a:ln>
                <a:solidFill>
                  <a:srgbClr val="000000"/>
                </a:solidFill>
                <a:effectLst/>
                <a:uLnTx/>
                <a:uFillTx/>
                <a:latin typeface="Graphik Light"/>
                <a:ea typeface="+mn-ea"/>
                <a:cs typeface="+mn-cs"/>
              </a:rPr>
              <a:t> policy-checked,</a:t>
            </a:r>
            <a:r>
              <a:rPr kumimoji="0" lang="en-US" sz="1000" b="0" i="0" u="none" strike="noStrike" kern="1200" cap="none" spc="0" normalizeH="0" baseline="0" noProof="0">
                <a:ln>
                  <a:noFill/>
                </a:ln>
                <a:solidFill>
                  <a:srgbClr val="000000"/>
                </a:solidFill>
                <a:effectLst/>
                <a:uLnTx/>
                <a:uFillTx/>
                <a:latin typeface="Graphik Light"/>
                <a:ea typeface="+mn-ea"/>
                <a:cs typeface="+mn-cs"/>
              </a:rPr>
              <a:t> not executed yet</a:t>
            </a:r>
          </a:p>
          <a:p>
            <a:pPr marL="0" marR="0" lvl="0" indent="0" algn="l" defTabSz="914400" rtl="0" eaLnBrk="1" fontAlgn="auto" latinLnBrk="0" hangingPunct="1">
              <a:lnSpc>
                <a:spcPct val="100000"/>
              </a:lnSpc>
              <a:spcBef>
                <a:spcPts val="0"/>
              </a:spcBef>
              <a:spcAft>
                <a:spcPts val="0"/>
              </a:spcAft>
              <a:buClrTx/>
              <a:buSzPts val="1000"/>
              <a:buFontTx/>
              <a:buNone/>
              <a:tabLst>
                <a:tab pos="914400" algn="l"/>
              </a:tabLst>
              <a:defRPr/>
            </a:pPr>
            <a:endParaRPr kumimoji="0" lang="en-US" sz="1000" b="1" i="0" u="none" strike="noStrike" kern="1200" cap="none" spc="0" normalizeH="0" baseline="0" noProof="0">
              <a:ln>
                <a:noFill/>
              </a:ln>
              <a:solidFill>
                <a:srgbClr val="000000"/>
              </a:solidFill>
              <a:effectLst/>
              <a:uLnTx/>
              <a:uFillTx/>
              <a:latin typeface="Graphik Light"/>
              <a:ea typeface="+mn-ea"/>
              <a:cs typeface="+mn-cs"/>
            </a:endParaRPr>
          </a:p>
        </p:txBody>
      </p:sp>
      <p:grpSp>
        <p:nvGrpSpPr>
          <p:cNvPr id="95" name="Group 94">
            <a:extLst>
              <a:ext uri="{FF2B5EF4-FFF2-40B4-BE49-F238E27FC236}">
                <a16:creationId xmlns:a16="http://schemas.microsoft.com/office/drawing/2014/main" id="{58DF0A06-D2A5-4A9F-BCEF-E9FAF856774A}"/>
              </a:ext>
            </a:extLst>
          </p:cNvPr>
          <p:cNvGrpSpPr/>
          <p:nvPr/>
        </p:nvGrpSpPr>
        <p:grpSpPr>
          <a:xfrm>
            <a:off x="3080959" y="2854098"/>
            <a:ext cx="223027" cy="1424708"/>
            <a:chOff x="8961811" y="2051121"/>
            <a:chExt cx="191331" cy="1424708"/>
          </a:xfrm>
        </p:grpSpPr>
        <p:cxnSp>
          <p:nvCxnSpPr>
            <p:cNvPr id="96" name="Straight Connector 95">
              <a:extLst>
                <a:ext uri="{FF2B5EF4-FFF2-40B4-BE49-F238E27FC236}">
                  <a16:creationId xmlns:a16="http://schemas.microsoft.com/office/drawing/2014/main" id="{5528D9C0-A00F-7E3A-4AFB-49833745513A}"/>
                </a:ext>
              </a:extLst>
            </p:cNvPr>
            <p:cNvCxnSpPr>
              <a:cxnSpLocks/>
            </p:cNvCxnSpPr>
            <p:nvPr/>
          </p:nvCxnSpPr>
          <p:spPr>
            <a:xfrm>
              <a:off x="8970262" y="2051121"/>
              <a:ext cx="1828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92C1981-97F5-09DB-571C-A4BE093248C2}"/>
                </a:ext>
              </a:extLst>
            </p:cNvPr>
            <p:cNvCxnSpPr>
              <a:cxnSpLocks/>
            </p:cNvCxnSpPr>
            <p:nvPr/>
          </p:nvCxnSpPr>
          <p:spPr>
            <a:xfrm>
              <a:off x="8968673" y="2051121"/>
              <a:ext cx="0" cy="14173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2FB3AFF-B1C5-E111-3FE4-1AE38D41B076}"/>
                </a:ext>
              </a:extLst>
            </p:cNvPr>
            <p:cNvCxnSpPr>
              <a:cxnSpLocks/>
            </p:cNvCxnSpPr>
            <p:nvPr/>
          </p:nvCxnSpPr>
          <p:spPr>
            <a:xfrm>
              <a:off x="8961811" y="3475829"/>
              <a:ext cx="182880" cy="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01" name="Rounded Rectangle 100">
            <a:extLst>
              <a:ext uri="{FF2B5EF4-FFF2-40B4-BE49-F238E27FC236}">
                <a16:creationId xmlns:a16="http://schemas.microsoft.com/office/drawing/2014/main" id="{FE4B57C9-352D-1710-513F-B460777B5ABC}"/>
              </a:ext>
            </a:extLst>
          </p:cNvPr>
          <p:cNvSpPr/>
          <p:nvPr/>
        </p:nvSpPr>
        <p:spPr>
          <a:xfrm>
            <a:off x="6195906" y="4211442"/>
            <a:ext cx="2426487"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Policy-Gated Commerce Execution</a:t>
            </a:r>
          </a:p>
        </p:txBody>
      </p:sp>
      <p:sp>
        <p:nvSpPr>
          <p:cNvPr id="102" name="Oval 101">
            <a:extLst>
              <a:ext uri="{FF2B5EF4-FFF2-40B4-BE49-F238E27FC236}">
                <a16:creationId xmlns:a16="http://schemas.microsoft.com/office/drawing/2014/main" id="{DD8D1602-DBD9-656A-509F-E125499B2DCB}"/>
              </a:ext>
            </a:extLst>
          </p:cNvPr>
          <p:cNvSpPr/>
          <p:nvPr/>
        </p:nvSpPr>
        <p:spPr>
          <a:xfrm>
            <a:off x="6294888" y="4101376"/>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6</a:t>
            </a:r>
          </a:p>
        </p:txBody>
      </p:sp>
      <p:cxnSp>
        <p:nvCxnSpPr>
          <p:cNvPr id="103" name="Straight Connector 102">
            <a:extLst>
              <a:ext uri="{FF2B5EF4-FFF2-40B4-BE49-F238E27FC236}">
                <a16:creationId xmlns:a16="http://schemas.microsoft.com/office/drawing/2014/main" id="{F2700D7F-A57A-FB6E-0050-C57F2130CF16}"/>
              </a:ext>
            </a:extLst>
          </p:cNvPr>
          <p:cNvCxnSpPr>
            <a:cxnSpLocks/>
          </p:cNvCxnSpPr>
          <p:nvPr/>
        </p:nvCxnSpPr>
        <p:spPr>
          <a:xfrm>
            <a:off x="5739018" y="4311431"/>
            <a:ext cx="439758" cy="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B7423874-470F-1C7E-A8F5-1E6F8E4D9043}"/>
              </a:ext>
            </a:extLst>
          </p:cNvPr>
          <p:cNvSpPr txBox="1"/>
          <p:nvPr/>
        </p:nvSpPr>
        <p:spPr>
          <a:xfrm>
            <a:off x="6471566" y="4460022"/>
            <a:ext cx="226182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Agent calls Agentic Commerce Protocol </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000" b="1" i="0" u="none" strike="noStrike" kern="1200" cap="none" spc="0" normalizeH="0" baseline="0" noProof="0">
                <a:ln>
                  <a:noFill/>
                </a:ln>
                <a:solidFill>
                  <a:srgbClr val="000000"/>
                </a:solidFill>
                <a:effectLst/>
                <a:uLnTx/>
                <a:uFillTx/>
                <a:latin typeface="Graphik Light"/>
                <a:ea typeface="+mn-ea"/>
                <a:cs typeface="+mn-cs"/>
              </a:rPr>
              <a:t>Item</a:t>
            </a:r>
            <a:r>
              <a:rPr kumimoji="0" lang="en-US" sz="1000" b="0" i="0" u="none" strike="noStrike" kern="1200" cap="none" spc="0" normalizeH="0" baseline="0" noProof="0">
                <a:ln>
                  <a:noFill/>
                </a:ln>
                <a:solidFill>
                  <a:srgbClr val="000000"/>
                </a:solidFill>
                <a:effectLst/>
                <a:uLnTx/>
                <a:uFillTx/>
                <a:latin typeface="Graphik Light"/>
                <a:ea typeface="+mn-ea"/>
                <a:cs typeface="+mn-cs"/>
              </a:rPr>
              <a:t>: Mesh Wi-Fi Extender</a:t>
            </a:r>
          </a:p>
          <a:p>
            <a:pPr marL="173736" marR="0" lvl="0" indent="-173736"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914400" algn="l"/>
              </a:tabLst>
              <a:defRPr/>
            </a:pPr>
            <a:r>
              <a:rPr kumimoji="0" lang="en-US" sz="1000" b="1" i="0" u="none" strike="noStrike" kern="1200" cap="none" spc="0" normalizeH="0" baseline="0" noProof="0">
                <a:ln>
                  <a:noFill/>
                </a:ln>
                <a:solidFill>
                  <a:srgbClr val="000000"/>
                </a:solidFill>
                <a:effectLst/>
                <a:uLnTx/>
                <a:uFillTx/>
                <a:latin typeface="Graphik Light"/>
                <a:ea typeface="+mn-ea"/>
                <a:cs typeface="+mn-cs"/>
              </a:rPr>
              <a:t>Price</a:t>
            </a:r>
            <a:r>
              <a:rPr kumimoji="0" lang="en-US" sz="1000" b="0" i="0" u="none" strike="noStrike" kern="1200" cap="none" spc="0" normalizeH="0" baseline="0" noProof="0">
                <a:ln>
                  <a:noFill/>
                </a:ln>
                <a:solidFill>
                  <a:srgbClr val="000000"/>
                </a:solidFill>
                <a:effectLst/>
                <a:uLnTx/>
                <a:uFillTx/>
                <a:latin typeface="Graphik Light"/>
                <a:ea typeface="+mn-ea"/>
                <a:cs typeface="+mn-cs"/>
              </a:rPr>
              <a:t>: $X (promo)</a:t>
            </a:r>
          </a:p>
          <a:p>
            <a:pPr marL="173736" marR="0" lvl="0" indent="-173736"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914400" algn="l"/>
              </a:tabLst>
              <a:defRPr/>
            </a:pPr>
            <a:r>
              <a:rPr kumimoji="0" lang="en-US" sz="1000" b="1" i="0" u="none" strike="noStrike" kern="1200" cap="none" spc="0" normalizeH="0" baseline="0" noProof="0">
                <a:ln>
                  <a:noFill/>
                </a:ln>
                <a:solidFill>
                  <a:srgbClr val="000000"/>
                </a:solidFill>
                <a:effectLst/>
                <a:uLnTx/>
                <a:uFillTx/>
                <a:latin typeface="Graphik Light"/>
                <a:ea typeface="+mn-ea"/>
                <a:cs typeface="+mn-cs"/>
              </a:rPr>
              <a:t>Fulfillment</a:t>
            </a:r>
            <a:r>
              <a:rPr kumimoji="0" lang="en-US" sz="1000" b="0" i="0" u="none" strike="noStrike" kern="1200" cap="none" spc="0" normalizeH="0" baseline="0" noProof="0">
                <a:ln>
                  <a:noFill/>
                </a:ln>
                <a:solidFill>
                  <a:srgbClr val="000000"/>
                </a:solidFill>
                <a:effectLst/>
                <a:uLnTx/>
                <a:uFillTx/>
                <a:latin typeface="Graphik Light"/>
                <a:ea typeface="+mn-ea"/>
                <a:cs typeface="+mn-cs"/>
              </a:rPr>
              <a:t>: ship to new address</a:t>
            </a:r>
          </a:p>
        </p:txBody>
      </p:sp>
      <p:sp>
        <p:nvSpPr>
          <p:cNvPr id="109" name="Rounded Rectangle 108">
            <a:extLst>
              <a:ext uri="{FF2B5EF4-FFF2-40B4-BE49-F238E27FC236}">
                <a16:creationId xmlns:a16="http://schemas.microsoft.com/office/drawing/2014/main" id="{D9C8A144-670B-C872-71EE-4A1EC5BD2EAD}"/>
              </a:ext>
            </a:extLst>
          </p:cNvPr>
          <p:cNvSpPr/>
          <p:nvPr/>
        </p:nvSpPr>
        <p:spPr>
          <a:xfrm>
            <a:off x="9070074" y="4220382"/>
            <a:ext cx="2426487"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Merchant + Payment Handling</a:t>
            </a:r>
          </a:p>
        </p:txBody>
      </p:sp>
      <p:sp>
        <p:nvSpPr>
          <p:cNvPr id="110" name="Oval 109">
            <a:extLst>
              <a:ext uri="{FF2B5EF4-FFF2-40B4-BE49-F238E27FC236}">
                <a16:creationId xmlns:a16="http://schemas.microsoft.com/office/drawing/2014/main" id="{15382DBF-263A-56D9-60FA-21B6919818F5}"/>
              </a:ext>
            </a:extLst>
          </p:cNvPr>
          <p:cNvSpPr/>
          <p:nvPr/>
        </p:nvSpPr>
        <p:spPr>
          <a:xfrm>
            <a:off x="9169056" y="4110316"/>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7</a:t>
            </a:r>
          </a:p>
        </p:txBody>
      </p:sp>
      <p:cxnSp>
        <p:nvCxnSpPr>
          <p:cNvPr id="111" name="Straight Connector 110">
            <a:extLst>
              <a:ext uri="{FF2B5EF4-FFF2-40B4-BE49-F238E27FC236}">
                <a16:creationId xmlns:a16="http://schemas.microsoft.com/office/drawing/2014/main" id="{F59AD6EA-23C9-3411-75C6-6B49D9B94640}"/>
              </a:ext>
            </a:extLst>
          </p:cNvPr>
          <p:cNvCxnSpPr>
            <a:cxnSpLocks/>
          </p:cNvCxnSpPr>
          <p:nvPr/>
        </p:nvCxnSpPr>
        <p:spPr>
          <a:xfrm>
            <a:off x="8613186" y="4320371"/>
            <a:ext cx="439758" cy="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3AD337E4-87B0-8822-C2AC-36D976D3CAA3}"/>
              </a:ext>
            </a:extLst>
          </p:cNvPr>
          <p:cNvSpPr txBox="1"/>
          <p:nvPr/>
        </p:nvSpPr>
        <p:spPr>
          <a:xfrm>
            <a:off x="9369799" y="4435095"/>
            <a:ext cx="244347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000" b="1" i="0" u="none" strike="noStrike" kern="1200" cap="none" spc="0" normalizeH="0" baseline="0" noProof="0">
                <a:ln>
                  <a:noFill/>
                </a:ln>
                <a:solidFill>
                  <a:srgbClr val="000000"/>
                </a:solidFill>
                <a:effectLst/>
                <a:uLnTx/>
                <a:uFillTx/>
                <a:latin typeface="Graphik Light"/>
                <a:ea typeface="+mn-ea"/>
                <a:cs typeface="+mn-cs"/>
              </a:rPr>
              <a:t>Inventory &amp; eligibility validated</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Billing system applies credit</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Fulfillment scheduled</a:t>
            </a:r>
          </a:p>
          <a:p>
            <a:pPr marL="171450" marR="0" lvl="0" indent="-171450" algn="l" defTabSz="914400" rtl="0" eaLnBrk="1" fontAlgn="auto" latinLnBrk="0" hangingPunct="1">
              <a:lnSpc>
                <a:spcPct val="100000"/>
              </a:lnSpc>
              <a:spcBef>
                <a:spcPts val="0"/>
              </a:spcBef>
              <a:spcAft>
                <a:spcPts val="0"/>
              </a:spcAft>
              <a:buClrTx/>
              <a:buSzPts val="1000"/>
              <a:buFont typeface="Arial" panose="020B0604020202020204" pitchFamily="34" charset="0"/>
              <a:buChar char="•"/>
              <a:tabLst>
                <a:tab pos="4572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No raw payment data exposed to agent</a:t>
            </a:r>
          </a:p>
        </p:txBody>
      </p:sp>
      <p:pic>
        <p:nvPicPr>
          <p:cNvPr id="114" name="Graphic 113" descr="Bank check outline">
            <a:extLst>
              <a:ext uri="{FF2B5EF4-FFF2-40B4-BE49-F238E27FC236}">
                <a16:creationId xmlns:a16="http://schemas.microsoft.com/office/drawing/2014/main" id="{794E840B-81BB-DF8C-CFBE-D2DE79E29CA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945564" y="4570168"/>
            <a:ext cx="457200" cy="457200"/>
          </a:xfrm>
          <a:prstGeom prst="rect">
            <a:avLst/>
          </a:prstGeom>
        </p:spPr>
      </p:pic>
      <p:pic>
        <p:nvPicPr>
          <p:cNvPr id="116" name="Graphic 115" descr="Research outline">
            <a:extLst>
              <a:ext uri="{FF2B5EF4-FFF2-40B4-BE49-F238E27FC236}">
                <a16:creationId xmlns:a16="http://schemas.microsoft.com/office/drawing/2014/main" id="{A322DD2A-EB18-7B3C-DC6D-0F81442D3B4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6123097" y="4795192"/>
            <a:ext cx="381057" cy="381057"/>
          </a:xfrm>
          <a:prstGeom prst="rect">
            <a:avLst/>
          </a:prstGeom>
        </p:spPr>
      </p:pic>
      <p:sp>
        <p:nvSpPr>
          <p:cNvPr id="118" name="TextBox 117">
            <a:extLst>
              <a:ext uri="{FF2B5EF4-FFF2-40B4-BE49-F238E27FC236}">
                <a16:creationId xmlns:a16="http://schemas.microsoft.com/office/drawing/2014/main" id="{D9A540FE-7837-DCC7-D9CC-D7AC85D2DAB5}"/>
              </a:ext>
            </a:extLst>
          </p:cNvPr>
          <p:cNvSpPr txBox="1"/>
          <p:nvPr/>
        </p:nvSpPr>
        <p:spPr>
          <a:xfrm>
            <a:off x="9004816" y="5070610"/>
            <a:ext cx="256469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Pts val="1000"/>
              <a:buFontTx/>
              <a:buNone/>
              <a:tabLst>
                <a:tab pos="457200" algn="l"/>
              </a:tabLst>
              <a:defRPr/>
            </a:pPr>
            <a:r>
              <a:rPr kumimoji="0" lang="en-US" sz="1000" b="1" i="0" u="none" strike="noStrike" kern="1200" cap="none" spc="0" normalizeH="0" baseline="0" noProof="0">
                <a:ln>
                  <a:noFill/>
                </a:ln>
                <a:solidFill>
                  <a:srgbClr val="000000"/>
                </a:solidFill>
                <a:effectLst/>
                <a:uLnTx/>
                <a:uFillTx/>
                <a:latin typeface="Graphik Light"/>
                <a:ea typeface="+mn-ea"/>
                <a:cs typeface="+mn-cs"/>
              </a:rPr>
              <a:t>ACP ensures i</a:t>
            </a:r>
            <a:r>
              <a:rPr kumimoji="0" lang="en-US" sz="1000" b="0" i="0" u="none" strike="noStrike" kern="1200" cap="none" spc="0" normalizeH="0" baseline="0" noProof="0">
                <a:ln>
                  <a:noFill/>
                </a:ln>
                <a:solidFill>
                  <a:srgbClr val="000000"/>
                </a:solidFill>
                <a:effectLst/>
                <a:uLnTx/>
                <a:uFillTx/>
                <a:latin typeface="Graphik Light"/>
                <a:ea typeface="+mn-ea"/>
                <a:cs typeface="+mn-cs"/>
              </a:rPr>
              <a:t>dempotency, audit trail and secure execution</a:t>
            </a:r>
          </a:p>
        </p:txBody>
      </p:sp>
      <p:grpSp>
        <p:nvGrpSpPr>
          <p:cNvPr id="120" name="Group 119">
            <a:extLst>
              <a:ext uri="{FF2B5EF4-FFF2-40B4-BE49-F238E27FC236}">
                <a16:creationId xmlns:a16="http://schemas.microsoft.com/office/drawing/2014/main" id="{E2B8F748-37D0-65B1-6196-0780E4B570D8}"/>
              </a:ext>
            </a:extLst>
          </p:cNvPr>
          <p:cNvGrpSpPr/>
          <p:nvPr/>
        </p:nvGrpSpPr>
        <p:grpSpPr>
          <a:xfrm>
            <a:off x="2892192" y="4691510"/>
            <a:ext cx="8831416" cy="1417320"/>
            <a:chOff x="137257" y="2051121"/>
            <a:chExt cx="8831416" cy="1417320"/>
          </a:xfrm>
        </p:grpSpPr>
        <p:cxnSp>
          <p:nvCxnSpPr>
            <p:cNvPr id="121" name="Straight Connector 120">
              <a:extLst>
                <a:ext uri="{FF2B5EF4-FFF2-40B4-BE49-F238E27FC236}">
                  <a16:creationId xmlns:a16="http://schemas.microsoft.com/office/drawing/2014/main" id="{7B9DD774-B3D3-FC34-9753-CED2901C8E2E}"/>
                </a:ext>
              </a:extLst>
            </p:cNvPr>
            <p:cNvCxnSpPr>
              <a:cxnSpLocks/>
            </p:cNvCxnSpPr>
            <p:nvPr/>
          </p:nvCxnSpPr>
          <p:spPr>
            <a:xfrm>
              <a:off x="8743261" y="2051121"/>
              <a:ext cx="22541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C56C21F-48B7-97C4-1C43-532D09831F4C}"/>
                </a:ext>
              </a:extLst>
            </p:cNvPr>
            <p:cNvCxnSpPr>
              <a:cxnSpLocks/>
            </p:cNvCxnSpPr>
            <p:nvPr/>
          </p:nvCxnSpPr>
          <p:spPr>
            <a:xfrm>
              <a:off x="8968673" y="2051121"/>
              <a:ext cx="0" cy="141732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A49B704-41A0-CF0C-D547-2C04BD2D5368}"/>
                </a:ext>
              </a:extLst>
            </p:cNvPr>
            <p:cNvCxnSpPr>
              <a:cxnSpLocks/>
            </p:cNvCxnSpPr>
            <p:nvPr/>
          </p:nvCxnSpPr>
          <p:spPr>
            <a:xfrm>
              <a:off x="137257" y="3451765"/>
              <a:ext cx="8831416" cy="0"/>
            </a:xfrm>
            <a:prstGeom prst="line">
              <a:avLst/>
            </a:prstGeom>
            <a:ln>
              <a:prstDash val="dash"/>
              <a:headEnd type="triangle"/>
            </a:ln>
          </p:spPr>
          <p:style>
            <a:lnRef idx="1">
              <a:schemeClr val="accent1"/>
            </a:lnRef>
            <a:fillRef idx="0">
              <a:schemeClr val="accent1"/>
            </a:fillRef>
            <a:effectRef idx="0">
              <a:schemeClr val="accent1"/>
            </a:effectRef>
            <a:fontRef idx="minor">
              <a:schemeClr val="tx1"/>
            </a:fontRef>
          </p:style>
        </p:cxnSp>
      </p:grpSp>
      <p:sp>
        <p:nvSpPr>
          <p:cNvPr id="129" name="Rounded Rectangle 128">
            <a:extLst>
              <a:ext uri="{FF2B5EF4-FFF2-40B4-BE49-F238E27FC236}">
                <a16:creationId xmlns:a16="http://schemas.microsoft.com/office/drawing/2014/main" id="{0351D060-ABD4-CF68-6E7C-41BD6A5B4023}"/>
              </a:ext>
            </a:extLst>
          </p:cNvPr>
          <p:cNvSpPr/>
          <p:nvPr/>
        </p:nvSpPr>
        <p:spPr>
          <a:xfrm>
            <a:off x="525865" y="5394186"/>
            <a:ext cx="2377440"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Customer Confirmation</a:t>
            </a:r>
          </a:p>
        </p:txBody>
      </p:sp>
      <p:sp>
        <p:nvSpPr>
          <p:cNvPr id="130" name="Oval 129">
            <a:extLst>
              <a:ext uri="{FF2B5EF4-FFF2-40B4-BE49-F238E27FC236}">
                <a16:creationId xmlns:a16="http://schemas.microsoft.com/office/drawing/2014/main" id="{916EF537-8187-43A2-AF76-1B6ACAF2C7B1}"/>
              </a:ext>
            </a:extLst>
          </p:cNvPr>
          <p:cNvSpPr/>
          <p:nvPr/>
        </p:nvSpPr>
        <p:spPr>
          <a:xfrm>
            <a:off x="709070" y="5284120"/>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8</a:t>
            </a:r>
          </a:p>
        </p:txBody>
      </p:sp>
      <p:sp>
        <p:nvSpPr>
          <p:cNvPr id="136" name="Rounded Rectangular Callout 135">
            <a:extLst>
              <a:ext uri="{FF2B5EF4-FFF2-40B4-BE49-F238E27FC236}">
                <a16:creationId xmlns:a16="http://schemas.microsoft.com/office/drawing/2014/main" id="{920829BF-4288-610A-5B6C-46EFCAA96831}"/>
              </a:ext>
            </a:extLst>
          </p:cNvPr>
          <p:cNvSpPr/>
          <p:nvPr/>
        </p:nvSpPr>
        <p:spPr>
          <a:xfrm>
            <a:off x="553453" y="5700968"/>
            <a:ext cx="1751326" cy="611441"/>
          </a:xfrm>
          <a:prstGeom prst="wedgeRoundRectCallout">
            <a:avLst>
              <a:gd name="adj1" fmla="val 59681"/>
              <a:gd name="adj2" fmla="val 11801"/>
              <a:gd name="adj3" fmla="val 16667"/>
            </a:avLst>
          </a:prstGeom>
          <a:solidFill>
            <a:schemeClr val="accent4"/>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1" u="none" strike="noStrike" kern="1200" cap="none" spc="0" normalizeH="0" baseline="0" noProof="0">
                <a:ln>
                  <a:noFill/>
                </a:ln>
                <a:solidFill>
                  <a:srgbClr val="FFFFFF"/>
                </a:solidFill>
                <a:effectLst/>
                <a:uLnTx/>
                <a:uFillTx/>
                <a:latin typeface="Graphik Light"/>
                <a:ea typeface="+mn-ea"/>
                <a:cs typeface="+mn-cs"/>
              </a:rPr>
              <a:t>“We’re sending you a free Wi-Fi extender and applying a credit to your next bill. ”</a:t>
            </a:r>
          </a:p>
        </p:txBody>
      </p:sp>
      <p:grpSp>
        <p:nvGrpSpPr>
          <p:cNvPr id="141" name="Group 140">
            <a:extLst>
              <a:ext uri="{FF2B5EF4-FFF2-40B4-BE49-F238E27FC236}">
                <a16:creationId xmlns:a16="http://schemas.microsoft.com/office/drawing/2014/main" id="{1E9ACC05-15F0-770A-AEC4-CCB09A1324E3}"/>
              </a:ext>
            </a:extLst>
          </p:cNvPr>
          <p:cNvGrpSpPr/>
          <p:nvPr/>
        </p:nvGrpSpPr>
        <p:grpSpPr>
          <a:xfrm>
            <a:off x="2495304" y="5793437"/>
            <a:ext cx="457200" cy="457200"/>
            <a:chOff x="2450653" y="6009999"/>
            <a:chExt cx="457200" cy="457200"/>
          </a:xfrm>
        </p:grpSpPr>
        <p:sp>
          <p:nvSpPr>
            <p:cNvPr id="135" name="Oval 134">
              <a:extLst>
                <a:ext uri="{FF2B5EF4-FFF2-40B4-BE49-F238E27FC236}">
                  <a16:creationId xmlns:a16="http://schemas.microsoft.com/office/drawing/2014/main" id="{4814A004-3914-4E6D-3BFB-C8F3E0B8234E}"/>
                </a:ext>
              </a:extLst>
            </p:cNvPr>
            <p:cNvSpPr/>
            <p:nvPr/>
          </p:nvSpPr>
          <p:spPr>
            <a:xfrm>
              <a:off x="2450653" y="6009999"/>
              <a:ext cx="457200" cy="457200"/>
            </a:xfrm>
            <a:prstGeom prst="ellipse">
              <a:avLst/>
            </a:prstGeom>
            <a:gradFill flip="none" rotWithShape="1">
              <a:gsLst>
                <a:gs pos="100000">
                  <a:srgbClr val="BE82FF"/>
                </a:gs>
                <a:gs pos="46000">
                  <a:srgbClr val="7500C0"/>
                </a:gs>
              </a:gsLst>
              <a:lin ang="1800000" scaled="0"/>
              <a:tileRect/>
            </a:gradFill>
            <a:ln w="12700" cap="flat" cmpd="sng" algn="ctr">
              <a:noFill/>
              <a:prstDash val="solid"/>
              <a:miter lim="800000"/>
            </a:ln>
            <a:effectLst/>
          </p:spPr>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raphik"/>
                <a:ea typeface="+mn-ea"/>
                <a:cs typeface="+mn-cs"/>
              </a:endParaRPr>
            </a:p>
          </p:txBody>
        </p:sp>
        <p:pic>
          <p:nvPicPr>
            <p:cNvPr id="140" name="Graphic 139" descr="Brain outline">
              <a:extLst>
                <a:ext uri="{FF2B5EF4-FFF2-40B4-BE49-F238E27FC236}">
                  <a16:creationId xmlns:a16="http://schemas.microsoft.com/office/drawing/2014/main" id="{A56259BC-AAD8-7F96-B00A-8966C87A8877}"/>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2497910" y="6052941"/>
              <a:ext cx="365760" cy="365760"/>
            </a:xfrm>
            <a:prstGeom prst="rect">
              <a:avLst/>
            </a:prstGeom>
          </p:spPr>
        </p:pic>
      </p:grpSp>
      <p:sp>
        <p:nvSpPr>
          <p:cNvPr id="142" name="Rounded Rectangle 141">
            <a:extLst>
              <a:ext uri="{FF2B5EF4-FFF2-40B4-BE49-F238E27FC236}">
                <a16:creationId xmlns:a16="http://schemas.microsoft.com/office/drawing/2014/main" id="{20FCFC2F-EB09-3E59-40F9-9CA28DD69D71}"/>
              </a:ext>
            </a:extLst>
          </p:cNvPr>
          <p:cNvSpPr/>
          <p:nvPr/>
        </p:nvSpPr>
        <p:spPr>
          <a:xfrm>
            <a:off x="6186699" y="5604536"/>
            <a:ext cx="2426487" cy="222102"/>
          </a:xfrm>
          <a:prstGeom prst="roundRect">
            <a:avLst/>
          </a:prstGeom>
          <a:solidFill>
            <a:srgbClr val="B138FB">
              <a:alpha val="60210"/>
            </a:srgbClr>
          </a:solidFill>
          <a:effectLst>
            <a:outerShdw blurRad="190500" dist="50800" dir="5400000" algn="ctr" rotWithShape="0">
              <a:srgbClr val="000000">
                <a:alpha val="30000"/>
              </a:srgbClr>
            </a:outerShdw>
          </a:effectLst>
        </p:spPr>
        <p:txBody>
          <a:bodyPr wrap="square" lIns="91383" tIns="45691" rIns="91383" bIns="45691" rtlCol="0" anchor="ctr">
            <a:noAutofit/>
          </a:bodyPr>
          <a:lstStyle/>
          <a:p>
            <a:pPr marL="0" marR="0" lvl="0" indent="0" algn="ctr" defTabSz="913851" rtl="0" eaLnBrk="1" fontAlgn="auto" latinLnBrk="0" hangingPunct="1">
              <a:lnSpc>
                <a:spcPct val="100000"/>
              </a:lnSpc>
              <a:spcBef>
                <a:spcPts val="0"/>
              </a:spcBef>
              <a:spcAft>
                <a:spcPts val="60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a:ea typeface="+mn-ea"/>
                <a:cs typeface="Arial"/>
              </a:rPr>
              <a:t>Learning + Memory Update</a:t>
            </a:r>
          </a:p>
        </p:txBody>
      </p:sp>
      <p:sp>
        <p:nvSpPr>
          <p:cNvPr id="143" name="Oval 142">
            <a:extLst>
              <a:ext uri="{FF2B5EF4-FFF2-40B4-BE49-F238E27FC236}">
                <a16:creationId xmlns:a16="http://schemas.microsoft.com/office/drawing/2014/main" id="{C8FB98B6-0E7D-8C93-A360-35F21E8450D7}"/>
              </a:ext>
            </a:extLst>
          </p:cNvPr>
          <p:cNvSpPr/>
          <p:nvPr/>
        </p:nvSpPr>
        <p:spPr>
          <a:xfrm>
            <a:off x="6369904" y="5494470"/>
            <a:ext cx="200743" cy="200743"/>
          </a:xfrm>
          <a:prstGeom prst="ellipse">
            <a:avLst/>
          </a:prstGeom>
          <a:gradFill flip="none" rotWithShape="1">
            <a:gsLst>
              <a:gs pos="0">
                <a:srgbClr val="F343AE"/>
              </a:gs>
              <a:gs pos="99000">
                <a:srgbClr val="7500C1"/>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FFFF"/>
                </a:solidFill>
                <a:effectLst/>
                <a:uLnTx/>
                <a:uFillTx/>
                <a:latin typeface="Graphik Light"/>
                <a:ea typeface="+mn-ea"/>
                <a:cs typeface="+mn-cs"/>
              </a:rPr>
              <a:t>9</a:t>
            </a:r>
          </a:p>
        </p:txBody>
      </p:sp>
      <p:grpSp>
        <p:nvGrpSpPr>
          <p:cNvPr id="144" name="Group 143">
            <a:extLst>
              <a:ext uri="{FF2B5EF4-FFF2-40B4-BE49-F238E27FC236}">
                <a16:creationId xmlns:a16="http://schemas.microsoft.com/office/drawing/2014/main" id="{7BCA23E2-3213-77C0-3211-FECDBE49EF1C}"/>
              </a:ext>
            </a:extLst>
          </p:cNvPr>
          <p:cNvGrpSpPr/>
          <p:nvPr/>
        </p:nvGrpSpPr>
        <p:grpSpPr>
          <a:xfrm>
            <a:off x="6015017" y="5908272"/>
            <a:ext cx="671105" cy="409479"/>
            <a:chOff x="2609353" y="1697562"/>
            <a:chExt cx="858580" cy="523868"/>
          </a:xfrm>
        </p:grpSpPr>
        <p:pic>
          <p:nvPicPr>
            <p:cNvPr id="145" name="Graphic 23" descr="Amazon Neptune service icon.">
              <a:extLst>
                <a:ext uri="{FF2B5EF4-FFF2-40B4-BE49-F238E27FC236}">
                  <a16:creationId xmlns:a16="http://schemas.microsoft.com/office/drawing/2014/main" id="{B2DC0FDC-6648-B568-EB23-27B2E36FC9B5}"/>
                </a:ext>
              </a:extLst>
            </p:cNvPr>
            <p:cNvPicPr>
              <a:picLocks noChangeAspect="1" noChangeArrowheads="1"/>
            </p:cNvPicPr>
            <p:nvPr/>
          </p:nvPicPr>
          <p:blipFill>
            <a:blip>
              <a:extLst>
                <a:ext uri="{96DAC541-7B7A-43D3-8B79-37D633B846F1}">
                  <asvg:svgBlip xmlns:asvg="http://schemas.microsoft.com/office/drawing/2016/SVG/main" r:embed="rId4"/>
                </a:ext>
              </a:extLst>
            </a:blip>
            <a:srcRect/>
            <a:stretch/>
          </p:blipFill>
          <p:spPr bwMode="auto">
            <a:xfrm>
              <a:off x="2895504" y="169756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Box 12">
              <a:extLst>
                <a:ext uri="{FF2B5EF4-FFF2-40B4-BE49-F238E27FC236}">
                  <a16:creationId xmlns:a16="http://schemas.microsoft.com/office/drawing/2014/main" id="{D939A17F-9567-57EA-8FF3-CC54F8AB222A}"/>
                </a:ext>
              </a:extLst>
            </p:cNvPr>
            <p:cNvSpPr txBox="1">
              <a:spLocks noChangeArrowheads="1"/>
            </p:cNvSpPr>
            <p:nvPr/>
          </p:nvSpPr>
          <p:spPr bwMode="auto">
            <a:xfrm>
              <a:off x="2609353" y="1958024"/>
              <a:ext cx="858580" cy="26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Graph DB</a:t>
              </a:r>
            </a:p>
          </p:txBody>
        </p:sp>
      </p:grpSp>
      <p:sp>
        <p:nvSpPr>
          <p:cNvPr id="147" name="TextBox 146">
            <a:extLst>
              <a:ext uri="{FF2B5EF4-FFF2-40B4-BE49-F238E27FC236}">
                <a16:creationId xmlns:a16="http://schemas.microsoft.com/office/drawing/2014/main" id="{B36BCD4D-CB1E-AC01-B774-DB6F3BC7C334}"/>
              </a:ext>
            </a:extLst>
          </p:cNvPr>
          <p:cNvSpPr txBox="1"/>
          <p:nvPr/>
        </p:nvSpPr>
        <p:spPr>
          <a:xfrm>
            <a:off x="6605424" y="5879664"/>
            <a:ext cx="2209610" cy="369332"/>
          </a:xfrm>
          <a:prstGeom prst="rect">
            <a:avLst/>
          </a:prstGeom>
          <a:noFill/>
        </p:spPr>
        <p:txBody>
          <a:bodyPr wrap="square">
            <a:spAutoFit/>
          </a:bodyPr>
          <a:lstStyle/>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Resolution linked to Move → Setup</a:t>
            </a:r>
          </a:p>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Outcome recorded</a:t>
            </a:r>
          </a:p>
        </p:txBody>
      </p:sp>
      <p:grpSp>
        <p:nvGrpSpPr>
          <p:cNvPr id="148" name="Group 147">
            <a:extLst>
              <a:ext uri="{FF2B5EF4-FFF2-40B4-BE49-F238E27FC236}">
                <a16:creationId xmlns:a16="http://schemas.microsoft.com/office/drawing/2014/main" id="{626ACE4C-684B-BBBD-9B0C-B0AD1E266833}"/>
              </a:ext>
            </a:extLst>
          </p:cNvPr>
          <p:cNvGrpSpPr/>
          <p:nvPr/>
        </p:nvGrpSpPr>
        <p:grpSpPr>
          <a:xfrm>
            <a:off x="5910952" y="6308562"/>
            <a:ext cx="865942" cy="415044"/>
            <a:chOff x="10324828" y="7615092"/>
            <a:chExt cx="1194084" cy="572321"/>
          </a:xfrm>
        </p:grpSpPr>
        <p:pic>
          <p:nvPicPr>
            <p:cNvPr id="149" name="Graphic 14" descr="Amazon OpenSearch Service service icon.">
              <a:extLst>
                <a:ext uri="{FF2B5EF4-FFF2-40B4-BE49-F238E27FC236}">
                  <a16:creationId xmlns:a16="http://schemas.microsoft.com/office/drawing/2014/main" id="{2B277E0E-22FC-D539-32D8-748D27253070}"/>
                </a:ext>
              </a:extLst>
            </p:cNvPr>
            <p:cNvPicPr>
              <a:picLocks noChangeAspect="1" noChangeArrowheads="1"/>
            </p:cNvPicPr>
            <p:nvPr/>
          </p:nvPicPr>
          <p:blipFill>
            <a:blip>
              <a:extLst>
                <a:ext uri="{96DAC541-7B7A-43D3-8B79-37D633B846F1}">
                  <asvg:svgBlip xmlns:asvg="http://schemas.microsoft.com/office/drawing/2016/SVG/main" r:embed="rId5"/>
                </a:ext>
              </a:extLst>
            </a:blip>
            <a:srcRect/>
            <a:stretch/>
          </p:blipFill>
          <p:spPr bwMode="auto">
            <a:xfrm>
              <a:off x="10788305" y="761509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TextBox 10">
              <a:extLst>
                <a:ext uri="{FF2B5EF4-FFF2-40B4-BE49-F238E27FC236}">
                  <a16:creationId xmlns:a16="http://schemas.microsoft.com/office/drawing/2014/main" id="{D4E7EA77-3A49-3C84-B4A6-38CC625A4568}"/>
                </a:ext>
              </a:extLst>
            </p:cNvPr>
            <p:cNvSpPr txBox="1">
              <a:spLocks noChangeArrowheads="1"/>
            </p:cNvSpPr>
            <p:nvPr/>
          </p:nvSpPr>
          <p:spPr bwMode="auto">
            <a:xfrm>
              <a:off x="10324828" y="7903503"/>
              <a:ext cx="1194084" cy="28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9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OpenSearch</a:t>
              </a:r>
            </a:p>
          </p:txBody>
        </p:sp>
      </p:grpSp>
      <p:sp>
        <p:nvSpPr>
          <p:cNvPr id="151" name="TextBox 150">
            <a:extLst>
              <a:ext uri="{FF2B5EF4-FFF2-40B4-BE49-F238E27FC236}">
                <a16:creationId xmlns:a16="http://schemas.microsoft.com/office/drawing/2014/main" id="{1765058F-2AAB-2CE0-7C21-8CD4427816ED}"/>
              </a:ext>
            </a:extLst>
          </p:cNvPr>
          <p:cNvSpPr txBox="1"/>
          <p:nvPr/>
        </p:nvSpPr>
        <p:spPr>
          <a:xfrm>
            <a:off x="6601999" y="6309369"/>
            <a:ext cx="2209610" cy="369332"/>
          </a:xfrm>
          <a:prstGeom prst="rect">
            <a:avLst/>
          </a:prstGeom>
          <a:noFill/>
        </p:spPr>
        <p:txBody>
          <a:bodyPr wrap="square">
            <a:spAutoFit/>
          </a:bodyPr>
          <a:lstStyle/>
          <a:p>
            <a:pPr marL="171450" marR="0" lvl="0" indent="-171450" algn="l" defTabSz="914400" rtl="0" eaLnBrk="1" fontAlgn="auto" latinLnBrk="0" hangingPunct="1">
              <a:lnSpc>
                <a:spcPct val="90000"/>
              </a:lnSpc>
              <a:spcBef>
                <a:spcPts val="0"/>
              </a:spcBef>
              <a:spcAft>
                <a:spcPts val="0"/>
              </a:spcAft>
              <a:buClrTx/>
              <a:buSzPts val="1000"/>
              <a:buFont typeface="Arial" panose="020B0604020202020204" pitchFamily="34" charset="0"/>
              <a:buChar char="•"/>
              <a:tabLst>
                <a:tab pos="914400" algn="l"/>
              </a:tabLst>
              <a:defRPr/>
            </a:pPr>
            <a:r>
              <a:rPr kumimoji="0" lang="en-US" sz="1000" b="0" i="0" u="none" strike="noStrike" kern="1200" cap="none" spc="0" normalizeH="0" baseline="0" noProof="0">
                <a:ln>
                  <a:noFill/>
                </a:ln>
                <a:solidFill>
                  <a:srgbClr val="000000"/>
                </a:solidFill>
                <a:effectLst/>
                <a:uLnTx/>
                <a:uFillTx/>
                <a:latin typeface="Graphik Light"/>
                <a:ea typeface="+mn-ea"/>
                <a:cs typeface="+mn-cs"/>
              </a:rPr>
              <a:t>Index updated for future similarity matching</a:t>
            </a:r>
          </a:p>
        </p:txBody>
      </p:sp>
      <p:grpSp>
        <p:nvGrpSpPr>
          <p:cNvPr id="159" name="Group 158">
            <a:extLst>
              <a:ext uri="{FF2B5EF4-FFF2-40B4-BE49-F238E27FC236}">
                <a16:creationId xmlns:a16="http://schemas.microsoft.com/office/drawing/2014/main" id="{41360990-0A3F-8E3A-7477-48B68E968CAC}"/>
              </a:ext>
            </a:extLst>
          </p:cNvPr>
          <p:cNvGrpSpPr/>
          <p:nvPr/>
        </p:nvGrpSpPr>
        <p:grpSpPr>
          <a:xfrm>
            <a:off x="2908321" y="5523753"/>
            <a:ext cx="3269471" cy="212089"/>
            <a:chOff x="3046408" y="5583913"/>
            <a:chExt cx="3269471" cy="212089"/>
          </a:xfrm>
        </p:grpSpPr>
        <p:cxnSp>
          <p:nvCxnSpPr>
            <p:cNvPr id="152" name="Straight Connector 151">
              <a:extLst>
                <a:ext uri="{FF2B5EF4-FFF2-40B4-BE49-F238E27FC236}">
                  <a16:creationId xmlns:a16="http://schemas.microsoft.com/office/drawing/2014/main" id="{37DD42EB-C54B-DDBF-4903-A3973E34D534}"/>
                </a:ext>
              </a:extLst>
            </p:cNvPr>
            <p:cNvCxnSpPr>
              <a:cxnSpLocks/>
            </p:cNvCxnSpPr>
            <p:nvPr/>
          </p:nvCxnSpPr>
          <p:spPr>
            <a:xfrm>
              <a:off x="3046408" y="5583913"/>
              <a:ext cx="2011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2C0848E-E8A1-F31D-3060-48ED6E54CC87}"/>
                </a:ext>
              </a:extLst>
            </p:cNvPr>
            <p:cNvCxnSpPr>
              <a:cxnSpLocks/>
            </p:cNvCxnSpPr>
            <p:nvPr/>
          </p:nvCxnSpPr>
          <p:spPr>
            <a:xfrm flipH="1" flipV="1">
              <a:off x="3240787" y="5583913"/>
              <a:ext cx="0" cy="21208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DF3F279-FB57-B7F8-7F67-839E34C08468}"/>
                </a:ext>
              </a:extLst>
            </p:cNvPr>
            <p:cNvCxnSpPr>
              <a:cxnSpLocks/>
            </p:cNvCxnSpPr>
            <p:nvPr/>
          </p:nvCxnSpPr>
          <p:spPr>
            <a:xfrm>
              <a:off x="3278507" y="5791585"/>
              <a:ext cx="3037372" cy="0"/>
            </a:xfrm>
            <a:prstGeom prst="line">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62" name="TextBox 161">
            <a:extLst>
              <a:ext uri="{FF2B5EF4-FFF2-40B4-BE49-F238E27FC236}">
                <a16:creationId xmlns:a16="http://schemas.microsoft.com/office/drawing/2014/main" id="{E4E303D1-4FFE-CB7E-685C-EC355AFD5D4F}"/>
              </a:ext>
            </a:extLst>
          </p:cNvPr>
          <p:cNvSpPr txBox="1"/>
          <p:nvPr/>
        </p:nvSpPr>
        <p:spPr>
          <a:xfrm>
            <a:off x="9553797" y="1768438"/>
            <a:ext cx="2477600" cy="1506729"/>
          </a:xfrm>
          <a:prstGeom prst="rect">
            <a:avLst/>
          </a:prstGeom>
          <a:gradFill>
            <a:gsLst>
              <a:gs pos="100000">
                <a:srgbClr val="F242AE"/>
              </a:gs>
              <a:gs pos="2000">
                <a:srgbClr val="7500C2"/>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91440" tIns="45720" rIns="91440" bIns="45720" rtlCol="0" anchor="ctr"/>
          <a:lstStyle>
            <a:defPPr>
              <a:defRPr lang="en-US"/>
            </a:defPPr>
            <a:lvl1pPr marR="0" lvl="0" indent="0" algn="ctr" fontAlgn="auto">
              <a:lnSpc>
                <a:spcPct val="100000"/>
              </a:lnSpc>
              <a:spcBef>
                <a:spcPts val="0"/>
              </a:spcBef>
              <a:spcAft>
                <a:spcPts val="0"/>
              </a:spcAft>
              <a:buClrTx/>
              <a:buSzTx/>
              <a:buFontTx/>
              <a:buNone/>
              <a:tabLst/>
              <a:defRPr kumimoji="0" sz="1200" i="0" u="none" strike="noStrike" kern="0" cap="none" spc="0" normalizeH="0" baseline="0">
                <a:ln>
                  <a:noFill/>
                </a:ln>
                <a:solidFill>
                  <a:srgbClr val="000000"/>
                </a:solidFill>
                <a:effectLst/>
                <a:uLnTx/>
                <a:uFillTx/>
                <a:latin typeface="Graphik Semibold"/>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rPr>
              <a:t>Steps 1–2: </a:t>
            </a:r>
            <a:r>
              <a:rPr kumimoji="0" lang="en-US" altLang="en-US" sz="1100" b="1" i="0" u="none" strike="noStrike" kern="0" cap="none" spc="0" normalizeH="0" baseline="0" noProof="0">
                <a:ln>
                  <a:noFill/>
                </a:ln>
                <a:solidFill>
                  <a:srgbClr val="FFFFFF"/>
                </a:solidFill>
                <a:effectLst/>
                <a:uLnTx/>
                <a:uFillTx/>
                <a:latin typeface="Arial" panose="020B0604020202020204" pitchFamily="34" charset="0"/>
                <a:ea typeface="+mn-ea"/>
                <a:cs typeface="+mn-cs"/>
              </a:rPr>
              <a:t>Signal Ingestion</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rPr>
              <a:t>Steps 3–4: </a:t>
            </a:r>
            <a:r>
              <a:rPr kumimoji="0" lang="en-US" altLang="en-US" sz="1100" b="1" i="0" u="none" strike="noStrike" kern="0" cap="none" spc="0" normalizeH="0" baseline="0" noProof="0">
                <a:ln>
                  <a:noFill/>
                </a:ln>
                <a:solidFill>
                  <a:srgbClr val="FFFFFF"/>
                </a:solidFill>
                <a:effectLst/>
                <a:uLnTx/>
                <a:uFillTx/>
                <a:latin typeface="Arial" panose="020B0604020202020204" pitchFamily="34" charset="0"/>
                <a:ea typeface="+mn-ea"/>
                <a:cs typeface="+mn-cs"/>
              </a:rPr>
              <a:t>Decisioning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0" cap="none" spc="0" normalizeH="0" baseline="0" noProof="0">
                <a:ln>
                  <a:noFill/>
                </a:ln>
                <a:solidFill>
                  <a:srgbClr val="FFFFFF"/>
                </a:solidFill>
                <a:effectLst/>
                <a:uLnTx/>
                <a:uFillTx/>
                <a:latin typeface="Arial" panose="020B0604020202020204" pitchFamily="34" charset="0"/>
                <a:ea typeface="+mn-ea"/>
                <a:cs typeface="+mn-cs"/>
              </a:rPr>
              <a:t>(Agent Reasoning)</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rPr>
              <a:t>Steps 5–7: </a:t>
            </a:r>
            <a:r>
              <a:rPr kumimoji="0" lang="en-US" altLang="en-US" sz="1100" b="1" i="0" u="none" strike="noStrike" kern="0" cap="none" spc="0" normalizeH="0" baseline="0" noProof="0">
                <a:ln>
                  <a:noFill/>
                </a:ln>
                <a:solidFill>
                  <a:srgbClr val="FFFFFF"/>
                </a:solidFill>
                <a:effectLst/>
                <a:uLnTx/>
                <a:uFillTx/>
                <a:latin typeface="Arial" panose="020B0604020202020204" pitchFamily="34" charset="0"/>
                <a:ea typeface="+mn-ea"/>
                <a:cs typeface="+mn-cs"/>
              </a:rPr>
              <a:t>Action &amp; Execution</a:t>
            </a: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en-US"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rPr>
              <a:t>Step 9: </a:t>
            </a:r>
            <a:r>
              <a:rPr kumimoji="0" lang="en-US" altLang="en-US" sz="1100" b="1" i="0" u="none" strike="noStrike" kern="0" cap="none" spc="0" normalizeH="0" baseline="0" noProof="0">
                <a:ln>
                  <a:noFill/>
                </a:ln>
                <a:solidFill>
                  <a:srgbClr val="FFFFFF"/>
                </a:solidFill>
                <a:effectLst/>
                <a:uLnTx/>
                <a:uFillTx/>
                <a:latin typeface="Arial" panose="020B0604020202020204" pitchFamily="34" charset="0"/>
                <a:ea typeface="+mn-ea"/>
                <a:cs typeface="+mn-cs"/>
              </a:rPr>
              <a:t>Learning &amp; Memory</a:t>
            </a:r>
            <a:endParaRPr kumimoji="0" lang="en-US" altLang="en-US" sz="1100" b="0"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165" name="Straight Arrow Connector 164">
            <a:extLst>
              <a:ext uri="{FF2B5EF4-FFF2-40B4-BE49-F238E27FC236}">
                <a16:creationId xmlns:a16="http://schemas.microsoft.com/office/drawing/2014/main" id="{47F48ECF-97A7-1B91-E0E6-A57EFC66D47A}"/>
              </a:ext>
            </a:extLst>
          </p:cNvPr>
          <p:cNvCxnSpPr>
            <a:cxnSpLocks/>
            <a:endCxn id="36" idx="1"/>
          </p:cNvCxnSpPr>
          <p:nvPr/>
        </p:nvCxnSpPr>
        <p:spPr>
          <a:xfrm>
            <a:off x="2942685" y="1657379"/>
            <a:ext cx="369757"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74" name="Group 173">
            <a:extLst>
              <a:ext uri="{FF2B5EF4-FFF2-40B4-BE49-F238E27FC236}">
                <a16:creationId xmlns:a16="http://schemas.microsoft.com/office/drawing/2014/main" id="{3CA0AD63-18F7-B915-CB03-FD462C103347}"/>
              </a:ext>
            </a:extLst>
          </p:cNvPr>
          <p:cNvGrpSpPr/>
          <p:nvPr/>
        </p:nvGrpSpPr>
        <p:grpSpPr>
          <a:xfrm>
            <a:off x="3116470" y="1915805"/>
            <a:ext cx="2695411" cy="464058"/>
            <a:chOff x="3105272" y="1915805"/>
            <a:chExt cx="2695411" cy="464058"/>
          </a:xfrm>
        </p:grpSpPr>
        <p:pic>
          <p:nvPicPr>
            <p:cNvPr id="42" name="Graphic 41" descr="Brain outline">
              <a:extLst>
                <a:ext uri="{FF2B5EF4-FFF2-40B4-BE49-F238E27FC236}">
                  <a16:creationId xmlns:a16="http://schemas.microsoft.com/office/drawing/2014/main" id="{F4A5AB2C-64C7-3EA3-30F6-3C79410226CE}"/>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4449373" y="1922663"/>
              <a:ext cx="457200" cy="457200"/>
            </a:xfrm>
            <a:prstGeom prst="rect">
              <a:avLst/>
            </a:prstGeom>
          </p:spPr>
        </p:pic>
        <p:sp>
          <p:nvSpPr>
            <p:cNvPr id="46" name="TextBox 45">
              <a:extLst>
                <a:ext uri="{FF2B5EF4-FFF2-40B4-BE49-F238E27FC236}">
                  <a16:creationId xmlns:a16="http://schemas.microsoft.com/office/drawing/2014/main" id="{DF4E5D0E-8776-D79A-F2E7-014E0AE6A31E}"/>
                </a:ext>
              </a:extLst>
            </p:cNvPr>
            <p:cNvSpPr txBox="1"/>
            <p:nvPr/>
          </p:nvSpPr>
          <p:spPr>
            <a:xfrm>
              <a:off x="3105272" y="1969161"/>
              <a:ext cx="1014951" cy="341632"/>
            </a:xfrm>
            <a:prstGeom prst="rect">
              <a:avLst/>
            </a:prstGeom>
            <a:noFill/>
          </p:spPr>
          <p:txBody>
            <a:bodyPr wrap="square">
              <a:spAutoFit/>
            </a:bodyPr>
            <a:lstStyle/>
            <a:p>
              <a:pPr marL="0" marR="0" lvl="0" indent="0" algn="r" defTabSz="914400" rtl="0" eaLnBrk="1" fontAlgn="auto" latinLnBrk="0" hangingPunct="1">
                <a:lnSpc>
                  <a:spcPct val="90000"/>
                </a:lnSpc>
                <a:spcBef>
                  <a:spcPts val="0"/>
                </a:spcBef>
                <a:spcAft>
                  <a:spcPts val="0"/>
                </a:spcAft>
                <a:buClrTx/>
                <a:buSzPts val="1000"/>
                <a:buFontTx/>
                <a:buNone/>
                <a:tabLst>
                  <a:tab pos="914400" algn="l"/>
                </a:tabLst>
                <a:defRPr/>
              </a:pPr>
              <a:r>
                <a:rPr kumimoji="0" lang="en-US" sz="900" b="1" i="1" u="none" strike="noStrike" kern="1200" cap="none" spc="0" normalizeH="0" baseline="0" noProof="0">
                  <a:ln>
                    <a:noFill/>
                  </a:ln>
                  <a:solidFill>
                    <a:srgbClr val="000000"/>
                  </a:solidFill>
                  <a:effectLst/>
                  <a:uLnTx/>
                  <a:uFillTx/>
                  <a:latin typeface="Graphik Light"/>
                  <a:ea typeface="+mn-ea"/>
                  <a:cs typeface="+mn-cs"/>
                </a:rPr>
                <a:t>Intent</a:t>
              </a:r>
              <a:r>
                <a:rPr kumimoji="0" lang="en-US" sz="900" b="0" i="1" u="none" strike="noStrike" kern="1200" cap="none" spc="0" normalizeH="0" baseline="0" noProof="0">
                  <a:ln>
                    <a:noFill/>
                  </a:ln>
                  <a:solidFill>
                    <a:srgbClr val="000000"/>
                  </a:solidFill>
                  <a:effectLst/>
                  <a:uLnTx/>
                  <a:uFillTx/>
                  <a:latin typeface="Graphik Light"/>
                  <a:ea typeface="+mn-ea"/>
                  <a:cs typeface="+mn-cs"/>
                </a:rPr>
                <a:t>: service degradation</a:t>
              </a:r>
            </a:p>
          </p:txBody>
        </p:sp>
        <p:sp>
          <p:nvSpPr>
            <p:cNvPr id="54" name="TextBox 53">
              <a:extLst>
                <a:ext uri="{FF2B5EF4-FFF2-40B4-BE49-F238E27FC236}">
                  <a16:creationId xmlns:a16="http://schemas.microsoft.com/office/drawing/2014/main" id="{F4C89CBA-CC3D-78F0-7BB4-7F1DEACA9156}"/>
                </a:ext>
              </a:extLst>
            </p:cNvPr>
            <p:cNvSpPr txBox="1"/>
            <p:nvPr/>
          </p:nvSpPr>
          <p:spPr>
            <a:xfrm>
              <a:off x="4869877" y="1969161"/>
              <a:ext cx="930806" cy="3416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Pts val="1000"/>
                <a:buFontTx/>
                <a:buNone/>
                <a:tabLst>
                  <a:tab pos="914400" algn="l"/>
                </a:tabLst>
                <a:defRPr/>
              </a:pPr>
              <a:r>
                <a:rPr kumimoji="0" lang="en-US" sz="900" b="1" i="1" u="none" strike="noStrike" kern="1200" cap="none" spc="0" normalizeH="0" baseline="0" noProof="0">
                  <a:ln>
                    <a:noFill/>
                  </a:ln>
                  <a:solidFill>
                    <a:srgbClr val="000000"/>
                  </a:solidFill>
                  <a:effectLst/>
                  <a:uLnTx/>
                  <a:uFillTx/>
                  <a:latin typeface="Graphik Light"/>
                  <a:ea typeface="+mn-ea"/>
                  <a:cs typeface="+mn-cs"/>
                </a:rPr>
                <a:t>Temporal cue: </a:t>
              </a:r>
              <a:r>
                <a:rPr kumimoji="0" lang="en-US" sz="900" b="0" i="1" u="none" strike="noStrike" kern="1200" cap="none" spc="0" normalizeH="0" baseline="0" noProof="0">
                  <a:ln>
                    <a:noFill/>
                  </a:ln>
                  <a:solidFill>
                    <a:srgbClr val="000000"/>
                  </a:solidFill>
                  <a:effectLst/>
                  <a:uLnTx/>
                  <a:uFillTx/>
                  <a:latin typeface="Graphik Light"/>
                  <a:ea typeface="+mn-ea"/>
                  <a:cs typeface="+mn-cs"/>
                </a:rPr>
                <a:t>“since I moved”</a:t>
              </a:r>
            </a:p>
          </p:txBody>
        </p:sp>
        <p:pic>
          <p:nvPicPr>
            <p:cNvPr id="173" name="Picture 172" descr="A black background with a black square&#10;&#10;AI-generated content may be incorrect.">
              <a:extLst>
                <a:ext uri="{FF2B5EF4-FFF2-40B4-BE49-F238E27FC236}">
                  <a16:creationId xmlns:a16="http://schemas.microsoft.com/office/drawing/2014/main" id="{CD177265-55B4-95FE-0626-D220F56971A2}"/>
                </a:ext>
              </a:extLst>
            </p:cNvPr>
            <p:cNvPicPr>
              <a:picLocks noChangeAspect="1"/>
            </p:cNvPicPr>
            <p:nvPr/>
          </p:nvPicPr>
          <p:blipFill>
            <a:blip r:embed="rId12"/>
            <a:stretch>
              <a:fillRect/>
            </a:stretch>
          </p:blipFill>
          <p:spPr>
            <a:xfrm>
              <a:off x="4047113" y="1915805"/>
              <a:ext cx="457200" cy="457200"/>
            </a:xfrm>
            <a:prstGeom prst="rect">
              <a:avLst/>
            </a:prstGeom>
          </p:spPr>
        </p:pic>
      </p:grpSp>
      <p:pic>
        <p:nvPicPr>
          <p:cNvPr id="175" name="Picture 174" descr="A black background with a black square&#10;&#10;AI-generated content may be incorrect.">
            <a:extLst>
              <a:ext uri="{FF2B5EF4-FFF2-40B4-BE49-F238E27FC236}">
                <a16:creationId xmlns:a16="http://schemas.microsoft.com/office/drawing/2014/main" id="{359CAD0F-EDBD-D664-0E4B-0BF7F01C6C03}"/>
              </a:ext>
            </a:extLst>
          </p:cNvPr>
          <p:cNvPicPr>
            <a:picLocks noChangeAspect="1"/>
          </p:cNvPicPr>
          <p:nvPr/>
        </p:nvPicPr>
        <p:blipFill>
          <a:blip r:embed="rId12"/>
          <a:stretch>
            <a:fillRect/>
          </a:stretch>
        </p:blipFill>
        <p:spPr>
          <a:xfrm>
            <a:off x="5090110" y="3080084"/>
            <a:ext cx="457200" cy="457200"/>
          </a:xfrm>
          <a:prstGeom prst="rect">
            <a:avLst/>
          </a:prstGeom>
        </p:spPr>
      </p:pic>
      <p:pic>
        <p:nvPicPr>
          <p:cNvPr id="177" name="Picture 176" descr="A black background with a black square&#10;&#10;AI-generated content may be incorrect.">
            <a:extLst>
              <a:ext uri="{FF2B5EF4-FFF2-40B4-BE49-F238E27FC236}">
                <a16:creationId xmlns:a16="http://schemas.microsoft.com/office/drawing/2014/main" id="{5994434C-1717-5443-389B-26BBAAD8673B}"/>
              </a:ext>
            </a:extLst>
          </p:cNvPr>
          <p:cNvPicPr>
            <a:picLocks noChangeAspect="1"/>
          </p:cNvPicPr>
          <p:nvPr/>
        </p:nvPicPr>
        <p:blipFill>
          <a:blip r:embed="rId12"/>
          <a:stretch>
            <a:fillRect/>
          </a:stretch>
        </p:blipFill>
        <p:spPr>
          <a:xfrm>
            <a:off x="3185935" y="4394456"/>
            <a:ext cx="457200" cy="457200"/>
          </a:xfrm>
          <a:prstGeom prst="rect">
            <a:avLst/>
          </a:prstGeom>
        </p:spPr>
      </p:pic>
      <p:pic>
        <p:nvPicPr>
          <p:cNvPr id="178" name="Picture 177" descr="A black background with a black square&#10;&#10;AI-generated content may be incorrect.">
            <a:extLst>
              <a:ext uri="{FF2B5EF4-FFF2-40B4-BE49-F238E27FC236}">
                <a16:creationId xmlns:a16="http://schemas.microsoft.com/office/drawing/2014/main" id="{0985FD1C-16FE-B840-F562-62D6FC5F9F09}"/>
              </a:ext>
            </a:extLst>
          </p:cNvPr>
          <p:cNvPicPr>
            <a:picLocks noChangeAspect="1"/>
          </p:cNvPicPr>
          <p:nvPr/>
        </p:nvPicPr>
        <p:blipFill>
          <a:blip r:embed="rId12"/>
          <a:stretch>
            <a:fillRect/>
          </a:stretch>
        </p:blipFill>
        <p:spPr>
          <a:xfrm>
            <a:off x="6059590" y="4422300"/>
            <a:ext cx="457200" cy="457200"/>
          </a:xfrm>
          <a:prstGeom prst="rect">
            <a:avLst/>
          </a:prstGeom>
        </p:spPr>
      </p:pic>
    </p:spTree>
    <p:extLst>
      <p:ext uri="{BB962C8B-B14F-4D97-AF65-F5344CB8AC3E}">
        <p14:creationId xmlns:p14="http://schemas.microsoft.com/office/powerpoint/2010/main" val="3899996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99C4-80A8-7D4A-A16B-05DA376BFC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567A1A-228C-E7CC-7507-CC9875A087D3}"/>
              </a:ext>
            </a:extLst>
          </p:cNvPr>
          <p:cNvSpPr>
            <a:spLocks noGrp="1"/>
          </p:cNvSpPr>
          <p:nvPr>
            <p:ph type="body" sz="quarter" idx="11"/>
          </p:nvPr>
        </p:nvSpPr>
        <p:spPr>
          <a:xfrm>
            <a:off x="4454013" y="2414588"/>
            <a:ext cx="4404852" cy="1329595"/>
          </a:xfrm>
        </p:spPr>
        <p:txBody>
          <a:bodyPr/>
          <a:lstStyle/>
          <a:p>
            <a:r>
              <a:rPr lang="en-US"/>
              <a:t>Databricks</a:t>
            </a:r>
          </a:p>
        </p:txBody>
      </p:sp>
    </p:spTree>
    <p:extLst>
      <p:ext uri="{BB962C8B-B14F-4D97-AF65-F5344CB8AC3E}">
        <p14:creationId xmlns:p14="http://schemas.microsoft.com/office/powerpoint/2010/main" val="1812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CDEFF-38EA-2B30-942B-32F51EDD3C8E}"/>
            </a:ext>
          </a:extLst>
        </p:cNvPr>
        <p:cNvGrpSpPr/>
        <p:nvPr/>
      </p:nvGrpSpPr>
      <p:grpSpPr>
        <a:xfrm>
          <a:off x="0" y="0"/>
          <a:ext cx="0" cy="0"/>
          <a:chOff x="0" y="0"/>
          <a:chExt cx="0" cy="0"/>
        </a:xfrm>
      </p:grpSpPr>
      <p:sp>
        <p:nvSpPr>
          <p:cNvPr id="137" name="Rounded Rectangle 5">
            <a:extLst>
              <a:ext uri="{FF2B5EF4-FFF2-40B4-BE49-F238E27FC236}">
                <a16:creationId xmlns:a16="http://schemas.microsoft.com/office/drawing/2014/main" id="{69B7B28F-DFE4-19BC-31BF-84B8AE959E6C}"/>
              </a:ext>
            </a:extLst>
          </p:cNvPr>
          <p:cNvSpPr/>
          <p:nvPr/>
        </p:nvSpPr>
        <p:spPr>
          <a:xfrm>
            <a:off x="2481440" y="5906974"/>
            <a:ext cx="6305118" cy="844123"/>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89" name="Rounded Rectangle 13">
            <a:extLst>
              <a:ext uri="{FF2B5EF4-FFF2-40B4-BE49-F238E27FC236}">
                <a16:creationId xmlns:a16="http://schemas.microsoft.com/office/drawing/2014/main" id="{1E70CEBE-0F17-608F-7021-9F51ED6CDF15}"/>
              </a:ext>
            </a:extLst>
          </p:cNvPr>
          <p:cNvSpPr/>
          <p:nvPr/>
        </p:nvSpPr>
        <p:spPr>
          <a:xfrm>
            <a:off x="164692" y="1351864"/>
            <a:ext cx="3641486" cy="2164505"/>
          </a:xfrm>
          <a:prstGeom prst="roundRect">
            <a:avLst>
              <a:gd name="adj" fmla="val 585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75" name="Rounded Rectangle 5">
            <a:extLst>
              <a:ext uri="{FF2B5EF4-FFF2-40B4-BE49-F238E27FC236}">
                <a16:creationId xmlns:a16="http://schemas.microsoft.com/office/drawing/2014/main" id="{3E017301-8201-069C-3960-4E632E900A9F}"/>
              </a:ext>
            </a:extLst>
          </p:cNvPr>
          <p:cNvSpPr/>
          <p:nvPr/>
        </p:nvSpPr>
        <p:spPr>
          <a:xfrm>
            <a:off x="10384477" y="3914204"/>
            <a:ext cx="1673201" cy="1670069"/>
          </a:xfrm>
          <a:prstGeom prst="roundRect">
            <a:avLst>
              <a:gd name="adj" fmla="val 11027"/>
            </a:avLst>
          </a:prstGeom>
          <a:solidFill>
            <a:schemeClr val="accent5">
              <a:lumMod val="20000"/>
              <a:lumOff val="80000"/>
              <a:alpha val="17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36" name="Rounded Rectangle 5">
            <a:extLst>
              <a:ext uri="{FF2B5EF4-FFF2-40B4-BE49-F238E27FC236}">
                <a16:creationId xmlns:a16="http://schemas.microsoft.com/office/drawing/2014/main" id="{8B51E813-69C1-C430-EC4F-6520C9E2C667}"/>
              </a:ext>
            </a:extLst>
          </p:cNvPr>
          <p:cNvSpPr/>
          <p:nvPr/>
        </p:nvSpPr>
        <p:spPr>
          <a:xfrm>
            <a:off x="7984210" y="3813022"/>
            <a:ext cx="2012945" cy="1878811"/>
          </a:xfrm>
          <a:prstGeom prst="roundRect">
            <a:avLst>
              <a:gd name="adj" fmla="val 638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23" name="Rounded Rectangle 5">
            <a:extLst>
              <a:ext uri="{FF2B5EF4-FFF2-40B4-BE49-F238E27FC236}">
                <a16:creationId xmlns:a16="http://schemas.microsoft.com/office/drawing/2014/main" id="{A3BF42DE-3821-B8CF-48D0-C8330B3F6DA7}"/>
              </a:ext>
            </a:extLst>
          </p:cNvPr>
          <p:cNvSpPr/>
          <p:nvPr/>
        </p:nvSpPr>
        <p:spPr>
          <a:xfrm>
            <a:off x="4503014" y="3813022"/>
            <a:ext cx="3170241" cy="1762171"/>
          </a:xfrm>
          <a:prstGeom prst="roundRect">
            <a:avLst>
              <a:gd name="adj" fmla="val 7308"/>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8" name="Rounded Rectangle 13">
            <a:extLst>
              <a:ext uri="{FF2B5EF4-FFF2-40B4-BE49-F238E27FC236}">
                <a16:creationId xmlns:a16="http://schemas.microsoft.com/office/drawing/2014/main" id="{A1AB9896-A0D8-4817-02E3-0956355CC669}"/>
              </a:ext>
            </a:extLst>
          </p:cNvPr>
          <p:cNvSpPr/>
          <p:nvPr/>
        </p:nvSpPr>
        <p:spPr>
          <a:xfrm>
            <a:off x="3969957" y="2632552"/>
            <a:ext cx="5816938" cy="933186"/>
          </a:xfrm>
          <a:prstGeom prst="roundRect">
            <a:avLst>
              <a:gd name="adj" fmla="val 1166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2" name="Rounded Rectangle 5">
            <a:extLst>
              <a:ext uri="{FF2B5EF4-FFF2-40B4-BE49-F238E27FC236}">
                <a16:creationId xmlns:a16="http://schemas.microsoft.com/office/drawing/2014/main" id="{6BD0EA0F-4382-395F-4D85-294951A43CEC}"/>
              </a:ext>
            </a:extLst>
          </p:cNvPr>
          <p:cNvSpPr/>
          <p:nvPr/>
        </p:nvSpPr>
        <p:spPr>
          <a:xfrm>
            <a:off x="4449337" y="374653"/>
            <a:ext cx="4589178" cy="862070"/>
          </a:xfrm>
          <a:prstGeom prst="roundRect">
            <a:avLst>
              <a:gd name="adj" fmla="val 16101"/>
            </a:avLst>
          </a:prstGeom>
          <a:solidFill>
            <a:schemeClr val="accent5">
              <a:lumMod val="20000"/>
              <a:lumOff val="80000"/>
              <a:alpha val="1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1" name="Rounded Rectangle 13">
            <a:extLst>
              <a:ext uri="{FF2B5EF4-FFF2-40B4-BE49-F238E27FC236}">
                <a16:creationId xmlns:a16="http://schemas.microsoft.com/office/drawing/2014/main" id="{34031102-3341-F25D-FE0B-A08D20130809}"/>
              </a:ext>
            </a:extLst>
          </p:cNvPr>
          <p:cNvSpPr/>
          <p:nvPr/>
        </p:nvSpPr>
        <p:spPr>
          <a:xfrm>
            <a:off x="4573285" y="1415745"/>
            <a:ext cx="4291535" cy="1024923"/>
          </a:xfrm>
          <a:prstGeom prst="roundRect">
            <a:avLst>
              <a:gd name="adj" fmla="val 10500"/>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4" name="Rounded Rectangle 113">
            <a:extLst>
              <a:ext uri="{FF2B5EF4-FFF2-40B4-BE49-F238E27FC236}">
                <a16:creationId xmlns:a16="http://schemas.microsoft.com/office/drawing/2014/main" id="{A1440367-5DA1-A8C9-2644-154810295695}"/>
              </a:ext>
            </a:extLst>
          </p:cNvPr>
          <p:cNvSpPr/>
          <p:nvPr/>
        </p:nvSpPr>
        <p:spPr>
          <a:xfrm>
            <a:off x="6715162" y="1487823"/>
            <a:ext cx="2071396" cy="871653"/>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36" name="Rectangle 35">
            <a:extLst>
              <a:ext uri="{FF2B5EF4-FFF2-40B4-BE49-F238E27FC236}">
                <a16:creationId xmlns:a16="http://schemas.microsoft.com/office/drawing/2014/main" id="{EBB766EA-D370-B755-1329-B7FB48EEDBCB}"/>
              </a:ext>
            </a:extLst>
          </p:cNvPr>
          <p:cNvSpPr/>
          <p:nvPr/>
        </p:nvSpPr>
        <p:spPr>
          <a:xfrm>
            <a:off x="6981978" y="1620437"/>
            <a:ext cx="1764698" cy="1949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Memory &amp; State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Maintains task context, session state, episodic memory.</a:t>
            </a:r>
          </a:p>
        </p:txBody>
      </p:sp>
      <p:grpSp>
        <p:nvGrpSpPr>
          <p:cNvPr id="57" name="Group 56">
            <a:extLst>
              <a:ext uri="{FF2B5EF4-FFF2-40B4-BE49-F238E27FC236}">
                <a16:creationId xmlns:a16="http://schemas.microsoft.com/office/drawing/2014/main" id="{B74C0054-5AF7-0E57-9B29-47CBEE8DC2A0}"/>
              </a:ext>
            </a:extLst>
          </p:cNvPr>
          <p:cNvGrpSpPr/>
          <p:nvPr/>
        </p:nvGrpSpPr>
        <p:grpSpPr>
          <a:xfrm>
            <a:off x="6765623" y="1534536"/>
            <a:ext cx="245832" cy="245832"/>
            <a:chOff x="6816886" y="2400943"/>
            <a:chExt cx="353165" cy="353165"/>
          </a:xfrm>
        </p:grpSpPr>
        <p:sp>
          <p:nvSpPr>
            <p:cNvPr id="58" name="Oval 57">
              <a:extLst>
                <a:ext uri="{FF2B5EF4-FFF2-40B4-BE49-F238E27FC236}">
                  <a16:creationId xmlns:a16="http://schemas.microsoft.com/office/drawing/2014/main" id="{3F3F810D-5143-163F-9C6B-C272CCDF5EE3}"/>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59" name="Freeform 134">
              <a:extLst>
                <a:ext uri="{FF2B5EF4-FFF2-40B4-BE49-F238E27FC236}">
                  <a16:creationId xmlns:a16="http://schemas.microsoft.com/office/drawing/2014/main" id="{890F42D3-FE9E-48B9-CF9E-2F532C25510C}"/>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23" name="Rounded Rectangle 112">
            <a:extLst>
              <a:ext uri="{FF2B5EF4-FFF2-40B4-BE49-F238E27FC236}">
                <a16:creationId xmlns:a16="http://schemas.microsoft.com/office/drawing/2014/main" id="{57840903-BA3C-4CF8-B4DD-192C296B7FEB}"/>
              </a:ext>
            </a:extLst>
          </p:cNvPr>
          <p:cNvSpPr/>
          <p:nvPr/>
        </p:nvSpPr>
        <p:spPr>
          <a:xfrm>
            <a:off x="4036244" y="2706525"/>
            <a:ext cx="1811983"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5" name="Rectangle 34">
            <a:extLst>
              <a:ext uri="{FF2B5EF4-FFF2-40B4-BE49-F238E27FC236}">
                <a16:creationId xmlns:a16="http://schemas.microsoft.com/office/drawing/2014/main" id="{79F031EC-34B2-DAEB-B39B-F67DDDDC1192}"/>
              </a:ext>
            </a:extLst>
          </p:cNvPr>
          <p:cNvSpPr/>
          <p:nvPr/>
        </p:nvSpPr>
        <p:spPr>
          <a:xfrm>
            <a:off x="4261568" y="2837746"/>
            <a:ext cx="1620514" cy="3097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LLM Gateway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Provides governed access to foundation + specialized models.</a:t>
            </a:r>
          </a:p>
        </p:txBody>
      </p:sp>
      <p:grpSp>
        <p:nvGrpSpPr>
          <p:cNvPr id="60" name="Group 59">
            <a:extLst>
              <a:ext uri="{FF2B5EF4-FFF2-40B4-BE49-F238E27FC236}">
                <a16:creationId xmlns:a16="http://schemas.microsoft.com/office/drawing/2014/main" id="{CC2A075E-0F6D-245F-869C-A0588324193A}"/>
              </a:ext>
            </a:extLst>
          </p:cNvPr>
          <p:cNvGrpSpPr/>
          <p:nvPr/>
        </p:nvGrpSpPr>
        <p:grpSpPr>
          <a:xfrm>
            <a:off x="4090151" y="2778735"/>
            <a:ext cx="206910" cy="210312"/>
            <a:chOff x="4952878" y="2354054"/>
            <a:chExt cx="353165" cy="353165"/>
          </a:xfrm>
        </p:grpSpPr>
        <p:sp>
          <p:nvSpPr>
            <p:cNvPr id="61" name="Oval 60">
              <a:extLst>
                <a:ext uri="{FF2B5EF4-FFF2-40B4-BE49-F238E27FC236}">
                  <a16:creationId xmlns:a16="http://schemas.microsoft.com/office/drawing/2014/main" id="{F6E3ADF1-585F-00CD-E594-2C8F0175F2F1}"/>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62" name="Group 147">
              <a:extLst>
                <a:ext uri="{FF2B5EF4-FFF2-40B4-BE49-F238E27FC236}">
                  <a16:creationId xmlns:a16="http://schemas.microsoft.com/office/drawing/2014/main" id="{6691A4A0-B17F-6089-C271-9F68AB2C0C8F}"/>
                </a:ext>
              </a:extLst>
            </p:cNvPr>
            <p:cNvGrpSpPr>
              <a:grpSpLocks noChangeAspect="1"/>
            </p:cNvGrpSpPr>
            <p:nvPr/>
          </p:nvGrpSpPr>
          <p:grpSpPr bwMode="auto">
            <a:xfrm>
              <a:off x="5026283" y="2444659"/>
              <a:ext cx="206346" cy="171955"/>
              <a:chOff x="6541" y="1755"/>
              <a:chExt cx="426" cy="355"/>
            </a:xfrm>
            <a:solidFill>
              <a:srgbClr val="A100FF"/>
            </a:solidFill>
          </p:grpSpPr>
          <p:sp>
            <p:nvSpPr>
              <p:cNvPr id="63" name="Freeform 148">
                <a:extLst>
                  <a:ext uri="{FF2B5EF4-FFF2-40B4-BE49-F238E27FC236}">
                    <a16:creationId xmlns:a16="http://schemas.microsoft.com/office/drawing/2014/main" id="{E273B6FD-295C-2A29-0F84-AC2BDBACABA2}"/>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4" name="Freeform 149">
                <a:extLst>
                  <a:ext uri="{FF2B5EF4-FFF2-40B4-BE49-F238E27FC236}">
                    <a16:creationId xmlns:a16="http://schemas.microsoft.com/office/drawing/2014/main" id="{3F7DE727-F9F2-CFEA-7C24-2C95FC90164E}"/>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5" name="Freeform 150">
                <a:extLst>
                  <a:ext uri="{FF2B5EF4-FFF2-40B4-BE49-F238E27FC236}">
                    <a16:creationId xmlns:a16="http://schemas.microsoft.com/office/drawing/2014/main" id="{7A160ECB-BF66-1C9D-E776-0DC5A90C8C9A}"/>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6" name="Freeform 151">
                <a:extLst>
                  <a:ext uri="{FF2B5EF4-FFF2-40B4-BE49-F238E27FC236}">
                    <a16:creationId xmlns:a16="http://schemas.microsoft.com/office/drawing/2014/main" id="{E91FBE2E-417F-5724-E0C7-5F9E9612C645}"/>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7" name="Freeform 152">
                <a:extLst>
                  <a:ext uri="{FF2B5EF4-FFF2-40B4-BE49-F238E27FC236}">
                    <a16:creationId xmlns:a16="http://schemas.microsoft.com/office/drawing/2014/main" id="{ACC00E49-4B55-EC53-E5E5-28030AB2B4A1}"/>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8" name="Freeform 153">
                <a:extLst>
                  <a:ext uri="{FF2B5EF4-FFF2-40B4-BE49-F238E27FC236}">
                    <a16:creationId xmlns:a16="http://schemas.microsoft.com/office/drawing/2014/main" id="{366F847A-B95E-8D69-A241-774D76843E63}"/>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9" name="Freeform 154">
                <a:extLst>
                  <a:ext uri="{FF2B5EF4-FFF2-40B4-BE49-F238E27FC236}">
                    <a16:creationId xmlns:a16="http://schemas.microsoft.com/office/drawing/2014/main" id="{11B58D95-DC76-9AC8-572E-EC84D2AB76D2}"/>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29" name="Rounded Rectangle 16">
            <a:extLst>
              <a:ext uri="{FF2B5EF4-FFF2-40B4-BE49-F238E27FC236}">
                <a16:creationId xmlns:a16="http://schemas.microsoft.com/office/drawing/2014/main" id="{EDC9BA9C-F5F2-79AF-18C9-E327895F6585}"/>
              </a:ext>
            </a:extLst>
          </p:cNvPr>
          <p:cNvSpPr/>
          <p:nvPr/>
        </p:nvSpPr>
        <p:spPr>
          <a:xfrm>
            <a:off x="451284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53" name="TextBox 52">
            <a:extLst>
              <a:ext uri="{FF2B5EF4-FFF2-40B4-BE49-F238E27FC236}">
                <a16:creationId xmlns:a16="http://schemas.microsoft.com/office/drawing/2014/main" id="{97C6D5E1-1D4B-71FF-167F-ECDE52D7F67D}"/>
              </a:ext>
            </a:extLst>
          </p:cNvPr>
          <p:cNvSpPr txBox="1"/>
          <p:nvPr/>
        </p:nvSpPr>
        <p:spPr>
          <a:xfrm>
            <a:off x="4937364" y="500708"/>
            <a:ext cx="921471" cy="569387"/>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Marketing Apps</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Initiate domain requests through agent-driven orchestration.</a:t>
            </a:r>
            <a:endParaRPr kumimoji="0" lang="en-US" sz="9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endParaRPr>
          </a:p>
        </p:txBody>
      </p:sp>
      <p:pic>
        <p:nvPicPr>
          <p:cNvPr id="190" name="Graphic 189" descr="Address Book outline">
            <a:extLst>
              <a:ext uri="{FF2B5EF4-FFF2-40B4-BE49-F238E27FC236}">
                <a16:creationId xmlns:a16="http://schemas.microsoft.com/office/drawing/2014/main" id="{CACCFE2C-D6A6-D04B-A3B5-1FB206267EE2}"/>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555414" y="633928"/>
            <a:ext cx="328445" cy="328445"/>
          </a:xfrm>
          <a:prstGeom prst="rect">
            <a:avLst/>
          </a:prstGeom>
        </p:spPr>
      </p:pic>
      <p:sp>
        <p:nvSpPr>
          <p:cNvPr id="11" name="Rounded Rectangle 14">
            <a:extLst>
              <a:ext uri="{FF2B5EF4-FFF2-40B4-BE49-F238E27FC236}">
                <a16:creationId xmlns:a16="http://schemas.microsoft.com/office/drawing/2014/main" id="{0A3ABECB-1E2A-F98F-F014-B978F6E228FA}"/>
              </a:ext>
            </a:extLst>
          </p:cNvPr>
          <p:cNvSpPr/>
          <p:nvPr/>
        </p:nvSpPr>
        <p:spPr>
          <a:xfrm>
            <a:off x="241325" y="3720058"/>
            <a:ext cx="4085156" cy="2137575"/>
          </a:xfrm>
          <a:prstGeom prst="roundRect">
            <a:avLst>
              <a:gd name="adj" fmla="val 534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98" name="Rounded Rectangle 114">
            <a:extLst>
              <a:ext uri="{FF2B5EF4-FFF2-40B4-BE49-F238E27FC236}">
                <a16:creationId xmlns:a16="http://schemas.microsoft.com/office/drawing/2014/main" id="{8B79AF48-EB81-02BA-642E-2FA3C52363F5}"/>
              </a:ext>
            </a:extLst>
          </p:cNvPr>
          <p:cNvSpPr/>
          <p:nvPr/>
        </p:nvSpPr>
        <p:spPr>
          <a:xfrm>
            <a:off x="2194845" y="4746861"/>
            <a:ext cx="2066544" cy="1035767"/>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199" name="Rectangle 198">
            <a:extLst>
              <a:ext uri="{FF2B5EF4-FFF2-40B4-BE49-F238E27FC236}">
                <a16:creationId xmlns:a16="http://schemas.microsoft.com/office/drawing/2014/main" id="{5EDDB7FD-5749-4E56-F631-E9DE202C14F5}"/>
              </a:ext>
            </a:extLst>
          </p:cNvPr>
          <p:cNvSpPr/>
          <p:nvPr/>
        </p:nvSpPr>
        <p:spPr>
          <a:xfrm>
            <a:off x="2419157" y="4963071"/>
            <a:ext cx="1882939" cy="17993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Experiential Knowledge Acquisition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Captures outcomes + human feedback to refine intelligence.</a:t>
            </a:r>
          </a:p>
        </p:txBody>
      </p:sp>
      <p:grpSp>
        <p:nvGrpSpPr>
          <p:cNvPr id="201" name="Group 200">
            <a:extLst>
              <a:ext uri="{FF2B5EF4-FFF2-40B4-BE49-F238E27FC236}">
                <a16:creationId xmlns:a16="http://schemas.microsoft.com/office/drawing/2014/main" id="{93DF6CA5-5654-48A9-8EA7-17DF5613E183}"/>
              </a:ext>
            </a:extLst>
          </p:cNvPr>
          <p:cNvGrpSpPr>
            <a:grpSpLocks noChangeAspect="1"/>
          </p:cNvGrpSpPr>
          <p:nvPr/>
        </p:nvGrpSpPr>
        <p:grpSpPr>
          <a:xfrm>
            <a:off x="2262953" y="4820562"/>
            <a:ext cx="210312" cy="210312"/>
            <a:chOff x="8548426" y="2317532"/>
            <a:chExt cx="353165" cy="353165"/>
          </a:xfrm>
        </p:grpSpPr>
        <p:sp>
          <p:nvSpPr>
            <p:cNvPr id="202" name="Oval 201">
              <a:extLst>
                <a:ext uri="{FF2B5EF4-FFF2-40B4-BE49-F238E27FC236}">
                  <a16:creationId xmlns:a16="http://schemas.microsoft.com/office/drawing/2014/main" id="{E60C0973-2F16-1BD6-FE55-D3FFE3DC0507}"/>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03" name="Freeform: Shape 730">
              <a:extLst>
                <a:ext uri="{FF2B5EF4-FFF2-40B4-BE49-F238E27FC236}">
                  <a16:creationId xmlns:a16="http://schemas.microsoft.com/office/drawing/2014/main" id="{7AE204A2-2E55-1E77-6134-6A0BB5366C39}"/>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205" name="Rounded Rectangle 113">
            <a:extLst>
              <a:ext uri="{FF2B5EF4-FFF2-40B4-BE49-F238E27FC236}">
                <a16:creationId xmlns:a16="http://schemas.microsoft.com/office/drawing/2014/main" id="{7E2A6539-A2E9-9650-F2AE-CB0BB906F8F7}"/>
              </a:ext>
            </a:extLst>
          </p:cNvPr>
          <p:cNvSpPr/>
          <p:nvPr/>
        </p:nvSpPr>
        <p:spPr>
          <a:xfrm>
            <a:off x="320084" y="4751305"/>
            <a:ext cx="1801368" cy="103132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206" name="Rectangle 205">
            <a:extLst>
              <a:ext uri="{FF2B5EF4-FFF2-40B4-BE49-F238E27FC236}">
                <a16:creationId xmlns:a16="http://schemas.microsoft.com/office/drawing/2014/main" id="{9C7466C2-6CC6-8574-2032-BA6D3ECB4CFE}"/>
              </a:ext>
            </a:extLst>
          </p:cNvPr>
          <p:cNvSpPr/>
          <p:nvPr/>
        </p:nvSpPr>
        <p:spPr>
          <a:xfrm>
            <a:off x="541271" y="4961128"/>
            <a:ext cx="1593988" cy="1818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Adaptive Learning Loop</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Continuously improves reasoning, decisions, behavior.</a:t>
            </a:r>
          </a:p>
        </p:txBody>
      </p:sp>
      <p:grpSp>
        <p:nvGrpSpPr>
          <p:cNvPr id="208" name="Group 207">
            <a:extLst>
              <a:ext uri="{FF2B5EF4-FFF2-40B4-BE49-F238E27FC236}">
                <a16:creationId xmlns:a16="http://schemas.microsoft.com/office/drawing/2014/main" id="{8C6F41DA-DD05-7401-44BD-1D35916D23B5}"/>
              </a:ext>
            </a:extLst>
          </p:cNvPr>
          <p:cNvGrpSpPr/>
          <p:nvPr/>
        </p:nvGrpSpPr>
        <p:grpSpPr>
          <a:xfrm>
            <a:off x="386638" y="4808974"/>
            <a:ext cx="207519" cy="210312"/>
            <a:chOff x="6816886" y="2400943"/>
            <a:chExt cx="353165" cy="353165"/>
          </a:xfrm>
        </p:grpSpPr>
        <p:sp>
          <p:nvSpPr>
            <p:cNvPr id="209" name="Oval 208">
              <a:extLst>
                <a:ext uri="{FF2B5EF4-FFF2-40B4-BE49-F238E27FC236}">
                  <a16:creationId xmlns:a16="http://schemas.microsoft.com/office/drawing/2014/main" id="{B6B34FB8-1265-A8D8-0239-64625ABDA105}"/>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10" name="Freeform 134">
              <a:extLst>
                <a:ext uri="{FF2B5EF4-FFF2-40B4-BE49-F238E27FC236}">
                  <a16:creationId xmlns:a16="http://schemas.microsoft.com/office/drawing/2014/main" id="{07A3BAA6-987D-C6DD-461A-98AFEC5E306F}"/>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212" name="Rounded Rectangle 112">
            <a:extLst>
              <a:ext uri="{FF2B5EF4-FFF2-40B4-BE49-F238E27FC236}">
                <a16:creationId xmlns:a16="http://schemas.microsoft.com/office/drawing/2014/main" id="{A6D37096-2E14-B9DA-F5E5-A51BB29C727C}"/>
              </a:ext>
            </a:extLst>
          </p:cNvPr>
          <p:cNvSpPr/>
          <p:nvPr/>
        </p:nvSpPr>
        <p:spPr>
          <a:xfrm>
            <a:off x="2192577" y="3787940"/>
            <a:ext cx="2066544" cy="885337"/>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213" name="Rectangle 212">
            <a:extLst>
              <a:ext uri="{FF2B5EF4-FFF2-40B4-BE49-F238E27FC236}">
                <a16:creationId xmlns:a16="http://schemas.microsoft.com/office/drawing/2014/main" id="{DE726FF4-DC59-3C7D-D09D-EB542C140EC7}"/>
              </a:ext>
            </a:extLst>
          </p:cNvPr>
          <p:cNvSpPr/>
          <p:nvPr/>
        </p:nvSpPr>
        <p:spPr>
          <a:xfrm>
            <a:off x="2442695" y="3752247"/>
            <a:ext cx="1823381" cy="2277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Invocation &amp; Routing</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Selects &amp; invokes the right model per task/policy.</a:t>
            </a:r>
          </a:p>
        </p:txBody>
      </p:sp>
      <p:grpSp>
        <p:nvGrpSpPr>
          <p:cNvPr id="215" name="Group 214">
            <a:extLst>
              <a:ext uri="{FF2B5EF4-FFF2-40B4-BE49-F238E27FC236}">
                <a16:creationId xmlns:a16="http://schemas.microsoft.com/office/drawing/2014/main" id="{60238F13-548A-9CDD-9321-66973F48E852}"/>
              </a:ext>
            </a:extLst>
          </p:cNvPr>
          <p:cNvGrpSpPr/>
          <p:nvPr/>
        </p:nvGrpSpPr>
        <p:grpSpPr>
          <a:xfrm>
            <a:off x="2258635" y="3855489"/>
            <a:ext cx="210312" cy="210312"/>
            <a:chOff x="4952878" y="2354054"/>
            <a:chExt cx="353165" cy="353165"/>
          </a:xfrm>
        </p:grpSpPr>
        <p:sp>
          <p:nvSpPr>
            <p:cNvPr id="216" name="Oval 215">
              <a:extLst>
                <a:ext uri="{FF2B5EF4-FFF2-40B4-BE49-F238E27FC236}">
                  <a16:creationId xmlns:a16="http://schemas.microsoft.com/office/drawing/2014/main" id="{CDBA9F30-571D-8DE5-E82F-57D38535C859}"/>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17" name="Group 147">
              <a:extLst>
                <a:ext uri="{FF2B5EF4-FFF2-40B4-BE49-F238E27FC236}">
                  <a16:creationId xmlns:a16="http://schemas.microsoft.com/office/drawing/2014/main" id="{586A8EA2-F2C9-08B0-59A0-9DF788F1A3CF}"/>
                </a:ext>
              </a:extLst>
            </p:cNvPr>
            <p:cNvGrpSpPr>
              <a:grpSpLocks noChangeAspect="1"/>
            </p:cNvGrpSpPr>
            <p:nvPr/>
          </p:nvGrpSpPr>
          <p:grpSpPr bwMode="auto">
            <a:xfrm>
              <a:off x="5026283" y="2444659"/>
              <a:ext cx="206346" cy="171955"/>
              <a:chOff x="6541" y="1755"/>
              <a:chExt cx="426" cy="355"/>
            </a:xfrm>
            <a:solidFill>
              <a:srgbClr val="A100FF"/>
            </a:solidFill>
          </p:grpSpPr>
          <p:sp>
            <p:nvSpPr>
              <p:cNvPr id="218" name="Freeform 148">
                <a:extLst>
                  <a:ext uri="{FF2B5EF4-FFF2-40B4-BE49-F238E27FC236}">
                    <a16:creationId xmlns:a16="http://schemas.microsoft.com/office/drawing/2014/main" id="{DBC8D994-AF4B-4D9C-E219-F75FD2A646AA}"/>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19" name="Freeform 149">
                <a:extLst>
                  <a:ext uri="{FF2B5EF4-FFF2-40B4-BE49-F238E27FC236}">
                    <a16:creationId xmlns:a16="http://schemas.microsoft.com/office/drawing/2014/main" id="{BC0E8974-F603-068E-DA61-B9658C56D87C}"/>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0" name="Freeform 150">
                <a:extLst>
                  <a:ext uri="{FF2B5EF4-FFF2-40B4-BE49-F238E27FC236}">
                    <a16:creationId xmlns:a16="http://schemas.microsoft.com/office/drawing/2014/main" id="{3D8D4590-BBA6-005B-D562-5B1D42D1E9A7}"/>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1" name="Freeform 151">
                <a:extLst>
                  <a:ext uri="{FF2B5EF4-FFF2-40B4-BE49-F238E27FC236}">
                    <a16:creationId xmlns:a16="http://schemas.microsoft.com/office/drawing/2014/main" id="{0F35DD43-BA47-DBF3-97EE-10B6CE17C5FB}"/>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2" name="Freeform 152">
                <a:extLst>
                  <a:ext uri="{FF2B5EF4-FFF2-40B4-BE49-F238E27FC236}">
                    <a16:creationId xmlns:a16="http://schemas.microsoft.com/office/drawing/2014/main" id="{4E2359D2-FC18-1200-AC05-F2506DB61964}"/>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3" name="Freeform 153">
                <a:extLst>
                  <a:ext uri="{FF2B5EF4-FFF2-40B4-BE49-F238E27FC236}">
                    <a16:creationId xmlns:a16="http://schemas.microsoft.com/office/drawing/2014/main" id="{40138815-62E2-4CB5-C95E-82CC1EF560CC}"/>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4" name="Freeform 154">
                <a:extLst>
                  <a:ext uri="{FF2B5EF4-FFF2-40B4-BE49-F238E27FC236}">
                    <a16:creationId xmlns:a16="http://schemas.microsoft.com/office/drawing/2014/main" id="{1606ECC5-3031-8612-812D-D59406B18FA6}"/>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226" name="Rounded Rectangle 53">
            <a:extLst>
              <a:ext uri="{FF2B5EF4-FFF2-40B4-BE49-F238E27FC236}">
                <a16:creationId xmlns:a16="http://schemas.microsoft.com/office/drawing/2014/main" id="{5B057FF3-6447-4560-9056-D56EAD12E1F7}"/>
              </a:ext>
            </a:extLst>
          </p:cNvPr>
          <p:cNvSpPr/>
          <p:nvPr/>
        </p:nvSpPr>
        <p:spPr>
          <a:xfrm>
            <a:off x="325224" y="3791801"/>
            <a:ext cx="1802118" cy="885337"/>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227" name="Rectangle 226">
            <a:extLst>
              <a:ext uri="{FF2B5EF4-FFF2-40B4-BE49-F238E27FC236}">
                <a16:creationId xmlns:a16="http://schemas.microsoft.com/office/drawing/2014/main" id="{32695B46-9BAF-B25D-9953-27520D1F59F4}"/>
              </a:ext>
            </a:extLst>
          </p:cNvPr>
          <p:cNvSpPr/>
          <p:nvPr/>
        </p:nvSpPr>
        <p:spPr>
          <a:xfrm>
            <a:off x="567946" y="3752247"/>
            <a:ext cx="1553898" cy="2558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Recipe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Transforms general models into domain-specific intelligence.</a:t>
            </a:r>
          </a:p>
        </p:txBody>
      </p:sp>
      <p:grpSp>
        <p:nvGrpSpPr>
          <p:cNvPr id="229" name="Group 228">
            <a:extLst>
              <a:ext uri="{FF2B5EF4-FFF2-40B4-BE49-F238E27FC236}">
                <a16:creationId xmlns:a16="http://schemas.microsoft.com/office/drawing/2014/main" id="{E3CAA617-2E64-5360-E76B-14E7A4AFCC41}"/>
              </a:ext>
            </a:extLst>
          </p:cNvPr>
          <p:cNvGrpSpPr/>
          <p:nvPr/>
        </p:nvGrpSpPr>
        <p:grpSpPr>
          <a:xfrm>
            <a:off x="395431" y="3872412"/>
            <a:ext cx="210312" cy="210312"/>
            <a:chOff x="3062530" y="2514637"/>
            <a:chExt cx="523995" cy="523995"/>
          </a:xfrm>
        </p:grpSpPr>
        <p:sp>
          <p:nvSpPr>
            <p:cNvPr id="230" name="Oval 229">
              <a:extLst>
                <a:ext uri="{FF2B5EF4-FFF2-40B4-BE49-F238E27FC236}">
                  <a16:creationId xmlns:a16="http://schemas.microsoft.com/office/drawing/2014/main" id="{CA8FAE0E-B537-1E2D-0952-B5D1B98ACDCB}"/>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31" name="Group 230">
              <a:extLst>
                <a:ext uri="{FF2B5EF4-FFF2-40B4-BE49-F238E27FC236}">
                  <a16:creationId xmlns:a16="http://schemas.microsoft.com/office/drawing/2014/main" id="{6E30C18A-188F-9D1C-F92E-232BF4A3A127}"/>
                </a:ext>
              </a:extLst>
            </p:cNvPr>
            <p:cNvGrpSpPr/>
            <p:nvPr/>
          </p:nvGrpSpPr>
          <p:grpSpPr>
            <a:xfrm>
              <a:off x="3180464" y="2582551"/>
              <a:ext cx="288127" cy="388166"/>
              <a:chOff x="1317913" y="664143"/>
              <a:chExt cx="414195" cy="558006"/>
            </a:xfrm>
          </p:grpSpPr>
          <p:sp>
            <p:nvSpPr>
              <p:cNvPr id="232" name="Freeform: Shape 722">
                <a:extLst>
                  <a:ext uri="{FF2B5EF4-FFF2-40B4-BE49-F238E27FC236}">
                    <a16:creationId xmlns:a16="http://schemas.microsoft.com/office/drawing/2014/main" id="{3CA626BB-1A07-43DD-BDA9-CAF28D745D34}"/>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3" name="Freeform: Shape 723">
                <a:extLst>
                  <a:ext uri="{FF2B5EF4-FFF2-40B4-BE49-F238E27FC236}">
                    <a16:creationId xmlns:a16="http://schemas.microsoft.com/office/drawing/2014/main" id="{A191DD27-6F1B-CCF6-6887-500629C89C57}"/>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4" name="Freeform: Shape 724">
                <a:extLst>
                  <a:ext uri="{FF2B5EF4-FFF2-40B4-BE49-F238E27FC236}">
                    <a16:creationId xmlns:a16="http://schemas.microsoft.com/office/drawing/2014/main" id="{13D8CCC3-849E-009C-3454-8103A78ACDBA}"/>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5" name="Freeform: Shape 725">
                <a:extLst>
                  <a:ext uri="{FF2B5EF4-FFF2-40B4-BE49-F238E27FC236}">
                    <a16:creationId xmlns:a16="http://schemas.microsoft.com/office/drawing/2014/main" id="{CA20DFC4-BDD8-BE5E-A6FF-6EE783830D40}"/>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27" name="Rounded Rectangle 21">
            <a:extLst>
              <a:ext uri="{FF2B5EF4-FFF2-40B4-BE49-F238E27FC236}">
                <a16:creationId xmlns:a16="http://schemas.microsoft.com/office/drawing/2014/main" id="{F18BCE6A-0FA3-4E4E-0962-3285EFE61763}"/>
              </a:ext>
            </a:extLst>
          </p:cNvPr>
          <p:cNvSpPr/>
          <p:nvPr/>
        </p:nvSpPr>
        <p:spPr>
          <a:xfrm>
            <a:off x="7315234" y="3397808"/>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77" name="Rectangle 276">
            <a:extLst>
              <a:ext uri="{FF2B5EF4-FFF2-40B4-BE49-F238E27FC236}">
                <a16:creationId xmlns:a16="http://schemas.microsoft.com/office/drawing/2014/main" id="{1500BB5A-0C89-7D46-C1B3-552BC3705F86}"/>
              </a:ext>
            </a:extLst>
          </p:cNvPr>
          <p:cNvSpPr/>
          <p:nvPr/>
        </p:nvSpPr>
        <p:spPr>
          <a:xfrm>
            <a:off x="4874572" y="4869538"/>
            <a:ext cx="2659491" cy="1686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Ontology Engineering</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Designs and evolves domain knowledge structures.</a:t>
            </a:r>
          </a:p>
        </p:txBody>
      </p:sp>
      <p:grpSp>
        <p:nvGrpSpPr>
          <p:cNvPr id="279" name="Group 278">
            <a:extLst>
              <a:ext uri="{FF2B5EF4-FFF2-40B4-BE49-F238E27FC236}">
                <a16:creationId xmlns:a16="http://schemas.microsoft.com/office/drawing/2014/main" id="{809BF010-21C5-16B5-511B-C337C454E079}"/>
              </a:ext>
            </a:extLst>
          </p:cNvPr>
          <p:cNvGrpSpPr/>
          <p:nvPr/>
        </p:nvGrpSpPr>
        <p:grpSpPr>
          <a:xfrm>
            <a:off x="4676631" y="4847211"/>
            <a:ext cx="210312" cy="210312"/>
            <a:chOff x="8548426" y="2317532"/>
            <a:chExt cx="353165" cy="353165"/>
          </a:xfrm>
        </p:grpSpPr>
        <p:sp>
          <p:nvSpPr>
            <p:cNvPr id="280" name="Oval 279">
              <a:extLst>
                <a:ext uri="{FF2B5EF4-FFF2-40B4-BE49-F238E27FC236}">
                  <a16:creationId xmlns:a16="http://schemas.microsoft.com/office/drawing/2014/main" id="{9FA00901-A12B-7789-B19F-34BC33FBA906}"/>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81" name="Freeform: Shape 730">
              <a:extLst>
                <a:ext uri="{FF2B5EF4-FFF2-40B4-BE49-F238E27FC236}">
                  <a16:creationId xmlns:a16="http://schemas.microsoft.com/office/drawing/2014/main" id="{4E5DCD6A-904F-0958-0C70-1F1EBECD9D4D}"/>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290" name="Rounded Rectangle 112">
            <a:extLst>
              <a:ext uri="{FF2B5EF4-FFF2-40B4-BE49-F238E27FC236}">
                <a16:creationId xmlns:a16="http://schemas.microsoft.com/office/drawing/2014/main" id="{0E4672D8-57AC-577B-6080-3012EC4C071B}"/>
              </a:ext>
            </a:extLst>
          </p:cNvPr>
          <p:cNvSpPr/>
          <p:nvPr/>
        </p:nvSpPr>
        <p:spPr>
          <a:xfrm>
            <a:off x="6111581" y="3893804"/>
            <a:ext cx="1499616" cy="799179"/>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291" name="Rectangle 290">
            <a:extLst>
              <a:ext uri="{FF2B5EF4-FFF2-40B4-BE49-F238E27FC236}">
                <a16:creationId xmlns:a16="http://schemas.microsoft.com/office/drawing/2014/main" id="{04D2AB5C-C7E5-86CB-6AB7-A7385B84F06F}"/>
              </a:ext>
            </a:extLst>
          </p:cNvPr>
          <p:cNvSpPr/>
          <p:nvPr/>
        </p:nvSpPr>
        <p:spPr>
          <a:xfrm>
            <a:off x="6303669" y="4008953"/>
            <a:ext cx="1112323" cy="4822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Knowledge Representation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Connects entities+ relationships for contextual reasoning.</a:t>
            </a:r>
            <a:r>
              <a:rPr kumimoji="0" lang="en-US" sz="9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 </a:t>
            </a:r>
          </a:p>
        </p:txBody>
      </p:sp>
      <p:grpSp>
        <p:nvGrpSpPr>
          <p:cNvPr id="293" name="Group 292">
            <a:extLst>
              <a:ext uri="{FF2B5EF4-FFF2-40B4-BE49-F238E27FC236}">
                <a16:creationId xmlns:a16="http://schemas.microsoft.com/office/drawing/2014/main" id="{47F62A43-9775-F4E6-37AD-C6A3EC3AA22C}"/>
              </a:ext>
            </a:extLst>
          </p:cNvPr>
          <p:cNvGrpSpPr/>
          <p:nvPr/>
        </p:nvGrpSpPr>
        <p:grpSpPr>
          <a:xfrm>
            <a:off x="6164678" y="3970564"/>
            <a:ext cx="210312" cy="210312"/>
            <a:chOff x="4952878" y="2354054"/>
            <a:chExt cx="353165" cy="353165"/>
          </a:xfrm>
        </p:grpSpPr>
        <p:sp>
          <p:nvSpPr>
            <p:cNvPr id="294" name="Oval 293">
              <a:extLst>
                <a:ext uri="{FF2B5EF4-FFF2-40B4-BE49-F238E27FC236}">
                  <a16:creationId xmlns:a16="http://schemas.microsoft.com/office/drawing/2014/main" id="{E10EED00-59C4-48D4-F35F-2DEE5F6967C2}"/>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95" name="Group 147">
              <a:extLst>
                <a:ext uri="{FF2B5EF4-FFF2-40B4-BE49-F238E27FC236}">
                  <a16:creationId xmlns:a16="http://schemas.microsoft.com/office/drawing/2014/main" id="{E858341D-361A-E016-5D87-ADBD06A3E723}"/>
                </a:ext>
              </a:extLst>
            </p:cNvPr>
            <p:cNvGrpSpPr>
              <a:grpSpLocks noChangeAspect="1"/>
            </p:cNvGrpSpPr>
            <p:nvPr/>
          </p:nvGrpSpPr>
          <p:grpSpPr bwMode="auto">
            <a:xfrm>
              <a:off x="5026283" y="2444659"/>
              <a:ext cx="206346" cy="171955"/>
              <a:chOff x="6541" y="1755"/>
              <a:chExt cx="426" cy="355"/>
            </a:xfrm>
            <a:solidFill>
              <a:srgbClr val="A100FF"/>
            </a:solidFill>
          </p:grpSpPr>
          <p:sp>
            <p:nvSpPr>
              <p:cNvPr id="296" name="Freeform 148">
                <a:extLst>
                  <a:ext uri="{FF2B5EF4-FFF2-40B4-BE49-F238E27FC236}">
                    <a16:creationId xmlns:a16="http://schemas.microsoft.com/office/drawing/2014/main" id="{470C2CB1-EF61-3C38-AD0A-795A3CDD34FC}"/>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7" name="Freeform 149">
                <a:extLst>
                  <a:ext uri="{FF2B5EF4-FFF2-40B4-BE49-F238E27FC236}">
                    <a16:creationId xmlns:a16="http://schemas.microsoft.com/office/drawing/2014/main" id="{A92DDDEB-4BE1-C6C9-8B2D-18293474C51C}"/>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8" name="Freeform 150">
                <a:extLst>
                  <a:ext uri="{FF2B5EF4-FFF2-40B4-BE49-F238E27FC236}">
                    <a16:creationId xmlns:a16="http://schemas.microsoft.com/office/drawing/2014/main" id="{BCA5D86A-49AD-B50F-94C2-269F91973DAB}"/>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9" name="Freeform 151">
                <a:extLst>
                  <a:ext uri="{FF2B5EF4-FFF2-40B4-BE49-F238E27FC236}">
                    <a16:creationId xmlns:a16="http://schemas.microsoft.com/office/drawing/2014/main" id="{047D91E0-05AA-F064-3446-CC2B74144DD1}"/>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0" name="Freeform 152">
                <a:extLst>
                  <a:ext uri="{FF2B5EF4-FFF2-40B4-BE49-F238E27FC236}">
                    <a16:creationId xmlns:a16="http://schemas.microsoft.com/office/drawing/2014/main" id="{1819E6D0-CA51-9F88-3C8C-F70852CFF37D}"/>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1" name="Freeform 153">
                <a:extLst>
                  <a:ext uri="{FF2B5EF4-FFF2-40B4-BE49-F238E27FC236}">
                    <a16:creationId xmlns:a16="http://schemas.microsoft.com/office/drawing/2014/main" id="{4961B5D4-7305-AFEC-D24D-8534F5FFE57C}"/>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2" name="Freeform 154">
                <a:extLst>
                  <a:ext uri="{FF2B5EF4-FFF2-40B4-BE49-F238E27FC236}">
                    <a16:creationId xmlns:a16="http://schemas.microsoft.com/office/drawing/2014/main" id="{B5879155-DB92-07FA-CA5C-A510ADE8BD90}"/>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304" name="Rounded Rectangle 53">
            <a:extLst>
              <a:ext uri="{FF2B5EF4-FFF2-40B4-BE49-F238E27FC236}">
                <a16:creationId xmlns:a16="http://schemas.microsoft.com/office/drawing/2014/main" id="{2F3CE8AD-4244-12E8-F253-1CDB1E319DCB}"/>
              </a:ext>
            </a:extLst>
          </p:cNvPr>
          <p:cNvSpPr/>
          <p:nvPr/>
        </p:nvSpPr>
        <p:spPr>
          <a:xfrm>
            <a:off x="4588040" y="3899526"/>
            <a:ext cx="1472184" cy="799179"/>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05" name="Rectangle 304">
            <a:extLst>
              <a:ext uri="{FF2B5EF4-FFF2-40B4-BE49-F238E27FC236}">
                <a16:creationId xmlns:a16="http://schemas.microsoft.com/office/drawing/2014/main" id="{C163AE43-9DE7-88E7-27C6-1CB6FD9F962E}"/>
              </a:ext>
            </a:extLst>
          </p:cNvPr>
          <p:cNvSpPr/>
          <p:nvPr/>
        </p:nvSpPr>
        <p:spPr>
          <a:xfrm>
            <a:off x="4779264" y="4083529"/>
            <a:ext cx="1385414" cy="242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Semantic Layer</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Translates data into business concepts/ meaning.</a:t>
            </a:r>
          </a:p>
        </p:txBody>
      </p:sp>
      <p:grpSp>
        <p:nvGrpSpPr>
          <p:cNvPr id="307" name="Group 306">
            <a:extLst>
              <a:ext uri="{FF2B5EF4-FFF2-40B4-BE49-F238E27FC236}">
                <a16:creationId xmlns:a16="http://schemas.microsoft.com/office/drawing/2014/main" id="{75946ECE-7BB4-AC60-AF6C-5A4EB5F46E89}"/>
              </a:ext>
            </a:extLst>
          </p:cNvPr>
          <p:cNvGrpSpPr/>
          <p:nvPr/>
        </p:nvGrpSpPr>
        <p:grpSpPr>
          <a:xfrm>
            <a:off x="4639583" y="3970076"/>
            <a:ext cx="210312" cy="210312"/>
            <a:chOff x="3062530" y="2514637"/>
            <a:chExt cx="523995" cy="523995"/>
          </a:xfrm>
        </p:grpSpPr>
        <p:sp>
          <p:nvSpPr>
            <p:cNvPr id="308" name="Oval 307">
              <a:extLst>
                <a:ext uri="{FF2B5EF4-FFF2-40B4-BE49-F238E27FC236}">
                  <a16:creationId xmlns:a16="http://schemas.microsoft.com/office/drawing/2014/main" id="{A94A3A02-FA97-6718-39B0-F044AF6DDBAB}"/>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309" name="Group 308">
              <a:extLst>
                <a:ext uri="{FF2B5EF4-FFF2-40B4-BE49-F238E27FC236}">
                  <a16:creationId xmlns:a16="http://schemas.microsoft.com/office/drawing/2014/main" id="{75181923-4585-3F86-DC10-3C4EEA19FC34}"/>
                </a:ext>
              </a:extLst>
            </p:cNvPr>
            <p:cNvGrpSpPr/>
            <p:nvPr/>
          </p:nvGrpSpPr>
          <p:grpSpPr>
            <a:xfrm>
              <a:off x="3180464" y="2582551"/>
              <a:ext cx="288127" cy="388166"/>
              <a:chOff x="1317913" y="664143"/>
              <a:chExt cx="414195" cy="558006"/>
            </a:xfrm>
          </p:grpSpPr>
          <p:sp>
            <p:nvSpPr>
              <p:cNvPr id="310" name="Freeform: Shape 722">
                <a:extLst>
                  <a:ext uri="{FF2B5EF4-FFF2-40B4-BE49-F238E27FC236}">
                    <a16:creationId xmlns:a16="http://schemas.microsoft.com/office/drawing/2014/main" id="{578033E4-101F-3B85-DDCF-13FB8AED9AA1}"/>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1" name="Freeform: Shape 723">
                <a:extLst>
                  <a:ext uri="{FF2B5EF4-FFF2-40B4-BE49-F238E27FC236}">
                    <a16:creationId xmlns:a16="http://schemas.microsoft.com/office/drawing/2014/main" id="{65BE0477-22D0-0BFE-68F8-64433D4C3B93}"/>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2" name="Freeform: Shape 724">
                <a:extLst>
                  <a:ext uri="{FF2B5EF4-FFF2-40B4-BE49-F238E27FC236}">
                    <a16:creationId xmlns:a16="http://schemas.microsoft.com/office/drawing/2014/main" id="{9B506684-7A06-57C1-625A-1014BDD9119D}"/>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3" name="Freeform: Shape 725">
                <a:extLst>
                  <a:ext uri="{FF2B5EF4-FFF2-40B4-BE49-F238E27FC236}">
                    <a16:creationId xmlns:a16="http://schemas.microsoft.com/office/drawing/2014/main" id="{743BE8B0-7ED9-E0B0-334B-7645F242EE8E}"/>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315" name="Rounded Rectangle 114">
            <a:extLst>
              <a:ext uri="{FF2B5EF4-FFF2-40B4-BE49-F238E27FC236}">
                <a16:creationId xmlns:a16="http://schemas.microsoft.com/office/drawing/2014/main" id="{B8991918-EEC4-AB5C-023E-1C6C8F353BF0}"/>
              </a:ext>
            </a:extLst>
          </p:cNvPr>
          <p:cNvSpPr/>
          <p:nvPr/>
        </p:nvSpPr>
        <p:spPr>
          <a:xfrm>
            <a:off x="8090700" y="3891941"/>
            <a:ext cx="1810512" cy="809511"/>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16" name="Rectangle 315">
            <a:extLst>
              <a:ext uri="{FF2B5EF4-FFF2-40B4-BE49-F238E27FC236}">
                <a16:creationId xmlns:a16="http://schemas.microsoft.com/office/drawing/2014/main" id="{E4687D36-FE57-8447-FFF3-33CED8851A6F}"/>
              </a:ext>
            </a:extLst>
          </p:cNvPr>
          <p:cNvSpPr/>
          <p:nvPr/>
        </p:nvSpPr>
        <p:spPr>
          <a:xfrm>
            <a:off x="8312140" y="4026269"/>
            <a:ext cx="1589072" cy="2251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Products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Serve curated, reusable domain data to the Brain.</a:t>
            </a:r>
            <a:r>
              <a:rPr kumimoji="0" lang="en-US" sz="9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 </a:t>
            </a:r>
          </a:p>
        </p:txBody>
      </p:sp>
      <p:grpSp>
        <p:nvGrpSpPr>
          <p:cNvPr id="318" name="Group 317">
            <a:extLst>
              <a:ext uri="{FF2B5EF4-FFF2-40B4-BE49-F238E27FC236}">
                <a16:creationId xmlns:a16="http://schemas.microsoft.com/office/drawing/2014/main" id="{39E02504-8248-FEB6-8737-4D0E3B605B24}"/>
              </a:ext>
            </a:extLst>
          </p:cNvPr>
          <p:cNvGrpSpPr>
            <a:grpSpLocks noChangeAspect="1"/>
          </p:cNvGrpSpPr>
          <p:nvPr/>
        </p:nvGrpSpPr>
        <p:grpSpPr>
          <a:xfrm>
            <a:off x="8140553" y="4015354"/>
            <a:ext cx="210312" cy="207543"/>
            <a:chOff x="8548426" y="2317532"/>
            <a:chExt cx="353165" cy="353165"/>
          </a:xfrm>
        </p:grpSpPr>
        <p:sp>
          <p:nvSpPr>
            <p:cNvPr id="319" name="Oval 318">
              <a:extLst>
                <a:ext uri="{FF2B5EF4-FFF2-40B4-BE49-F238E27FC236}">
                  <a16:creationId xmlns:a16="http://schemas.microsoft.com/office/drawing/2014/main" id="{C7531187-620B-5E52-FD04-9C58E467F8D0}"/>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320" name="Freeform: Shape 730">
              <a:extLst>
                <a:ext uri="{FF2B5EF4-FFF2-40B4-BE49-F238E27FC236}">
                  <a16:creationId xmlns:a16="http://schemas.microsoft.com/office/drawing/2014/main" id="{B37316CE-AC7F-81F5-04B3-E2CF51B70669}"/>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343" name="Rounded Rectangle 53">
            <a:extLst>
              <a:ext uri="{FF2B5EF4-FFF2-40B4-BE49-F238E27FC236}">
                <a16:creationId xmlns:a16="http://schemas.microsoft.com/office/drawing/2014/main" id="{59A1E4CD-282D-83A2-9D5B-A87F2B53F799}"/>
              </a:ext>
            </a:extLst>
          </p:cNvPr>
          <p:cNvSpPr/>
          <p:nvPr/>
        </p:nvSpPr>
        <p:spPr>
          <a:xfrm>
            <a:off x="8118042" y="4788846"/>
            <a:ext cx="1770977" cy="808991"/>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44" name="Rectangle 343">
            <a:extLst>
              <a:ext uri="{FF2B5EF4-FFF2-40B4-BE49-F238E27FC236}">
                <a16:creationId xmlns:a16="http://schemas.microsoft.com/office/drawing/2014/main" id="{6FBC8CAC-9267-A542-4CD5-EC041B017154}"/>
              </a:ext>
            </a:extLst>
          </p:cNvPr>
          <p:cNvSpPr/>
          <p:nvPr/>
        </p:nvSpPr>
        <p:spPr>
          <a:xfrm>
            <a:off x="8325325" y="4938528"/>
            <a:ext cx="1563693" cy="160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Accessibility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Provides governed access to enterprise data sources.</a:t>
            </a:r>
          </a:p>
        </p:txBody>
      </p:sp>
      <p:grpSp>
        <p:nvGrpSpPr>
          <p:cNvPr id="346" name="Group 345">
            <a:extLst>
              <a:ext uri="{FF2B5EF4-FFF2-40B4-BE49-F238E27FC236}">
                <a16:creationId xmlns:a16="http://schemas.microsoft.com/office/drawing/2014/main" id="{52B2287F-5314-6F3B-C669-0753E255749D}"/>
              </a:ext>
            </a:extLst>
          </p:cNvPr>
          <p:cNvGrpSpPr>
            <a:grpSpLocks noChangeAspect="1"/>
          </p:cNvGrpSpPr>
          <p:nvPr/>
        </p:nvGrpSpPr>
        <p:grpSpPr>
          <a:xfrm>
            <a:off x="8153964" y="4839166"/>
            <a:ext cx="210312" cy="213184"/>
            <a:chOff x="3062530" y="2514637"/>
            <a:chExt cx="523995" cy="523995"/>
          </a:xfrm>
        </p:grpSpPr>
        <p:sp>
          <p:nvSpPr>
            <p:cNvPr id="347" name="Oval 346">
              <a:extLst>
                <a:ext uri="{FF2B5EF4-FFF2-40B4-BE49-F238E27FC236}">
                  <a16:creationId xmlns:a16="http://schemas.microsoft.com/office/drawing/2014/main" id="{46B9869C-AF4C-692E-8442-6DBBBCA81462}"/>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348" name="Group 347">
              <a:extLst>
                <a:ext uri="{FF2B5EF4-FFF2-40B4-BE49-F238E27FC236}">
                  <a16:creationId xmlns:a16="http://schemas.microsoft.com/office/drawing/2014/main" id="{2FD58BC2-8FCA-8CF6-9CCD-579D49633068}"/>
                </a:ext>
              </a:extLst>
            </p:cNvPr>
            <p:cNvGrpSpPr/>
            <p:nvPr/>
          </p:nvGrpSpPr>
          <p:grpSpPr>
            <a:xfrm>
              <a:off x="3180464" y="2582551"/>
              <a:ext cx="288127" cy="388166"/>
              <a:chOff x="1317913" y="664143"/>
              <a:chExt cx="414195" cy="558006"/>
            </a:xfrm>
          </p:grpSpPr>
          <p:sp>
            <p:nvSpPr>
              <p:cNvPr id="349" name="Freeform: Shape 722">
                <a:extLst>
                  <a:ext uri="{FF2B5EF4-FFF2-40B4-BE49-F238E27FC236}">
                    <a16:creationId xmlns:a16="http://schemas.microsoft.com/office/drawing/2014/main" id="{1EC16175-2873-D91D-8DC9-43750A8BA37B}"/>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0" name="Freeform: Shape 723">
                <a:extLst>
                  <a:ext uri="{FF2B5EF4-FFF2-40B4-BE49-F238E27FC236}">
                    <a16:creationId xmlns:a16="http://schemas.microsoft.com/office/drawing/2014/main" id="{78A208FB-92D5-E1F2-E621-32AC5CCC2BDA}"/>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1" name="Freeform: Shape 724">
                <a:extLst>
                  <a:ext uri="{FF2B5EF4-FFF2-40B4-BE49-F238E27FC236}">
                    <a16:creationId xmlns:a16="http://schemas.microsoft.com/office/drawing/2014/main" id="{F94D5CA2-DC7C-15C3-E513-14D628289612}"/>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2" name="Freeform: Shape 725">
                <a:extLst>
                  <a:ext uri="{FF2B5EF4-FFF2-40B4-BE49-F238E27FC236}">
                    <a16:creationId xmlns:a16="http://schemas.microsoft.com/office/drawing/2014/main" id="{E99DCCC5-6C53-E804-B50D-6898E3594614}"/>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6" name="Rounded Rectangle 16">
            <a:extLst>
              <a:ext uri="{FF2B5EF4-FFF2-40B4-BE49-F238E27FC236}">
                <a16:creationId xmlns:a16="http://schemas.microsoft.com/office/drawing/2014/main" id="{CBE65715-8DEB-A8F7-1CF6-84FBF18E61B5}"/>
              </a:ext>
            </a:extLst>
          </p:cNvPr>
          <p:cNvSpPr/>
          <p:nvPr/>
        </p:nvSpPr>
        <p:spPr>
          <a:xfrm>
            <a:off x="602345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7" name="TextBox 6">
            <a:extLst>
              <a:ext uri="{FF2B5EF4-FFF2-40B4-BE49-F238E27FC236}">
                <a16:creationId xmlns:a16="http://schemas.microsoft.com/office/drawing/2014/main" id="{FD16EF1B-DE0A-2DBC-73EE-DF7DC96CC778}"/>
              </a:ext>
            </a:extLst>
          </p:cNvPr>
          <p:cNvSpPr txBox="1"/>
          <p:nvPr/>
        </p:nvSpPr>
        <p:spPr>
          <a:xfrm>
            <a:off x="6453041" y="500708"/>
            <a:ext cx="962952" cy="461665"/>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Sales Apps</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Invoke the Brain for contextual reasoning and next-best actions.</a:t>
            </a:r>
          </a:p>
        </p:txBody>
      </p:sp>
      <p:pic>
        <p:nvPicPr>
          <p:cNvPr id="8" name="Graphic 7" descr="Address Book outline">
            <a:extLst>
              <a:ext uri="{FF2B5EF4-FFF2-40B4-BE49-F238E27FC236}">
                <a16:creationId xmlns:a16="http://schemas.microsoft.com/office/drawing/2014/main" id="{549E9EFA-72EF-B4BE-C87E-6E0841654CE4}"/>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085259" y="630526"/>
            <a:ext cx="328445" cy="328445"/>
          </a:xfrm>
          <a:prstGeom prst="rect">
            <a:avLst/>
          </a:prstGeom>
        </p:spPr>
      </p:pic>
      <p:sp>
        <p:nvSpPr>
          <p:cNvPr id="10" name="Rounded Rectangle 16">
            <a:extLst>
              <a:ext uri="{FF2B5EF4-FFF2-40B4-BE49-F238E27FC236}">
                <a16:creationId xmlns:a16="http://schemas.microsoft.com/office/drawing/2014/main" id="{BB3A2E93-CBE5-613D-3B6C-90944D9CE9C5}"/>
              </a:ext>
            </a:extLst>
          </p:cNvPr>
          <p:cNvSpPr/>
          <p:nvPr/>
        </p:nvSpPr>
        <p:spPr>
          <a:xfrm>
            <a:off x="753406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12" name="TextBox 11">
            <a:extLst>
              <a:ext uri="{FF2B5EF4-FFF2-40B4-BE49-F238E27FC236}">
                <a16:creationId xmlns:a16="http://schemas.microsoft.com/office/drawing/2014/main" id="{C65FD2B2-B8AE-6204-7FD2-25AFEE49D39C}"/>
              </a:ext>
            </a:extLst>
          </p:cNvPr>
          <p:cNvSpPr txBox="1"/>
          <p:nvPr/>
        </p:nvSpPr>
        <p:spPr>
          <a:xfrm>
            <a:off x="7973761" y="500708"/>
            <a:ext cx="1018374" cy="569387"/>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Finance Apps</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Support complex decisions with knowledge-grounded intelligence.</a:t>
            </a:r>
          </a:p>
        </p:txBody>
      </p:sp>
      <p:pic>
        <p:nvPicPr>
          <p:cNvPr id="13" name="Graphic 12" descr="Address Book outline">
            <a:extLst>
              <a:ext uri="{FF2B5EF4-FFF2-40B4-BE49-F238E27FC236}">
                <a16:creationId xmlns:a16="http://schemas.microsoft.com/office/drawing/2014/main" id="{0996FACE-32CE-71D4-8B75-1A169588C63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583856" y="623897"/>
            <a:ext cx="328445" cy="328445"/>
          </a:xfrm>
          <a:prstGeom prst="rect">
            <a:avLst/>
          </a:prstGeom>
        </p:spPr>
      </p:pic>
      <p:sp>
        <p:nvSpPr>
          <p:cNvPr id="116" name="Rounded Rectangle 114">
            <a:extLst>
              <a:ext uri="{FF2B5EF4-FFF2-40B4-BE49-F238E27FC236}">
                <a16:creationId xmlns:a16="http://schemas.microsoft.com/office/drawing/2014/main" id="{E7B25B84-610D-8DEA-DA09-4D4134E3399F}"/>
              </a:ext>
            </a:extLst>
          </p:cNvPr>
          <p:cNvSpPr/>
          <p:nvPr/>
        </p:nvSpPr>
        <p:spPr>
          <a:xfrm>
            <a:off x="1986740" y="1455414"/>
            <a:ext cx="1725707"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17" name="Rectangle 116">
            <a:extLst>
              <a:ext uri="{FF2B5EF4-FFF2-40B4-BE49-F238E27FC236}">
                <a16:creationId xmlns:a16="http://schemas.microsoft.com/office/drawing/2014/main" id="{1C20B95B-4024-E8E3-3357-C1E8F0A096E5}"/>
              </a:ext>
            </a:extLst>
          </p:cNvPr>
          <p:cNvSpPr/>
          <p:nvPr/>
        </p:nvSpPr>
        <p:spPr>
          <a:xfrm>
            <a:off x="2193501" y="1667280"/>
            <a:ext cx="1525098" cy="21109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Lifecycle Automation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Promotes models + agents through governed pipelines.</a:t>
            </a:r>
          </a:p>
        </p:txBody>
      </p:sp>
      <p:grpSp>
        <p:nvGrpSpPr>
          <p:cNvPr id="118" name="Group 117">
            <a:extLst>
              <a:ext uri="{FF2B5EF4-FFF2-40B4-BE49-F238E27FC236}">
                <a16:creationId xmlns:a16="http://schemas.microsoft.com/office/drawing/2014/main" id="{E82E4175-8408-D5E4-9181-262C42BDA63C}"/>
              </a:ext>
            </a:extLst>
          </p:cNvPr>
          <p:cNvGrpSpPr/>
          <p:nvPr/>
        </p:nvGrpSpPr>
        <p:grpSpPr>
          <a:xfrm>
            <a:off x="2038471" y="1522475"/>
            <a:ext cx="210312" cy="210312"/>
            <a:chOff x="8548426" y="2317532"/>
            <a:chExt cx="353165" cy="353165"/>
          </a:xfrm>
        </p:grpSpPr>
        <p:sp>
          <p:nvSpPr>
            <p:cNvPr id="119" name="Oval 118">
              <a:extLst>
                <a:ext uri="{FF2B5EF4-FFF2-40B4-BE49-F238E27FC236}">
                  <a16:creationId xmlns:a16="http://schemas.microsoft.com/office/drawing/2014/main" id="{1B166142-4049-02E1-6142-D818670D3B07}"/>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21" name="Freeform: Shape 730">
              <a:extLst>
                <a:ext uri="{FF2B5EF4-FFF2-40B4-BE49-F238E27FC236}">
                  <a16:creationId xmlns:a16="http://schemas.microsoft.com/office/drawing/2014/main" id="{BF893A83-324E-29D5-57A2-726C5FF1AB18}"/>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111" name="Rounded Rectangle 113">
            <a:extLst>
              <a:ext uri="{FF2B5EF4-FFF2-40B4-BE49-F238E27FC236}">
                <a16:creationId xmlns:a16="http://schemas.microsoft.com/office/drawing/2014/main" id="{F69E18FC-808F-E265-3200-AF0A5AA02C69}"/>
              </a:ext>
            </a:extLst>
          </p:cNvPr>
          <p:cNvSpPr/>
          <p:nvPr/>
        </p:nvSpPr>
        <p:spPr>
          <a:xfrm>
            <a:off x="1985315" y="2477921"/>
            <a:ext cx="1725707"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12" name="Rectangle 111">
            <a:extLst>
              <a:ext uri="{FF2B5EF4-FFF2-40B4-BE49-F238E27FC236}">
                <a16:creationId xmlns:a16="http://schemas.microsoft.com/office/drawing/2014/main" id="{31F2CBBA-08BA-1D74-FBA7-7EDAF5C29DD8}"/>
              </a:ext>
            </a:extLst>
          </p:cNvPr>
          <p:cNvSpPr/>
          <p:nvPr/>
        </p:nvSpPr>
        <p:spPr>
          <a:xfrm>
            <a:off x="2181010" y="2593818"/>
            <a:ext cx="1076450" cy="6396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Responsible &amp; Explainable AI</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Ensures fairness, transparency, regulatory alignment.</a:t>
            </a:r>
          </a:p>
        </p:txBody>
      </p:sp>
      <p:grpSp>
        <p:nvGrpSpPr>
          <p:cNvPr id="113" name="Group 112">
            <a:extLst>
              <a:ext uri="{FF2B5EF4-FFF2-40B4-BE49-F238E27FC236}">
                <a16:creationId xmlns:a16="http://schemas.microsoft.com/office/drawing/2014/main" id="{2BDAF221-6E75-C574-6DFF-5DCD8CB597B6}"/>
              </a:ext>
            </a:extLst>
          </p:cNvPr>
          <p:cNvGrpSpPr/>
          <p:nvPr/>
        </p:nvGrpSpPr>
        <p:grpSpPr>
          <a:xfrm>
            <a:off x="2021876" y="2591552"/>
            <a:ext cx="210312" cy="210312"/>
            <a:chOff x="6816885" y="2400944"/>
            <a:chExt cx="353165" cy="353165"/>
          </a:xfrm>
        </p:grpSpPr>
        <p:sp>
          <p:nvSpPr>
            <p:cNvPr id="114" name="Oval 113">
              <a:extLst>
                <a:ext uri="{FF2B5EF4-FFF2-40B4-BE49-F238E27FC236}">
                  <a16:creationId xmlns:a16="http://schemas.microsoft.com/office/drawing/2014/main" id="{DA5102E6-0A24-A2DF-18CF-64F8545427C6}"/>
                </a:ext>
              </a:extLst>
            </p:cNvPr>
            <p:cNvSpPr/>
            <p:nvPr/>
          </p:nvSpPr>
          <p:spPr>
            <a:xfrm>
              <a:off x="6816885" y="240094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15" name="Freeform 134">
              <a:extLst>
                <a:ext uri="{FF2B5EF4-FFF2-40B4-BE49-F238E27FC236}">
                  <a16:creationId xmlns:a16="http://schemas.microsoft.com/office/drawing/2014/main" id="{9123C6E7-9FBF-BF26-F0EC-1CC845D631F6}"/>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70" name="Rounded Rectangle 112">
            <a:extLst>
              <a:ext uri="{FF2B5EF4-FFF2-40B4-BE49-F238E27FC236}">
                <a16:creationId xmlns:a16="http://schemas.microsoft.com/office/drawing/2014/main" id="{B6BF2681-8CA2-34D8-FE0E-DEB630F64F0F}"/>
              </a:ext>
            </a:extLst>
          </p:cNvPr>
          <p:cNvSpPr/>
          <p:nvPr/>
        </p:nvSpPr>
        <p:spPr>
          <a:xfrm>
            <a:off x="309604" y="2478966"/>
            <a:ext cx="159725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71" name="Rectangle 70">
            <a:extLst>
              <a:ext uri="{FF2B5EF4-FFF2-40B4-BE49-F238E27FC236}">
                <a16:creationId xmlns:a16="http://schemas.microsoft.com/office/drawing/2014/main" id="{D79E66CE-1B87-874D-3F68-BB4C64A690AD}"/>
              </a:ext>
            </a:extLst>
          </p:cNvPr>
          <p:cNvSpPr/>
          <p:nvPr/>
        </p:nvSpPr>
        <p:spPr>
          <a:xfrm>
            <a:off x="502352" y="2597944"/>
            <a:ext cx="1432933" cy="25581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Observability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Monitors performance, quality, usage in real time.</a:t>
            </a:r>
          </a:p>
        </p:txBody>
      </p:sp>
      <p:sp>
        <p:nvSpPr>
          <p:cNvPr id="102" name="Oval 101">
            <a:extLst>
              <a:ext uri="{FF2B5EF4-FFF2-40B4-BE49-F238E27FC236}">
                <a16:creationId xmlns:a16="http://schemas.microsoft.com/office/drawing/2014/main" id="{3A755DDF-0D57-CD2C-58D8-BA3B8AAA6E85}"/>
              </a:ext>
            </a:extLst>
          </p:cNvPr>
          <p:cNvSpPr>
            <a:spLocks noChangeAspect="1"/>
          </p:cNvSpPr>
          <p:nvPr/>
        </p:nvSpPr>
        <p:spPr>
          <a:xfrm>
            <a:off x="354878" y="2544547"/>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03" name="Group 147">
            <a:extLst>
              <a:ext uri="{FF2B5EF4-FFF2-40B4-BE49-F238E27FC236}">
                <a16:creationId xmlns:a16="http://schemas.microsoft.com/office/drawing/2014/main" id="{971D168C-4F47-C0AE-8446-3F7A3224AD32}"/>
              </a:ext>
            </a:extLst>
          </p:cNvPr>
          <p:cNvGrpSpPr>
            <a:grpSpLocks noChangeAspect="1"/>
          </p:cNvGrpSpPr>
          <p:nvPr/>
        </p:nvGrpSpPr>
        <p:grpSpPr bwMode="auto">
          <a:xfrm>
            <a:off x="403441" y="2595424"/>
            <a:ext cx="114725" cy="95603"/>
            <a:chOff x="6541" y="1755"/>
            <a:chExt cx="426" cy="355"/>
          </a:xfrm>
          <a:solidFill>
            <a:srgbClr val="A100FF"/>
          </a:solidFill>
        </p:grpSpPr>
        <p:sp>
          <p:nvSpPr>
            <p:cNvPr id="104" name="Freeform 148">
              <a:extLst>
                <a:ext uri="{FF2B5EF4-FFF2-40B4-BE49-F238E27FC236}">
                  <a16:creationId xmlns:a16="http://schemas.microsoft.com/office/drawing/2014/main" id="{F656DC29-A51D-BA7C-9D2F-8E0E7A3474FC}"/>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5" name="Freeform 149">
              <a:extLst>
                <a:ext uri="{FF2B5EF4-FFF2-40B4-BE49-F238E27FC236}">
                  <a16:creationId xmlns:a16="http://schemas.microsoft.com/office/drawing/2014/main" id="{265F7755-33F3-0EDE-7861-4F890B79BD35}"/>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6" name="Freeform 150">
              <a:extLst>
                <a:ext uri="{FF2B5EF4-FFF2-40B4-BE49-F238E27FC236}">
                  <a16:creationId xmlns:a16="http://schemas.microsoft.com/office/drawing/2014/main" id="{59F08D52-23FC-1EEA-DB98-A028D157E9D0}"/>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7" name="Freeform 151">
              <a:extLst>
                <a:ext uri="{FF2B5EF4-FFF2-40B4-BE49-F238E27FC236}">
                  <a16:creationId xmlns:a16="http://schemas.microsoft.com/office/drawing/2014/main" id="{94BB58A5-87EC-7188-ECA5-0F49175A20AA}"/>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8" name="Freeform 152">
              <a:extLst>
                <a:ext uri="{FF2B5EF4-FFF2-40B4-BE49-F238E27FC236}">
                  <a16:creationId xmlns:a16="http://schemas.microsoft.com/office/drawing/2014/main" id="{2209BD20-B59C-EA40-E997-B34B5E43E06A}"/>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9" name="Freeform 153">
              <a:extLst>
                <a:ext uri="{FF2B5EF4-FFF2-40B4-BE49-F238E27FC236}">
                  <a16:creationId xmlns:a16="http://schemas.microsoft.com/office/drawing/2014/main" id="{B48404C6-22B3-F93F-43A1-6714DD200D38}"/>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10" name="Freeform 154">
              <a:extLst>
                <a:ext uri="{FF2B5EF4-FFF2-40B4-BE49-F238E27FC236}">
                  <a16:creationId xmlns:a16="http://schemas.microsoft.com/office/drawing/2014/main" id="{B67DBFB6-EA67-8383-8A5A-14E57DAFE3F2}"/>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79" name="Rounded Rectangle 53">
            <a:extLst>
              <a:ext uri="{FF2B5EF4-FFF2-40B4-BE49-F238E27FC236}">
                <a16:creationId xmlns:a16="http://schemas.microsoft.com/office/drawing/2014/main" id="{029F8060-134A-9428-00D5-02EE9F58D8C6}"/>
              </a:ext>
            </a:extLst>
          </p:cNvPr>
          <p:cNvSpPr/>
          <p:nvPr/>
        </p:nvSpPr>
        <p:spPr>
          <a:xfrm>
            <a:off x="296837" y="1462240"/>
            <a:ext cx="159725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80" name="Rectangle 79">
            <a:extLst>
              <a:ext uri="{FF2B5EF4-FFF2-40B4-BE49-F238E27FC236}">
                <a16:creationId xmlns:a16="http://schemas.microsoft.com/office/drawing/2014/main" id="{548FC00D-1962-21D7-9E2A-AC27D0BB8385}"/>
              </a:ext>
            </a:extLst>
          </p:cNvPr>
          <p:cNvSpPr/>
          <p:nvPr/>
        </p:nvSpPr>
        <p:spPr>
          <a:xfrm>
            <a:off x="514829" y="1668544"/>
            <a:ext cx="1364311" cy="2015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Governance &amp; Controls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Enforces trust, security, policy compliance.</a:t>
            </a:r>
          </a:p>
        </p:txBody>
      </p:sp>
      <p:grpSp>
        <p:nvGrpSpPr>
          <p:cNvPr id="496" name="Group 495">
            <a:extLst>
              <a:ext uri="{FF2B5EF4-FFF2-40B4-BE49-F238E27FC236}">
                <a16:creationId xmlns:a16="http://schemas.microsoft.com/office/drawing/2014/main" id="{9A344E14-5A9B-D2AF-4398-E8B70328993C}"/>
              </a:ext>
            </a:extLst>
          </p:cNvPr>
          <p:cNvGrpSpPr/>
          <p:nvPr/>
        </p:nvGrpSpPr>
        <p:grpSpPr>
          <a:xfrm>
            <a:off x="347851" y="1542384"/>
            <a:ext cx="210312" cy="210312"/>
            <a:chOff x="423098" y="1699885"/>
            <a:chExt cx="210312" cy="210312"/>
          </a:xfrm>
        </p:grpSpPr>
        <p:sp>
          <p:nvSpPr>
            <p:cNvPr id="96" name="Oval 95">
              <a:extLst>
                <a:ext uri="{FF2B5EF4-FFF2-40B4-BE49-F238E27FC236}">
                  <a16:creationId xmlns:a16="http://schemas.microsoft.com/office/drawing/2014/main" id="{138F8411-8925-4842-C8CF-37752D781C28}"/>
                </a:ext>
              </a:extLst>
            </p:cNvPr>
            <p:cNvSpPr/>
            <p:nvPr/>
          </p:nvSpPr>
          <p:spPr>
            <a:xfrm>
              <a:off x="423098" y="1699885"/>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97" name="Group 96">
              <a:extLst>
                <a:ext uri="{FF2B5EF4-FFF2-40B4-BE49-F238E27FC236}">
                  <a16:creationId xmlns:a16="http://schemas.microsoft.com/office/drawing/2014/main" id="{A84B6AC8-F7C7-C4D9-CC14-AEDFE0EE8DE5}"/>
                </a:ext>
              </a:extLst>
            </p:cNvPr>
            <p:cNvGrpSpPr/>
            <p:nvPr/>
          </p:nvGrpSpPr>
          <p:grpSpPr>
            <a:xfrm>
              <a:off x="468651" y="1728717"/>
              <a:ext cx="111296" cy="164789"/>
              <a:chOff x="1317913" y="664143"/>
              <a:chExt cx="414195" cy="558006"/>
            </a:xfrm>
          </p:grpSpPr>
          <p:sp>
            <p:nvSpPr>
              <p:cNvPr id="98" name="Freeform: Shape 722">
                <a:extLst>
                  <a:ext uri="{FF2B5EF4-FFF2-40B4-BE49-F238E27FC236}">
                    <a16:creationId xmlns:a16="http://schemas.microsoft.com/office/drawing/2014/main" id="{4214D859-5381-CACC-7635-7526611BF134}"/>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99" name="Freeform: Shape 723">
                <a:extLst>
                  <a:ext uri="{FF2B5EF4-FFF2-40B4-BE49-F238E27FC236}">
                    <a16:creationId xmlns:a16="http://schemas.microsoft.com/office/drawing/2014/main" id="{D55C23AE-FE0A-F905-9166-574631468826}"/>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00" name="Freeform: Shape 724">
                <a:extLst>
                  <a:ext uri="{FF2B5EF4-FFF2-40B4-BE49-F238E27FC236}">
                    <a16:creationId xmlns:a16="http://schemas.microsoft.com/office/drawing/2014/main" id="{9DC9C31D-12BD-5A89-AF7A-8BFC0D7585CE}"/>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01" name="Freeform: Shape 725">
                <a:extLst>
                  <a:ext uri="{FF2B5EF4-FFF2-40B4-BE49-F238E27FC236}">
                    <a16:creationId xmlns:a16="http://schemas.microsoft.com/office/drawing/2014/main" id="{9DA1D8DF-C55B-398E-6296-74C786CF3DA2}"/>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143" name="Rounded Rectangle 114">
            <a:extLst>
              <a:ext uri="{FF2B5EF4-FFF2-40B4-BE49-F238E27FC236}">
                <a16:creationId xmlns:a16="http://schemas.microsoft.com/office/drawing/2014/main" id="{6606806E-741C-81C2-FCA9-B9F0D1FA40A1}"/>
              </a:ext>
            </a:extLst>
          </p:cNvPr>
          <p:cNvSpPr/>
          <p:nvPr/>
        </p:nvSpPr>
        <p:spPr>
          <a:xfrm>
            <a:off x="10457806" y="3994876"/>
            <a:ext cx="1530334" cy="1502759"/>
          </a:xfrm>
          <a:prstGeom prst="roundRect">
            <a:avLst>
              <a:gd name="adj" fmla="val 9153"/>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44" name="Rectangle 143">
            <a:extLst>
              <a:ext uri="{FF2B5EF4-FFF2-40B4-BE49-F238E27FC236}">
                <a16:creationId xmlns:a16="http://schemas.microsoft.com/office/drawing/2014/main" id="{2D8EC38D-E7D3-9FE7-20BE-0C8A10F100BB}"/>
              </a:ext>
            </a:extLst>
          </p:cNvPr>
          <p:cNvSpPr/>
          <p:nvPr/>
        </p:nvSpPr>
        <p:spPr>
          <a:xfrm>
            <a:off x="10491076" y="4163547"/>
            <a:ext cx="1459600" cy="2378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Enterprise Systems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Provide operational data and agents execute real-world actions.</a:t>
            </a:r>
          </a:p>
        </p:txBody>
      </p:sp>
      <p:sp>
        <p:nvSpPr>
          <p:cNvPr id="149" name="Rounded Rectangle 113">
            <a:extLst>
              <a:ext uri="{FF2B5EF4-FFF2-40B4-BE49-F238E27FC236}">
                <a16:creationId xmlns:a16="http://schemas.microsoft.com/office/drawing/2014/main" id="{C37CFE32-0DCB-F787-DB57-0934687EF14C}"/>
              </a:ext>
            </a:extLst>
          </p:cNvPr>
          <p:cNvSpPr/>
          <p:nvPr/>
        </p:nvSpPr>
        <p:spPr>
          <a:xfrm>
            <a:off x="6698165" y="5991137"/>
            <a:ext cx="2020351" cy="677144"/>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50" name="Rectangle 149">
            <a:extLst>
              <a:ext uri="{FF2B5EF4-FFF2-40B4-BE49-F238E27FC236}">
                <a16:creationId xmlns:a16="http://schemas.microsoft.com/office/drawing/2014/main" id="{2E30A44A-BB5F-D1E8-45FD-36911D456FB0}"/>
              </a:ext>
            </a:extLst>
          </p:cNvPr>
          <p:cNvSpPr/>
          <p:nvPr/>
        </p:nvSpPr>
        <p:spPr>
          <a:xfrm>
            <a:off x="6956095" y="5939210"/>
            <a:ext cx="1822311" cy="2845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Multi-Tenancy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Isolates domains, teams, environments securely.</a:t>
            </a:r>
          </a:p>
        </p:txBody>
      </p:sp>
      <p:grpSp>
        <p:nvGrpSpPr>
          <p:cNvPr id="151" name="Group 150">
            <a:extLst>
              <a:ext uri="{FF2B5EF4-FFF2-40B4-BE49-F238E27FC236}">
                <a16:creationId xmlns:a16="http://schemas.microsoft.com/office/drawing/2014/main" id="{90EBE90F-7B46-AE6B-EF83-D18B655328E8}"/>
              </a:ext>
            </a:extLst>
          </p:cNvPr>
          <p:cNvGrpSpPr/>
          <p:nvPr/>
        </p:nvGrpSpPr>
        <p:grpSpPr>
          <a:xfrm>
            <a:off x="6740722" y="6016221"/>
            <a:ext cx="245832" cy="245832"/>
            <a:chOff x="6816886" y="2400943"/>
            <a:chExt cx="353165" cy="353165"/>
          </a:xfrm>
        </p:grpSpPr>
        <p:sp>
          <p:nvSpPr>
            <p:cNvPr id="152" name="Oval 151">
              <a:extLst>
                <a:ext uri="{FF2B5EF4-FFF2-40B4-BE49-F238E27FC236}">
                  <a16:creationId xmlns:a16="http://schemas.microsoft.com/office/drawing/2014/main" id="{B7ED1F2C-40EC-8483-E92D-48CE8E2F2CF6}"/>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53" name="Freeform 134">
              <a:extLst>
                <a:ext uri="{FF2B5EF4-FFF2-40B4-BE49-F238E27FC236}">
                  <a16:creationId xmlns:a16="http://schemas.microsoft.com/office/drawing/2014/main" id="{5471F6B4-E5FA-4221-8CC4-05E6F5BF837B}"/>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154" name="Rounded Rectangle 112">
            <a:extLst>
              <a:ext uri="{FF2B5EF4-FFF2-40B4-BE49-F238E27FC236}">
                <a16:creationId xmlns:a16="http://schemas.microsoft.com/office/drawing/2014/main" id="{87A6B9EC-9CA9-439F-36F3-FE885A3DFD48}"/>
              </a:ext>
            </a:extLst>
          </p:cNvPr>
          <p:cNvSpPr/>
          <p:nvPr/>
        </p:nvSpPr>
        <p:spPr>
          <a:xfrm>
            <a:off x="4843052" y="5991179"/>
            <a:ext cx="1795222" cy="677144"/>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55" name="Rectangle 154">
            <a:extLst>
              <a:ext uri="{FF2B5EF4-FFF2-40B4-BE49-F238E27FC236}">
                <a16:creationId xmlns:a16="http://schemas.microsoft.com/office/drawing/2014/main" id="{DCF656CD-F288-0C18-A2A8-4AE23059A8AB}"/>
              </a:ext>
            </a:extLst>
          </p:cNvPr>
          <p:cNvSpPr/>
          <p:nvPr/>
        </p:nvSpPr>
        <p:spPr>
          <a:xfrm>
            <a:off x="5061579" y="5939210"/>
            <a:ext cx="1638085" cy="4207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Serverless Infrastructure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Executes event-driven + on-demand logic.</a:t>
            </a:r>
          </a:p>
        </p:txBody>
      </p:sp>
      <p:grpSp>
        <p:nvGrpSpPr>
          <p:cNvPr id="94" name="Group 93">
            <a:extLst>
              <a:ext uri="{FF2B5EF4-FFF2-40B4-BE49-F238E27FC236}">
                <a16:creationId xmlns:a16="http://schemas.microsoft.com/office/drawing/2014/main" id="{7AC1E6B0-1985-0CA7-3F52-0FC0133F729B}"/>
              </a:ext>
            </a:extLst>
          </p:cNvPr>
          <p:cNvGrpSpPr/>
          <p:nvPr/>
        </p:nvGrpSpPr>
        <p:grpSpPr>
          <a:xfrm>
            <a:off x="4876396" y="6015522"/>
            <a:ext cx="245832" cy="245832"/>
            <a:chOff x="4952854" y="5995581"/>
            <a:chExt cx="245832" cy="245832"/>
          </a:xfrm>
        </p:grpSpPr>
        <p:sp>
          <p:nvSpPr>
            <p:cNvPr id="157" name="Oval 156">
              <a:extLst>
                <a:ext uri="{FF2B5EF4-FFF2-40B4-BE49-F238E27FC236}">
                  <a16:creationId xmlns:a16="http://schemas.microsoft.com/office/drawing/2014/main" id="{096ACC09-DB0F-3A00-54E6-F61EAA29D3B7}"/>
                </a:ext>
              </a:extLst>
            </p:cNvPr>
            <p:cNvSpPr/>
            <p:nvPr/>
          </p:nvSpPr>
          <p:spPr>
            <a:xfrm>
              <a:off x="4952854" y="5995581"/>
              <a:ext cx="245832" cy="24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58" name="Group 147">
              <a:extLst>
                <a:ext uri="{FF2B5EF4-FFF2-40B4-BE49-F238E27FC236}">
                  <a16:creationId xmlns:a16="http://schemas.microsoft.com/office/drawing/2014/main" id="{649D2C08-2B27-9BBE-5829-CDDA0A7B5517}"/>
                </a:ext>
              </a:extLst>
            </p:cNvPr>
            <p:cNvGrpSpPr>
              <a:grpSpLocks noChangeAspect="1"/>
            </p:cNvGrpSpPr>
            <p:nvPr/>
          </p:nvGrpSpPr>
          <p:grpSpPr bwMode="auto">
            <a:xfrm>
              <a:off x="5003983" y="6058650"/>
              <a:ext cx="143636" cy="119695"/>
              <a:chOff x="6541" y="1755"/>
              <a:chExt cx="426" cy="355"/>
            </a:xfrm>
            <a:solidFill>
              <a:srgbClr val="A100FF"/>
            </a:solidFill>
          </p:grpSpPr>
          <p:sp>
            <p:nvSpPr>
              <p:cNvPr id="159" name="Freeform 148">
                <a:extLst>
                  <a:ext uri="{FF2B5EF4-FFF2-40B4-BE49-F238E27FC236}">
                    <a16:creationId xmlns:a16="http://schemas.microsoft.com/office/drawing/2014/main" id="{BD65A563-34B9-2E4D-A2CB-9B54FCB06AA2}"/>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0" name="Freeform 149">
                <a:extLst>
                  <a:ext uri="{FF2B5EF4-FFF2-40B4-BE49-F238E27FC236}">
                    <a16:creationId xmlns:a16="http://schemas.microsoft.com/office/drawing/2014/main" id="{9B0EF9BE-D5A1-A186-96FC-5F8C7C1DB266}"/>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1" name="Freeform 150">
                <a:extLst>
                  <a:ext uri="{FF2B5EF4-FFF2-40B4-BE49-F238E27FC236}">
                    <a16:creationId xmlns:a16="http://schemas.microsoft.com/office/drawing/2014/main" id="{D14FAAD0-772E-205F-D485-6CCEBEE91A34}"/>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2" name="Freeform 151">
                <a:extLst>
                  <a:ext uri="{FF2B5EF4-FFF2-40B4-BE49-F238E27FC236}">
                    <a16:creationId xmlns:a16="http://schemas.microsoft.com/office/drawing/2014/main" id="{D40320E8-E62F-9372-0026-0C5ED1BE65F1}"/>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3" name="Freeform 152">
                <a:extLst>
                  <a:ext uri="{FF2B5EF4-FFF2-40B4-BE49-F238E27FC236}">
                    <a16:creationId xmlns:a16="http://schemas.microsoft.com/office/drawing/2014/main" id="{C5E5C3BE-E1EF-9F68-1CE4-3CC68531AA8F}"/>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4" name="Freeform 153">
                <a:extLst>
                  <a:ext uri="{FF2B5EF4-FFF2-40B4-BE49-F238E27FC236}">
                    <a16:creationId xmlns:a16="http://schemas.microsoft.com/office/drawing/2014/main" id="{D60BD045-C6AD-67FA-6C85-83D2EB71FC48}"/>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7" name="Freeform 154">
                <a:extLst>
                  <a:ext uri="{FF2B5EF4-FFF2-40B4-BE49-F238E27FC236}">
                    <a16:creationId xmlns:a16="http://schemas.microsoft.com/office/drawing/2014/main" id="{07C44011-74A6-AC26-90F7-C1639B28FEC1}"/>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168" name="Rounded Rectangle 53">
            <a:extLst>
              <a:ext uri="{FF2B5EF4-FFF2-40B4-BE49-F238E27FC236}">
                <a16:creationId xmlns:a16="http://schemas.microsoft.com/office/drawing/2014/main" id="{1CDF6CA3-0566-B992-7B35-4A6D00748B4F}"/>
              </a:ext>
            </a:extLst>
          </p:cNvPr>
          <p:cNvSpPr/>
          <p:nvPr/>
        </p:nvSpPr>
        <p:spPr>
          <a:xfrm>
            <a:off x="2560322" y="5980640"/>
            <a:ext cx="2218942" cy="686160"/>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69" name="Rectangle 168">
            <a:extLst>
              <a:ext uri="{FF2B5EF4-FFF2-40B4-BE49-F238E27FC236}">
                <a16:creationId xmlns:a16="http://schemas.microsoft.com/office/drawing/2014/main" id="{CB4CD871-4407-281D-C1BE-6F2EB9148571}"/>
              </a:ext>
            </a:extLst>
          </p:cNvPr>
          <p:cNvSpPr/>
          <p:nvPr/>
        </p:nvSpPr>
        <p:spPr>
          <a:xfrm>
            <a:off x="2798359" y="5939210"/>
            <a:ext cx="1867975" cy="5174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Cluster &amp; Container Infrastructure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Runs scalable agent &amp; model workloads.</a:t>
            </a:r>
          </a:p>
        </p:txBody>
      </p:sp>
      <p:grpSp>
        <p:nvGrpSpPr>
          <p:cNvPr id="511" name="Group 510">
            <a:extLst>
              <a:ext uri="{FF2B5EF4-FFF2-40B4-BE49-F238E27FC236}">
                <a16:creationId xmlns:a16="http://schemas.microsoft.com/office/drawing/2014/main" id="{90881F57-B32E-F5CA-47F3-10E6E624CEC6}"/>
              </a:ext>
            </a:extLst>
          </p:cNvPr>
          <p:cNvGrpSpPr/>
          <p:nvPr/>
        </p:nvGrpSpPr>
        <p:grpSpPr>
          <a:xfrm>
            <a:off x="2583679" y="6016861"/>
            <a:ext cx="245832" cy="222453"/>
            <a:chOff x="2733184" y="6016861"/>
            <a:chExt cx="245832" cy="222453"/>
          </a:xfrm>
        </p:grpSpPr>
        <p:sp>
          <p:nvSpPr>
            <p:cNvPr id="171" name="Oval 170">
              <a:extLst>
                <a:ext uri="{FF2B5EF4-FFF2-40B4-BE49-F238E27FC236}">
                  <a16:creationId xmlns:a16="http://schemas.microsoft.com/office/drawing/2014/main" id="{89213CB7-6CFE-037B-5EE6-FF165C53D8AC}"/>
                </a:ext>
              </a:extLst>
            </p:cNvPr>
            <p:cNvSpPr/>
            <p:nvPr/>
          </p:nvSpPr>
          <p:spPr>
            <a:xfrm>
              <a:off x="2733184" y="6016861"/>
              <a:ext cx="245832" cy="222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72" name="Group 171">
              <a:extLst>
                <a:ext uri="{FF2B5EF4-FFF2-40B4-BE49-F238E27FC236}">
                  <a16:creationId xmlns:a16="http://schemas.microsoft.com/office/drawing/2014/main" id="{3B7F4262-7D05-031F-63F3-3C4E5A984262}"/>
                </a:ext>
              </a:extLst>
            </p:cNvPr>
            <p:cNvGrpSpPr/>
            <p:nvPr/>
          </p:nvGrpSpPr>
          <p:grpSpPr>
            <a:xfrm>
              <a:off x="2788513" y="6045693"/>
              <a:ext cx="135175" cy="164789"/>
              <a:chOff x="1317913" y="664143"/>
              <a:chExt cx="414195" cy="558006"/>
            </a:xfrm>
          </p:grpSpPr>
          <p:sp>
            <p:nvSpPr>
              <p:cNvPr id="182" name="Freeform: Shape 722">
                <a:extLst>
                  <a:ext uri="{FF2B5EF4-FFF2-40B4-BE49-F238E27FC236}">
                    <a16:creationId xmlns:a16="http://schemas.microsoft.com/office/drawing/2014/main" id="{F39018C4-2E37-38E4-122C-0A2E393AD629}"/>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6" name="Freeform: Shape 723">
                <a:extLst>
                  <a:ext uri="{FF2B5EF4-FFF2-40B4-BE49-F238E27FC236}">
                    <a16:creationId xmlns:a16="http://schemas.microsoft.com/office/drawing/2014/main" id="{E4216722-93C7-F89A-CA9A-73F72120D845}"/>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7" name="Freeform: Shape 724">
                <a:extLst>
                  <a:ext uri="{FF2B5EF4-FFF2-40B4-BE49-F238E27FC236}">
                    <a16:creationId xmlns:a16="http://schemas.microsoft.com/office/drawing/2014/main" id="{7B2D68E3-2014-A71F-BE36-1C37918D8C55}"/>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8" name="Freeform: Shape 725">
                <a:extLst>
                  <a:ext uri="{FF2B5EF4-FFF2-40B4-BE49-F238E27FC236}">
                    <a16:creationId xmlns:a16="http://schemas.microsoft.com/office/drawing/2014/main" id="{4D4D9FD1-8361-167C-BB9B-F9C45192BF92}"/>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41" name="Rounded Rectangle 112">
            <a:extLst>
              <a:ext uri="{FF2B5EF4-FFF2-40B4-BE49-F238E27FC236}">
                <a16:creationId xmlns:a16="http://schemas.microsoft.com/office/drawing/2014/main" id="{76EF96CA-91D4-AEDE-87C8-337C5727CB4A}"/>
              </a:ext>
            </a:extLst>
          </p:cNvPr>
          <p:cNvSpPr/>
          <p:nvPr/>
        </p:nvSpPr>
        <p:spPr>
          <a:xfrm>
            <a:off x="5936595" y="2707196"/>
            <a:ext cx="1811983"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72" name="Rectangle 71">
            <a:extLst>
              <a:ext uri="{FF2B5EF4-FFF2-40B4-BE49-F238E27FC236}">
                <a16:creationId xmlns:a16="http://schemas.microsoft.com/office/drawing/2014/main" id="{788E94BD-445E-E3D2-0951-36CE3C44A242}"/>
              </a:ext>
            </a:extLst>
          </p:cNvPr>
          <p:cNvSpPr/>
          <p:nvPr/>
        </p:nvSpPr>
        <p:spPr>
          <a:xfrm>
            <a:off x="6177417" y="2874993"/>
            <a:ext cx="1609906" cy="23525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MCP Gateway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Routes models, context, policies through control points.</a:t>
            </a:r>
          </a:p>
        </p:txBody>
      </p:sp>
      <p:grpSp>
        <p:nvGrpSpPr>
          <p:cNvPr id="73" name="Group 72">
            <a:extLst>
              <a:ext uri="{FF2B5EF4-FFF2-40B4-BE49-F238E27FC236}">
                <a16:creationId xmlns:a16="http://schemas.microsoft.com/office/drawing/2014/main" id="{411588FB-A0DC-51D0-38CE-A83DACB857CF}"/>
              </a:ext>
            </a:extLst>
          </p:cNvPr>
          <p:cNvGrpSpPr/>
          <p:nvPr/>
        </p:nvGrpSpPr>
        <p:grpSpPr>
          <a:xfrm>
            <a:off x="5999892" y="2770986"/>
            <a:ext cx="206910" cy="210312"/>
            <a:chOff x="4952878" y="2354054"/>
            <a:chExt cx="353165" cy="353165"/>
          </a:xfrm>
        </p:grpSpPr>
        <p:sp>
          <p:nvSpPr>
            <p:cNvPr id="74" name="Oval 73">
              <a:extLst>
                <a:ext uri="{FF2B5EF4-FFF2-40B4-BE49-F238E27FC236}">
                  <a16:creationId xmlns:a16="http://schemas.microsoft.com/office/drawing/2014/main" id="{0517B909-5172-517B-1818-186C701160E3}"/>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75" name="Group 147">
              <a:extLst>
                <a:ext uri="{FF2B5EF4-FFF2-40B4-BE49-F238E27FC236}">
                  <a16:creationId xmlns:a16="http://schemas.microsoft.com/office/drawing/2014/main" id="{6DF7A0CD-B5D2-1F4F-B5EF-F376096AA38B}"/>
                </a:ext>
              </a:extLst>
            </p:cNvPr>
            <p:cNvGrpSpPr>
              <a:grpSpLocks noChangeAspect="1"/>
            </p:cNvGrpSpPr>
            <p:nvPr/>
          </p:nvGrpSpPr>
          <p:grpSpPr bwMode="auto">
            <a:xfrm>
              <a:off x="5026283" y="2444659"/>
              <a:ext cx="206346" cy="171955"/>
              <a:chOff x="6541" y="1755"/>
              <a:chExt cx="426" cy="355"/>
            </a:xfrm>
            <a:solidFill>
              <a:srgbClr val="A100FF"/>
            </a:solidFill>
          </p:grpSpPr>
          <p:sp>
            <p:nvSpPr>
              <p:cNvPr id="76" name="Freeform 148">
                <a:extLst>
                  <a:ext uri="{FF2B5EF4-FFF2-40B4-BE49-F238E27FC236}">
                    <a16:creationId xmlns:a16="http://schemas.microsoft.com/office/drawing/2014/main" id="{FAA717C5-4A70-94F9-2F39-B53DBDF7D0E8}"/>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77" name="Freeform 149">
                <a:extLst>
                  <a:ext uri="{FF2B5EF4-FFF2-40B4-BE49-F238E27FC236}">
                    <a16:creationId xmlns:a16="http://schemas.microsoft.com/office/drawing/2014/main" id="{712FEAA7-F7BB-A120-3309-BF6481244234}"/>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81" name="Freeform 150">
                <a:extLst>
                  <a:ext uri="{FF2B5EF4-FFF2-40B4-BE49-F238E27FC236}">
                    <a16:creationId xmlns:a16="http://schemas.microsoft.com/office/drawing/2014/main" id="{49677EE0-AA26-4AAE-5B5F-AE07E0F23685}"/>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0" name="Freeform 151">
                <a:extLst>
                  <a:ext uri="{FF2B5EF4-FFF2-40B4-BE49-F238E27FC236}">
                    <a16:creationId xmlns:a16="http://schemas.microsoft.com/office/drawing/2014/main" id="{9173C41D-EBDB-4E0E-3BED-F8C1BCF76E99}"/>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1" name="Freeform 152">
                <a:extLst>
                  <a:ext uri="{FF2B5EF4-FFF2-40B4-BE49-F238E27FC236}">
                    <a16:creationId xmlns:a16="http://schemas.microsoft.com/office/drawing/2014/main" id="{B89FD441-7944-32D3-38BA-BF838BD6049D}"/>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2" name="Freeform 153">
                <a:extLst>
                  <a:ext uri="{FF2B5EF4-FFF2-40B4-BE49-F238E27FC236}">
                    <a16:creationId xmlns:a16="http://schemas.microsoft.com/office/drawing/2014/main" id="{DB0E68FA-DED3-A73E-6D1C-056EADAB6E48}"/>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3" name="Freeform 154">
                <a:extLst>
                  <a:ext uri="{FF2B5EF4-FFF2-40B4-BE49-F238E27FC236}">
                    <a16:creationId xmlns:a16="http://schemas.microsoft.com/office/drawing/2014/main" id="{28A097A5-953B-2DAE-6F3B-9AD149A002C9}"/>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95" name="Rounded Rectangle 112">
            <a:extLst>
              <a:ext uri="{FF2B5EF4-FFF2-40B4-BE49-F238E27FC236}">
                <a16:creationId xmlns:a16="http://schemas.microsoft.com/office/drawing/2014/main" id="{2FA5B0F6-1AD7-EDF7-B213-757AD02388E7}"/>
              </a:ext>
            </a:extLst>
          </p:cNvPr>
          <p:cNvSpPr/>
          <p:nvPr/>
        </p:nvSpPr>
        <p:spPr>
          <a:xfrm>
            <a:off x="7850387" y="2710212"/>
            <a:ext cx="1880328"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20" name="Rectangle 119">
            <a:extLst>
              <a:ext uri="{FF2B5EF4-FFF2-40B4-BE49-F238E27FC236}">
                <a16:creationId xmlns:a16="http://schemas.microsoft.com/office/drawing/2014/main" id="{95213831-914D-ADE0-B28C-91731F7F53F2}"/>
              </a:ext>
            </a:extLst>
          </p:cNvPr>
          <p:cNvSpPr/>
          <p:nvPr/>
        </p:nvSpPr>
        <p:spPr>
          <a:xfrm>
            <a:off x="8052464" y="2819323"/>
            <a:ext cx="1718932" cy="23525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Gateway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Executes agent actions securely across enterprise systems.</a:t>
            </a:r>
          </a:p>
        </p:txBody>
      </p:sp>
      <p:grpSp>
        <p:nvGrpSpPr>
          <p:cNvPr id="122" name="Group 121">
            <a:extLst>
              <a:ext uri="{FF2B5EF4-FFF2-40B4-BE49-F238E27FC236}">
                <a16:creationId xmlns:a16="http://schemas.microsoft.com/office/drawing/2014/main" id="{C9E3D288-33EF-B094-0118-3EE0994C138E}"/>
              </a:ext>
            </a:extLst>
          </p:cNvPr>
          <p:cNvGrpSpPr/>
          <p:nvPr/>
        </p:nvGrpSpPr>
        <p:grpSpPr>
          <a:xfrm>
            <a:off x="7899559" y="2773134"/>
            <a:ext cx="206910" cy="210312"/>
            <a:chOff x="4952878" y="2354054"/>
            <a:chExt cx="353165" cy="353165"/>
          </a:xfrm>
        </p:grpSpPr>
        <p:sp>
          <p:nvSpPr>
            <p:cNvPr id="126" name="Oval 125">
              <a:extLst>
                <a:ext uri="{FF2B5EF4-FFF2-40B4-BE49-F238E27FC236}">
                  <a16:creationId xmlns:a16="http://schemas.microsoft.com/office/drawing/2014/main" id="{8A40B58A-30BA-D354-3A42-D1320646D2A2}"/>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27" name="Group 147">
              <a:extLst>
                <a:ext uri="{FF2B5EF4-FFF2-40B4-BE49-F238E27FC236}">
                  <a16:creationId xmlns:a16="http://schemas.microsoft.com/office/drawing/2014/main" id="{3CBF2238-E5CF-4657-A5A1-AF7815FD3DEF}"/>
                </a:ext>
              </a:extLst>
            </p:cNvPr>
            <p:cNvGrpSpPr>
              <a:grpSpLocks noChangeAspect="1"/>
            </p:cNvGrpSpPr>
            <p:nvPr/>
          </p:nvGrpSpPr>
          <p:grpSpPr bwMode="auto">
            <a:xfrm>
              <a:off x="5026283" y="2444659"/>
              <a:ext cx="206346" cy="171955"/>
              <a:chOff x="6541" y="1755"/>
              <a:chExt cx="426" cy="355"/>
            </a:xfrm>
            <a:solidFill>
              <a:srgbClr val="A100FF"/>
            </a:solidFill>
          </p:grpSpPr>
          <p:sp>
            <p:nvSpPr>
              <p:cNvPr id="128" name="Freeform 148">
                <a:extLst>
                  <a:ext uri="{FF2B5EF4-FFF2-40B4-BE49-F238E27FC236}">
                    <a16:creationId xmlns:a16="http://schemas.microsoft.com/office/drawing/2014/main" id="{3F8E3C48-8101-DC80-3647-0CC9D9B309CD}"/>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29" name="Freeform 149">
                <a:extLst>
                  <a:ext uri="{FF2B5EF4-FFF2-40B4-BE49-F238E27FC236}">
                    <a16:creationId xmlns:a16="http://schemas.microsoft.com/office/drawing/2014/main" id="{2B6E849D-BF2D-4748-2439-0C8FC8998918}"/>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0" name="Freeform 150">
                <a:extLst>
                  <a:ext uri="{FF2B5EF4-FFF2-40B4-BE49-F238E27FC236}">
                    <a16:creationId xmlns:a16="http://schemas.microsoft.com/office/drawing/2014/main" id="{BFF8D6AE-5676-1B7D-DDD7-59422D7FF736}"/>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1" name="Freeform 151">
                <a:extLst>
                  <a:ext uri="{FF2B5EF4-FFF2-40B4-BE49-F238E27FC236}">
                    <a16:creationId xmlns:a16="http://schemas.microsoft.com/office/drawing/2014/main" id="{7724B639-E802-D4B0-35C1-C523734231A4}"/>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2" name="Freeform 152">
                <a:extLst>
                  <a:ext uri="{FF2B5EF4-FFF2-40B4-BE49-F238E27FC236}">
                    <a16:creationId xmlns:a16="http://schemas.microsoft.com/office/drawing/2014/main" id="{12860924-D93D-6E63-BB19-7E2F6DD8DE80}"/>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3" name="Freeform 153">
                <a:extLst>
                  <a:ext uri="{FF2B5EF4-FFF2-40B4-BE49-F238E27FC236}">
                    <a16:creationId xmlns:a16="http://schemas.microsoft.com/office/drawing/2014/main" id="{04E3C3C3-1ECA-D1A9-4118-ACA243A8E280}"/>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4" name="Freeform 154">
                <a:extLst>
                  <a:ext uri="{FF2B5EF4-FFF2-40B4-BE49-F238E27FC236}">
                    <a16:creationId xmlns:a16="http://schemas.microsoft.com/office/drawing/2014/main" id="{BC94096E-0FA7-B34F-23AB-DCF2BC5A073E}"/>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cxnSp>
        <p:nvCxnSpPr>
          <p:cNvPr id="207" name="Connector: Elbow 206">
            <a:extLst>
              <a:ext uri="{FF2B5EF4-FFF2-40B4-BE49-F238E27FC236}">
                <a16:creationId xmlns:a16="http://schemas.microsoft.com/office/drawing/2014/main" id="{83770739-892E-2A33-864E-6BF7078BD5FC}"/>
              </a:ext>
            </a:extLst>
          </p:cNvPr>
          <p:cNvCxnSpPr>
            <a:cxnSpLocks/>
            <a:stCxn id="21" idx="1"/>
            <a:endCxn id="189" idx="3"/>
          </p:cNvCxnSpPr>
          <p:nvPr/>
        </p:nvCxnSpPr>
        <p:spPr>
          <a:xfrm rot="10800000" flipV="1">
            <a:off x="3806179" y="1928207"/>
            <a:ext cx="767107" cy="505910"/>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39" name="Connector: Elbow 238">
            <a:extLst>
              <a:ext uri="{FF2B5EF4-FFF2-40B4-BE49-F238E27FC236}">
                <a16:creationId xmlns:a16="http://schemas.microsoft.com/office/drawing/2014/main" id="{0D3307C9-1BA7-7D4A-1194-B6C71943F019}"/>
              </a:ext>
            </a:extLst>
          </p:cNvPr>
          <p:cNvCxnSpPr>
            <a:cxnSpLocks/>
            <a:stCxn id="28" idx="1"/>
            <a:endCxn id="189" idx="3"/>
          </p:cNvCxnSpPr>
          <p:nvPr/>
        </p:nvCxnSpPr>
        <p:spPr>
          <a:xfrm rot="10800000">
            <a:off x="3806179" y="2434117"/>
            <a:ext cx="163779" cy="665028"/>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42" name="Connector: Elbow 241">
            <a:extLst>
              <a:ext uri="{FF2B5EF4-FFF2-40B4-BE49-F238E27FC236}">
                <a16:creationId xmlns:a16="http://schemas.microsoft.com/office/drawing/2014/main" id="{669DCC84-A722-B7EE-7E8A-E3B1F5E9309E}"/>
              </a:ext>
            </a:extLst>
          </p:cNvPr>
          <p:cNvCxnSpPr>
            <a:cxnSpLocks/>
            <a:stCxn id="11" idx="1"/>
            <a:endCxn id="189" idx="1"/>
          </p:cNvCxnSpPr>
          <p:nvPr/>
        </p:nvCxnSpPr>
        <p:spPr>
          <a:xfrm rot="10800000">
            <a:off x="164693" y="2434118"/>
            <a:ext cx="76633" cy="2354729"/>
          </a:xfrm>
          <a:prstGeom prst="bentConnector3">
            <a:avLst>
              <a:gd name="adj1" fmla="val 256737"/>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0" name="Connector: Elbow 249">
            <a:extLst>
              <a:ext uri="{FF2B5EF4-FFF2-40B4-BE49-F238E27FC236}">
                <a16:creationId xmlns:a16="http://schemas.microsoft.com/office/drawing/2014/main" id="{1783D979-F391-41A4-6B0C-9236672CE8F0}"/>
              </a:ext>
            </a:extLst>
          </p:cNvPr>
          <p:cNvCxnSpPr>
            <a:cxnSpLocks/>
          </p:cNvCxnSpPr>
          <p:nvPr/>
        </p:nvCxnSpPr>
        <p:spPr>
          <a:xfrm rot="5400000">
            <a:off x="4516982" y="1276265"/>
            <a:ext cx="64222" cy="4658667"/>
          </a:xfrm>
          <a:prstGeom prst="bentConnector2">
            <a:avLst/>
          </a:prstGeom>
          <a:solidFill>
            <a:schemeClr val="accent5">
              <a:lumMod val="20000"/>
              <a:lumOff val="80000"/>
            </a:schemeClr>
          </a:solidFill>
          <a:ln w="15875" cap="flat" cmpd="sng" algn="ctr">
            <a:solidFill>
              <a:schemeClr val="accent2"/>
            </a:solidFill>
            <a:prstDash val="solid"/>
          </a:ln>
          <a:effectLst>
            <a:outerShdw blurRad="127947" dist="38100" dir="9443624" algn="bl" rotWithShape="0">
              <a:prstClr val="black">
                <a:alpha val="40000"/>
              </a:prstClr>
            </a:outerShdw>
          </a:effectLst>
        </p:spPr>
      </p:cxnSp>
      <p:cxnSp>
        <p:nvCxnSpPr>
          <p:cNvPr id="253" name="Connector: Elbow 252">
            <a:extLst>
              <a:ext uri="{FF2B5EF4-FFF2-40B4-BE49-F238E27FC236}">
                <a16:creationId xmlns:a16="http://schemas.microsoft.com/office/drawing/2014/main" id="{0B256079-92FB-8D0C-080A-98F174DF4058}"/>
              </a:ext>
            </a:extLst>
          </p:cNvPr>
          <p:cNvCxnSpPr>
            <a:cxnSpLocks/>
          </p:cNvCxnSpPr>
          <p:nvPr/>
        </p:nvCxnSpPr>
        <p:spPr>
          <a:xfrm rot="5400000">
            <a:off x="6359639" y="3301984"/>
            <a:ext cx="247284" cy="790291"/>
          </a:xfrm>
          <a:prstGeom prst="bentConnector3">
            <a:avLst>
              <a:gd name="adj1" fmla="val 2493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7" name="Connector: Elbow 256">
            <a:extLst>
              <a:ext uri="{FF2B5EF4-FFF2-40B4-BE49-F238E27FC236}">
                <a16:creationId xmlns:a16="http://schemas.microsoft.com/office/drawing/2014/main" id="{2BFD520B-CAD5-2124-6B7C-7AD4B37BC148}"/>
              </a:ext>
            </a:extLst>
          </p:cNvPr>
          <p:cNvCxnSpPr>
            <a:cxnSpLocks/>
          </p:cNvCxnSpPr>
          <p:nvPr/>
        </p:nvCxnSpPr>
        <p:spPr>
          <a:xfrm rot="16200000" flipH="1">
            <a:off x="7810912" y="2633251"/>
            <a:ext cx="247284" cy="2112257"/>
          </a:xfrm>
          <a:prstGeom prst="bentConnector3">
            <a:avLst>
              <a:gd name="adj1" fmla="val 28064"/>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62" name="Connector: Elbow 261">
            <a:extLst>
              <a:ext uri="{FF2B5EF4-FFF2-40B4-BE49-F238E27FC236}">
                <a16:creationId xmlns:a16="http://schemas.microsoft.com/office/drawing/2014/main" id="{2F272B15-D3DE-8149-326A-976F9A7A75E1}"/>
              </a:ext>
            </a:extLst>
          </p:cNvPr>
          <p:cNvCxnSpPr>
            <a:cxnSpLocks/>
          </p:cNvCxnSpPr>
          <p:nvPr/>
        </p:nvCxnSpPr>
        <p:spPr>
          <a:xfrm rot="16200000" flipH="1">
            <a:off x="8875519" y="1568645"/>
            <a:ext cx="348466" cy="4342652"/>
          </a:xfrm>
          <a:prstGeom prst="bentConnector3">
            <a:avLst>
              <a:gd name="adj1" fmla="val 2109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78" name="Connector: Elbow 277">
            <a:extLst>
              <a:ext uri="{FF2B5EF4-FFF2-40B4-BE49-F238E27FC236}">
                <a16:creationId xmlns:a16="http://schemas.microsoft.com/office/drawing/2014/main" id="{ADB01186-F9C0-FDF7-FB97-3A993552F0F5}"/>
              </a:ext>
            </a:extLst>
          </p:cNvPr>
          <p:cNvCxnSpPr>
            <a:cxnSpLocks/>
            <a:stCxn id="136" idx="3"/>
            <a:endCxn id="175" idx="1"/>
          </p:cNvCxnSpPr>
          <p:nvPr/>
        </p:nvCxnSpPr>
        <p:spPr>
          <a:xfrm flipV="1">
            <a:off x="9997155" y="4749239"/>
            <a:ext cx="387322" cy="3189"/>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12BCB25B-AB53-5394-AE3E-435258EFE6BB}"/>
              </a:ext>
            </a:extLst>
          </p:cNvPr>
          <p:cNvSpPr/>
          <p:nvPr/>
        </p:nvSpPr>
        <p:spPr>
          <a:xfrm>
            <a:off x="6790925" y="123025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1</a:t>
            </a:r>
          </a:p>
        </p:txBody>
      </p:sp>
      <p:cxnSp>
        <p:nvCxnSpPr>
          <p:cNvPr id="321" name="Connector: Elbow 320">
            <a:extLst>
              <a:ext uri="{FF2B5EF4-FFF2-40B4-BE49-F238E27FC236}">
                <a16:creationId xmlns:a16="http://schemas.microsoft.com/office/drawing/2014/main" id="{C2B51D58-5B79-0001-82F1-253ABD6434F8}"/>
              </a:ext>
            </a:extLst>
          </p:cNvPr>
          <p:cNvCxnSpPr>
            <a:cxnSpLocks/>
            <a:stCxn id="22" idx="1"/>
            <a:endCxn id="189" idx="3"/>
          </p:cNvCxnSpPr>
          <p:nvPr/>
        </p:nvCxnSpPr>
        <p:spPr>
          <a:xfrm rot="10800000" flipV="1">
            <a:off x="3806179" y="805687"/>
            <a:ext cx="643159" cy="1628429"/>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E737A61C-6741-8F0C-8E72-318F1BCE5ECA}"/>
              </a:ext>
            </a:extLst>
          </p:cNvPr>
          <p:cNvSpPr/>
          <p:nvPr/>
        </p:nvSpPr>
        <p:spPr>
          <a:xfrm>
            <a:off x="6809452" y="244072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2</a:t>
            </a:r>
          </a:p>
        </p:txBody>
      </p:sp>
      <p:sp>
        <p:nvSpPr>
          <p:cNvPr id="360" name="Oval 359">
            <a:extLst>
              <a:ext uri="{FF2B5EF4-FFF2-40B4-BE49-F238E27FC236}">
                <a16:creationId xmlns:a16="http://schemas.microsoft.com/office/drawing/2014/main" id="{77D68287-6BC2-EFD5-9099-8CD49288EDDC}"/>
              </a:ext>
            </a:extLst>
          </p:cNvPr>
          <p:cNvSpPr/>
          <p:nvPr/>
        </p:nvSpPr>
        <p:spPr>
          <a:xfrm>
            <a:off x="1933838" y="3584777"/>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3</a:t>
            </a:r>
          </a:p>
        </p:txBody>
      </p:sp>
      <p:sp>
        <p:nvSpPr>
          <p:cNvPr id="361" name="Oval 360">
            <a:extLst>
              <a:ext uri="{FF2B5EF4-FFF2-40B4-BE49-F238E27FC236}">
                <a16:creationId xmlns:a16="http://schemas.microsoft.com/office/drawing/2014/main" id="{902F9B0A-1C32-2F77-D519-3CB0F766F9FF}"/>
              </a:ext>
            </a:extLst>
          </p:cNvPr>
          <p:cNvSpPr/>
          <p:nvPr/>
        </p:nvSpPr>
        <p:spPr>
          <a:xfrm>
            <a:off x="6212230" y="3607549"/>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4</a:t>
            </a:r>
          </a:p>
        </p:txBody>
      </p:sp>
      <p:sp>
        <p:nvSpPr>
          <p:cNvPr id="362" name="Oval 361">
            <a:extLst>
              <a:ext uri="{FF2B5EF4-FFF2-40B4-BE49-F238E27FC236}">
                <a16:creationId xmlns:a16="http://schemas.microsoft.com/office/drawing/2014/main" id="{3A7357A4-CDFC-36DB-AA75-88A505635127}"/>
              </a:ext>
            </a:extLst>
          </p:cNvPr>
          <p:cNvSpPr/>
          <p:nvPr/>
        </p:nvSpPr>
        <p:spPr>
          <a:xfrm>
            <a:off x="8759794" y="364465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5</a:t>
            </a:r>
          </a:p>
        </p:txBody>
      </p:sp>
      <p:sp>
        <p:nvSpPr>
          <p:cNvPr id="363" name="Oval 362">
            <a:extLst>
              <a:ext uri="{FF2B5EF4-FFF2-40B4-BE49-F238E27FC236}">
                <a16:creationId xmlns:a16="http://schemas.microsoft.com/office/drawing/2014/main" id="{86259D87-F3D9-0D1D-111C-A98E28E19C44}"/>
              </a:ext>
            </a:extLst>
          </p:cNvPr>
          <p:cNvSpPr/>
          <p:nvPr/>
        </p:nvSpPr>
        <p:spPr>
          <a:xfrm>
            <a:off x="11279954" y="3669571"/>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6</a:t>
            </a:r>
          </a:p>
        </p:txBody>
      </p:sp>
      <p:cxnSp>
        <p:nvCxnSpPr>
          <p:cNvPr id="367" name="Connector: Elbow 366">
            <a:extLst>
              <a:ext uri="{FF2B5EF4-FFF2-40B4-BE49-F238E27FC236}">
                <a16:creationId xmlns:a16="http://schemas.microsoft.com/office/drawing/2014/main" id="{76E57D5D-940C-63F4-9489-550FD2B80BF9}"/>
              </a:ext>
            </a:extLst>
          </p:cNvPr>
          <p:cNvCxnSpPr>
            <a:cxnSpLocks/>
            <a:stCxn id="123" idx="2"/>
            <a:endCxn id="137" idx="0"/>
          </p:cNvCxnSpPr>
          <p:nvPr/>
        </p:nvCxnSpPr>
        <p:spPr>
          <a:xfrm rot="5400000">
            <a:off x="5695177" y="5514015"/>
            <a:ext cx="331781" cy="454136"/>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71" name="Connector: Elbow 370">
            <a:extLst>
              <a:ext uri="{FF2B5EF4-FFF2-40B4-BE49-F238E27FC236}">
                <a16:creationId xmlns:a16="http://schemas.microsoft.com/office/drawing/2014/main" id="{37022412-F143-29E5-0221-E5EDF74D3728}"/>
              </a:ext>
            </a:extLst>
          </p:cNvPr>
          <p:cNvCxnSpPr>
            <a:cxnSpLocks/>
            <a:stCxn id="136" idx="2"/>
            <a:endCxn id="137" idx="0"/>
          </p:cNvCxnSpPr>
          <p:nvPr/>
        </p:nvCxnSpPr>
        <p:spPr>
          <a:xfrm rot="5400000">
            <a:off x="7204771" y="4121061"/>
            <a:ext cx="215141" cy="3356684"/>
          </a:xfrm>
          <a:prstGeom prst="bentConnector3">
            <a:avLst>
              <a:gd name="adj1" fmla="val 24786"/>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3389975-61E9-508E-E8B4-AA2D72530DAF}"/>
              </a:ext>
            </a:extLst>
          </p:cNvPr>
          <p:cNvSpPr txBox="1"/>
          <p:nvPr/>
        </p:nvSpPr>
        <p:spPr>
          <a:xfrm>
            <a:off x="9697193" y="323784"/>
            <a:ext cx="1765641" cy="27908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The brain interaction with external world applications happens through agentic orchestration supported by specialized agents</a:t>
            </a:r>
          </a:p>
        </p:txBody>
      </p:sp>
      <p:sp>
        <p:nvSpPr>
          <p:cNvPr id="4" name="Oval 3">
            <a:extLst>
              <a:ext uri="{FF2B5EF4-FFF2-40B4-BE49-F238E27FC236}">
                <a16:creationId xmlns:a16="http://schemas.microsoft.com/office/drawing/2014/main" id="{C9A48C71-7E1A-A1AE-EC85-30D0C0ECF77C}"/>
              </a:ext>
            </a:extLst>
          </p:cNvPr>
          <p:cNvSpPr/>
          <p:nvPr/>
        </p:nvSpPr>
        <p:spPr>
          <a:xfrm>
            <a:off x="9527761" y="378189"/>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1</a:t>
            </a:r>
          </a:p>
        </p:txBody>
      </p:sp>
      <p:sp>
        <p:nvSpPr>
          <p:cNvPr id="5" name="TextBox 4">
            <a:extLst>
              <a:ext uri="{FF2B5EF4-FFF2-40B4-BE49-F238E27FC236}">
                <a16:creationId xmlns:a16="http://schemas.microsoft.com/office/drawing/2014/main" id="{AF084A91-D1D7-16DB-9B5C-83211307EE68}"/>
              </a:ext>
            </a:extLst>
          </p:cNvPr>
          <p:cNvSpPr txBox="1"/>
          <p:nvPr/>
        </p:nvSpPr>
        <p:spPr>
          <a:xfrm>
            <a:off x="9697193" y="947540"/>
            <a:ext cx="2269156" cy="27908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Agents have access to models, tools and knowledge through a set of AI gateways that act as control points</a:t>
            </a:r>
          </a:p>
        </p:txBody>
      </p:sp>
      <p:sp>
        <p:nvSpPr>
          <p:cNvPr id="9" name="Oval 8">
            <a:extLst>
              <a:ext uri="{FF2B5EF4-FFF2-40B4-BE49-F238E27FC236}">
                <a16:creationId xmlns:a16="http://schemas.microsoft.com/office/drawing/2014/main" id="{56F53721-6F7A-F881-C4D3-BCACAB752781}"/>
              </a:ext>
            </a:extLst>
          </p:cNvPr>
          <p:cNvSpPr/>
          <p:nvPr/>
        </p:nvSpPr>
        <p:spPr>
          <a:xfrm>
            <a:off x="9527761" y="100194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2</a:t>
            </a:r>
          </a:p>
        </p:txBody>
      </p:sp>
      <p:sp>
        <p:nvSpPr>
          <p:cNvPr id="32" name="Rectangle 2">
            <a:extLst>
              <a:ext uri="{FF2B5EF4-FFF2-40B4-BE49-F238E27FC236}">
                <a16:creationId xmlns:a16="http://schemas.microsoft.com/office/drawing/2014/main" id="{955ED981-9B9E-2107-547A-724630BD7CA2}"/>
              </a:ext>
            </a:extLst>
          </p:cNvPr>
          <p:cNvSpPr>
            <a:spLocks noChangeArrowheads="1"/>
          </p:cNvSpPr>
          <p:nvPr/>
        </p:nvSpPr>
        <p:spPr bwMode="auto">
          <a:xfrm>
            <a:off x="52686" y="236441"/>
            <a:ext cx="354854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Intelligent Digital Brain on Databricks —Agentic Execution Flow (L2) </a:t>
            </a:r>
          </a:p>
        </p:txBody>
      </p:sp>
      <p:sp>
        <p:nvSpPr>
          <p:cNvPr id="26" name="Rounded Rectangle 53">
            <a:extLst>
              <a:ext uri="{FF2B5EF4-FFF2-40B4-BE49-F238E27FC236}">
                <a16:creationId xmlns:a16="http://schemas.microsoft.com/office/drawing/2014/main" id="{6CE541D0-8406-4B47-ECBB-8F9D7D01E0CA}"/>
              </a:ext>
            </a:extLst>
          </p:cNvPr>
          <p:cNvSpPr/>
          <p:nvPr/>
        </p:nvSpPr>
        <p:spPr>
          <a:xfrm>
            <a:off x="4663838" y="1487822"/>
            <a:ext cx="1982636" cy="866978"/>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4" name="Rectangle 33">
            <a:extLst>
              <a:ext uri="{FF2B5EF4-FFF2-40B4-BE49-F238E27FC236}">
                <a16:creationId xmlns:a16="http://schemas.microsoft.com/office/drawing/2014/main" id="{4F31D623-7B91-D26A-2E6B-D46EE46E0D70}"/>
              </a:ext>
            </a:extLst>
          </p:cNvPr>
          <p:cNvSpPr/>
          <p:nvPr/>
        </p:nvSpPr>
        <p:spPr>
          <a:xfrm>
            <a:off x="4969838" y="1553324"/>
            <a:ext cx="1766944" cy="34637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Orchestration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Plans, coordinates, executes multi-agent workflows.</a:t>
            </a:r>
          </a:p>
        </p:txBody>
      </p:sp>
      <p:grpSp>
        <p:nvGrpSpPr>
          <p:cNvPr id="82" name="Group 81">
            <a:extLst>
              <a:ext uri="{FF2B5EF4-FFF2-40B4-BE49-F238E27FC236}">
                <a16:creationId xmlns:a16="http://schemas.microsoft.com/office/drawing/2014/main" id="{01185CBA-8FA4-226E-3062-7AA1936335BD}"/>
              </a:ext>
            </a:extLst>
          </p:cNvPr>
          <p:cNvGrpSpPr/>
          <p:nvPr/>
        </p:nvGrpSpPr>
        <p:grpSpPr>
          <a:xfrm>
            <a:off x="4730541" y="1544061"/>
            <a:ext cx="245832" cy="245832"/>
            <a:chOff x="3062530" y="2514637"/>
            <a:chExt cx="523995" cy="523995"/>
          </a:xfrm>
        </p:grpSpPr>
        <p:sp>
          <p:nvSpPr>
            <p:cNvPr id="83" name="Oval 82">
              <a:extLst>
                <a:ext uri="{FF2B5EF4-FFF2-40B4-BE49-F238E27FC236}">
                  <a16:creationId xmlns:a16="http://schemas.microsoft.com/office/drawing/2014/main" id="{E11BDF9B-3FC9-0905-BA45-B8A971058EC6}"/>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84" name="Group 83">
              <a:extLst>
                <a:ext uri="{FF2B5EF4-FFF2-40B4-BE49-F238E27FC236}">
                  <a16:creationId xmlns:a16="http://schemas.microsoft.com/office/drawing/2014/main" id="{895077AE-3B26-11D2-06E4-092D93AA3D4B}"/>
                </a:ext>
              </a:extLst>
            </p:cNvPr>
            <p:cNvGrpSpPr/>
            <p:nvPr/>
          </p:nvGrpSpPr>
          <p:grpSpPr>
            <a:xfrm>
              <a:off x="3180464" y="2582551"/>
              <a:ext cx="288127" cy="388166"/>
              <a:chOff x="1317913" y="664143"/>
              <a:chExt cx="414195" cy="558006"/>
            </a:xfrm>
          </p:grpSpPr>
          <p:sp>
            <p:nvSpPr>
              <p:cNvPr id="85" name="Freeform: Shape 722">
                <a:extLst>
                  <a:ext uri="{FF2B5EF4-FFF2-40B4-BE49-F238E27FC236}">
                    <a16:creationId xmlns:a16="http://schemas.microsoft.com/office/drawing/2014/main" id="{58376B65-5F1F-E8E4-1A8D-A6825B0B9FCA}"/>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6" name="Freeform: Shape 723">
                <a:extLst>
                  <a:ext uri="{FF2B5EF4-FFF2-40B4-BE49-F238E27FC236}">
                    <a16:creationId xmlns:a16="http://schemas.microsoft.com/office/drawing/2014/main" id="{30C00211-57B4-5E85-95E3-1A971E36F4C2}"/>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7" name="Freeform: Shape 724">
                <a:extLst>
                  <a:ext uri="{FF2B5EF4-FFF2-40B4-BE49-F238E27FC236}">
                    <a16:creationId xmlns:a16="http://schemas.microsoft.com/office/drawing/2014/main" id="{0D4AD027-DF08-AA8F-8517-53A3D80E7263}"/>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8" name="Freeform: Shape 725">
                <a:extLst>
                  <a:ext uri="{FF2B5EF4-FFF2-40B4-BE49-F238E27FC236}">
                    <a16:creationId xmlns:a16="http://schemas.microsoft.com/office/drawing/2014/main" id="{FF676AC6-07D4-FF4A-B2D5-53D9F571E6FC}"/>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15" name="TextBox 12">
            <a:extLst>
              <a:ext uri="{FF2B5EF4-FFF2-40B4-BE49-F238E27FC236}">
                <a16:creationId xmlns:a16="http://schemas.microsoft.com/office/drawing/2014/main" id="{CC52C90F-9B8F-0CF9-3C48-60F79C9C52C8}"/>
              </a:ext>
            </a:extLst>
          </p:cNvPr>
          <p:cNvSpPr txBox="1">
            <a:spLocks noChangeArrowheads="1"/>
          </p:cNvSpPr>
          <p:nvPr/>
        </p:nvSpPr>
        <p:spPr bwMode="auto">
          <a:xfrm>
            <a:off x="5028341" y="2033611"/>
            <a:ext cx="53198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19" name="TextBox 9">
            <a:extLst>
              <a:ext uri="{FF2B5EF4-FFF2-40B4-BE49-F238E27FC236}">
                <a16:creationId xmlns:a16="http://schemas.microsoft.com/office/drawing/2014/main" id="{AB56F561-9FC8-EB88-37B9-9C4982ED2340}"/>
              </a:ext>
            </a:extLst>
          </p:cNvPr>
          <p:cNvSpPr txBox="1">
            <a:spLocks noChangeArrowheads="1"/>
          </p:cNvSpPr>
          <p:nvPr/>
        </p:nvSpPr>
        <p:spPr bwMode="auto">
          <a:xfrm>
            <a:off x="5433723" y="2033611"/>
            <a:ext cx="85022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Mosaic AI Agent Framework</a:t>
            </a:r>
          </a:p>
        </p:txBody>
      </p:sp>
      <p:sp>
        <p:nvSpPr>
          <p:cNvPr id="42" name="TextBox 9">
            <a:extLst>
              <a:ext uri="{FF2B5EF4-FFF2-40B4-BE49-F238E27FC236}">
                <a16:creationId xmlns:a16="http://schemas.microsoft.com/office/drawing/2014/main" id="{F05DA593-F933-6F72-2BC7-6B8EC0C3A596}"/>
              </a:ext>
            </a:extLst>
          </p:cNvPr>
          <p:cNvSpPr txBox="1">
            <a:spLocks noChangeArrowheads="1"/>
          </p:cNvSpPr>
          <p:nvPr/>
        </p:nvSpPr>
        <p:spPr bwMode="auto">
          <a:xfrm>
            <a:off x="6863760" y="2030502"/>
            <a:ext cx="101806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48" name="TextBox 9">
            <a:extLst>
              <a:ext uri="{FF2B5EF4-FFF2-40B4-BE49-F238E27FC236}">
                <a16:creationId xmlns:a16="http://schemas.microsoft.com/office/drawing/2014/main" id="{FEEE588D-F776-F5E9-9513-8A7285DD127B}"/>
              </a:ext>
            </a:extLst>
          </p:cNvPr>
          <p:cNvSpPr txBox="1">
            <a:spLocks noChangeArrowheads="1"/>
          </p:cNvSpPr>
          <p:nvPr/>
        </p:nvSpPr>
        <p:spPr bwMode="auto">
          <a:xfrm>
            <a:off x="7568354" y="2030502"/>
            <a:ext cx="81081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Delta Cache</a:t>
            </a:r>
          </a:p>
        </p:txBody>
      </p:sp>
      <p:sp>
        <p:nvSpPr>
          <p:cNvPr id="51" name="TextBox 12">
            <a:extLst>
              <a:ext uri="{FF2B5EF4-FFF2-40B4-BE49-F238E27FC236}">
                <a16:creationId xmlns:a16="http://schemas.microsoft.com/office/drawing/2014/main" id="{5AAD9EBF-A5B3-7073-F852-99A12E13AC2C}"/>
              </a:ext>
            </a:extLst>
          </p:cNvPr>
          <p:cNvSpPr txBox="1">
            <a:spLocks noChangeArrowheads="1"/>
          </p:cNvSpPr>
          <p:nvPr/>
        </p:nvSpPr>
        <p:spPr bwMode="auto">
          <a:xfrm>
            <a:off x="4609860" y="3285622"/>
            <a:ext cx="663325"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AI Gateway</a:t>
            </a:r>
          </a:p>
        </p:txBody>
      </p:sp>
      <p:sp>
        <p:nvSpPr>
          <p:cNvPr id="56" name="TextBox 9">
            <a:extLst>
              <a:ext uri="{FF2B5EF4-FFF2-40B4-BE49-F238E27FC236}">
                <a16:creationId xmlns:a16="http://schemas.microsoft.com/office/drawing/2014/main" id="{B6F5F1D9-3491-B1BA-FC9E-66CCC6C9CA31}"/>
              </a:ext>
            </a:extLst>
          </p:cNvPr>
          <p:cNvSpPr txBox="1">
            <a:spLocks noChangeArrowheads="1"/>
          </p:cNvSpPr>
          <p:nvPr/>
        </p:nvSpPr>
        <p:spPr bwMode="auto">
          <a:xfrm>
            <a:off x="6211775" y="3323998"/>
            <a:ext cx="76203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MCP Service</a:t>
            </a:r>
          </a:p>
        </p:txBody>
      </p:sp>
      <p:sp>
        <p:nvSpPr>
          <p:cNvPr id="124" name="TextBox 20">
            <a:extLst>
              <a:ext uri="{FF2B5EF4-FFF2-40B4-BE49-F238E27FC236}">
                <a16:creationId xmlns:a16="http://schemas.microsoft.com/office/drawing/2014/main" id="{2099B01E-5097-E7B1-27D8-DD223242ED0D}"/>
              </a:ext>
            </a:extLst>
          </p:cNvPr>
          <p:cNvSpPr txBox="1">
            <a:spLocks noChangeArrowheads="1"/>
          </p:cNvSpPr>
          <p:nvPr/>
        </p:nvSpPr>
        <p:spPr bwMode="auto">
          <a:xfrm>
            <a:off x="7163128" y="3323187"/>
            <a:ext cx="553047"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Workflow</a:t>
            </a:r>
          </a:p>
        </p:txBody>
      </p:sp>
      <p:sp>
        <p:nvSpPr>
          <p:cNvPr id="142" name="TextBox 9">
            <a:extLst>
              <a:ext uri="{FF2B5EF4-FFF2-40B4-BE49-F238E27FC236}">
                <a16:creationId xmlns:a16="http://schemas.microsoft.com/office/drawing/2014/main" id="{66E9D8AE-AA44-74FD-5E35-4B1FF43DE346}"/>
              </a:ext>
            </a:extLst>
          </p:cNvPr>
          <p:cNvSpPr txBox="1">
            <a:spLocks noChangeArrowheads="1"/>
          </p:cNvSpPr>
          <p:nvPr/>
        </p:nvSpPr>
        <p:spPr bwMode="auto">
          <a:xfrm>
            <a:off x="8392248" y="3335679"/>
            <a:ext cx="708856"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185" name="TextBox 12">
            <a:extLst>
              <a:ext uri="{FF2B5EF4-FFF2-40B4-BE49-F238E27FC236}">
                <a16:creationId xmlns:a16="http://schemas.microsoft.com/office/drawing/2014/main" id="{80772DC3-EE13-5C25-8ECA-4E5A901EB82F}"/>
              </a:ext>
            </a:extLst>
          </p:cNvPr>
          <p:cNvSpPr txBox="1">
            <a:spLocks noChangeArrowheads="1"/>
          </p:cNvSpPr>
          <p:nvPr/>
        </p:nvSpPr>
        <p:spPr bwMode="auto">
          <a:xfrm>
            <a:off x="569234" y="4375558"/>
            <a:ext cx="538666"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192" name="TextBox 9">
            <a:extLst>
              <a:ext uri="{FF2B5EF4-FFF2-40B4-BE49-F238E27FC236}">
                <a16:creationId xmlns:a16="http://schemas.microsoft.com/office/drawing/2014/main" id="{F82680A4-A985-6361-3042-EA46A320841A}"/>
              </a:ext>
            </a:extLst>
          </p:cNvPr>
          <p:cNvSpPr txBox="1">
            <a:spLocks noChangeArrowheads="1"/>
          </p:cNvSpPr>
          <p:nvPr/>
        </p:nvSpPr>
        <p:spPr bwMode="auto">
          <a:xfrm>
            <a:off x="1615361" y="4380442"/>
            <a:ext cx="42012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Delta Lake</a:t>
            </a:r>
          </a:p>
        </p:txBody>
      </p:sp>
      <p:sp>
        <p:nvSpPr>
          <p:cNvPr id="200" name="TextBox 19">
            <a:extLst>
              <a:ext uri="{FF2B5EF4-FFF2-40B4-BE49-F238E27FC236}">
                <a16:creationId xmlns:a16="http://schemas.microsoft.com/office/drawing/2014/main" id="{DCC2A981-81A1-3F2D-26EA-A7BC17FD78DA}"/>
              </a:ext>
            </a:extLst>
          </p:cNvPr>
          <p:cNvSpPr txBox="1">
            <a:spLocks noChangeArrowheads="1"/>
          </p:cNvSpPr>
          <p:nvPr/>
        </p:nvSpPr>
        <p:spPr bwMode="auto">
          <a:xfrm>
            <a:off x="985943" y="4375558"/>
            <a:ext cx="652593"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Workspace </a:t>
            </a:r>
          </a:p>
        </p:txBody>
      </p:sp>
      <p:sp>
        <p:nvSpPr>
          <p:cNvPr id="240" name="TextBox 12">
            <a:extLst>
              <a:ext uri="{FF2B5EF4-FFF2-40B4-BE49-F238E27FC236}">
                <a16:creationId xmlns:a16="http://schemas.microsoft.com/office/drawing/2014/main" id="{65231B8F-30DC-62BA-4B61-B1535E0A9004}"/>
              </a:ext>
            </a:extLst>
          </p:cNvPr>
          <p:cNvSpPr txBox="1">
            <a:spLocks noChangeArrowheads="1"/>
          </p:cNvSpPr>
          <p:nvPr/>
        </p:nvSpPr>
        <p:spPr bwMode="auto">
          <a:xfrm>
            <a:off x="2447345" y="4340653"/>
            <a:ext cx="558867"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244" name="TextBox 19">
            <a:extLst>
              <a:ext uri="{FF2B5EF4-FFF2-40B4-BE49-F238E27FC236}">
                <a16:creationId xmlns:a16="http://schemas.microsoft.com/office/drawing/2014/main" id="{C02FFB56-DF33-7115-1C14-F16AD32631A2}"/>
              </a:ext>
            </a:extLst>
          </p:cNvPr>
          <p:cNvSpPr txBox="1">
            <a:spLocks noChangeArrowheads="1"/>
          </p:cNvSpPr>
          <p:nvPr/>
        </p:nvSpPr>
        <p:spPr bwMode="auto">
          <a:xfrm>
            <a:off x="2891804" y="4352159"/>
            <a:ext cx="64488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Workspace </a:t>
            </a:r>
          </a:p>
        </p:txBody>
      </p:sp>
      <p:sp>
        <p:nvSpPr>
          <p:cNvPr id="248" name="TextBox 9">
            <a:extLst>
              <a:ext uri="{FF2B5EF4-FFF2-40B4-BE49-F238E27FC236}">
                <a16:creationId xmlns:a16="http://schemas.microsoft.com/office/drawing/2014/main" id="{4CA0E25E-7642-1B29-A588-FDFE9135C9F0}"/>
              </a:ext>
            </a:extLst>
          </p:cNvPr>
          <p:cNvSpPr txBox="1">
            <a:spLocks noChangeArrowheads="1"/>
          </p:cNvSpPr>
          <p:nvPr/>
        </p:nvSpPr>
        <p:spPr bwMode="auto">
          <a:xfrm>
            <a:off x="3408989" y="4342159"/>
            <a:ext cx="64498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AI Gateway</a:t>
            </a:r>
          </a:p>
        </p:txBody>
      </p:sp>
      <p:sp>
        <p:nvSpPr>
          <p:cNvPr id="252" name="TextBox 9">
            <a:extLst>
              <a:ext uri="{FF2B5EF4-FFF2-40B4-BE49-F238E27FC236}">
                <a16:creationId xmlns:a16="http://schemas.microsoft.com/office/drawing/2014/main" id="{7EC7D05C-3A0C-391C-0B62-731E286C80FB}"/>
              </a:ext>
            </a:extLst>
          </p:cNvPr>
          <p:cNvSpPr txBox="1">
            <a:spLocks noChangeArrowheads="1"/>
          </p:cNvSpPr>
          <p:nvPr/>
        </p:nvSpPr>
        <p:spPr bwMode="auto">
          <a:xfrm>
            <a:off x="416575" y="5449522"/>
            <a:ext cx="691657"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263" name="TextBox 19">
            <a:extLst>
              <a:ext uri="{FF2B5EF4-FFF2-40B4-BE49-F238E27FC236}">
                <a16:creationId xmlns:a16="http://schemas.microsoft.com/office/drawing/2014/main" id="{23A6580A-DAB8-65C7-BD4F-8657633E5759}"/>
              </a:ext>
            </a:extLst>
          </p:cNvPr>
          <p:cNvSpPr txBox="1">
            <a:spLocks noChangeArrowheads="1"/>
          </p:cNvSpPr>
          <p:nvPr/>
        </p:nvSpPr>
        <p:spPr bwMode="auto">
          <a:xfrm>
            <a:off x="1346640" y="5484848"/>
            <a:ext cx="64056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Workspace </a:t>
            </a:r>
          </a:p>
        </p:txBody>
      </p:sp>
      <p:sp>
        <p:nvSpPr>
          <p:cNvPr id="269" name="TextBox 19">
            <a:extLst>
              <a:ext uri="{FF2B5EF4-FFF2-40B4-BE49-F238E27FC236}">
                <a16:creationId xmlns:a16="http://schemas.microsoft.com/office/drawing/2014/main" id="{04AD9AE2-D5A3-DA8B-95C7-02E78FE04FCF}"/>
              </a:ext>
            </a:extLst>
          </p:cNvPr>
          <p:cNvSpPr txBox="1">
            <a:spLocks noChangeArrowheads="1"/>
          </p:cNvSpPr>
          <p:nvPr/>
        </p:nvSpPr>
        <p:spPr bwMode="auto">
          <a:xfrm>
            <a:off x="3483374" y="5528369"/>
            <a:ext cx="6456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Workspace </a:t>
            </a:r>
          </a:p>
        </p:txBody>
      </p:sp>
      <p:sp>
        <p:nvSpPr>
          <p:cNvPr id="274" name="TextBox 10">
            <a:extLst>
              <a:ext uri="{FF2B5EF4-FFF2-40B4-BE49-F238E27FC236}">
                <a16:creationId xmlns:a16="http://schemas.microsoft.com/office/drawing/2014/main" id="{901FDB10-AAC3-2140-DBF6-6DEB6F8779B2}"/>
              </a:ext>
            </a:extLst>
          </p:cNvPr>
          <p:cNvSpPr txBox="1">
            <a:spLocks noChangeArrowheads="1"/>
          </p:cNvSpPr>
          <p:nvPr/>
        </p:nvSpPr>
        <p:spPr bwMode="auto">
          <a:xfrm>
            <a:off x="2936947" y="5421304"/>
            <a:ext cx="574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283" name="TextBox 9">
            <a:extLst>
              <a:ext uri="{FF2B5EF4-FFF2-40B4-BE49-F238E27FC236}">
                <a16:creationId xmlns:a16="http://schemas.microsoft.com/office/drawing/2014/main" id="{3FAEE142-84B3-6A75-F5E4-83586A404F92}"/>
              </a:ext>
            </a:extLst>
          </p:cNvPr>
          <p:cNvSpPr txBox="1">
            <a:spLocks noChangeArrowheads="1"/>
          </p:cNvSpPr>
          <p:nvPr/>
        </p:nvSpPr>
        <p:spPr bwMode="auto">
          <a:xfrm>
            <a:off x="2153391" y="5519758"/>
            <a:ext cx="87634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287" name="TextBox 10">
            <a:extLst>
              <a:ext uri="{FF2B5EF4-FFF2-40B4-BE49-F238E27FC236}">
                <a16:creationId xmlns:a16="http://schemas.microsoft.com/office/drawing/2014/main" id="{235E59B1-7545-49C1-5AD9-E49BEADE9385}"/>
              </a:ext>
            </a:extLst>
          </p:cNvPr>
          <p:cNvSpPr txBox="1">
            <a:spLocks noChangeArrowheads="1"/>
          </p:cNvSpPr>
          <p:nvPr/>
        </p:nvSpPr>
        <p:spPr bwMode="auto">
          <a:xfrm>
            <a:off x="4897213" y="4383868"/>
            <a:ext cx="666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331" name="TextBox 9">
            <a:extLst>
              <a:ext uri="{FF2B5EF4-FFF2-40B4-BE49-F238E27FC236}">
                <a16:creationId xmlns:a16="http://schemas.microsoft.com/office/drawing/2014/main" id="{23FA1587-7838-ACDE-E784-3AEE7C3942CD}"/>
              </a:ext>
            </a:extLst>
          </p:cNvPr>
          <p:cNvSpPr txBox="1">
            <a:spLocks noChangeArrowheads="1"/>
          </p:cNvSpPr>
          <p:nvPr/>
        </p:nvSpPr>
        <p:spPr bwMode="auto">
          <a:xfrm>
            <a:off x="4901756" y="5334365"/>
            <a:ext cx="73656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Github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342" name="TextBox 9">
            <a:extLst>
              <a:ext uri="{FF2B5EF4-FFF2-40B4-BE49-F238E27FC236}">
                <a16:creationId xmlns:a16="http://schemas.microsoft.com/office/drawing/2014/main" id="{1C452B68-F5FF-114A-B5D5-7C256F22F358}"/>
              </a:ext>
            </a:extLst>
          </p:cNvPr>
          <p:cNvSpPr txBox="1">
            <a:spLocks noChangeArrowheads="1"/>
          </p:cNvSpPr>
          <p:nvPr/>
        </p:nvSpPr>
        <p:spPr bwMode="auto">
          <a:xfrm>
            <a:off x="5999657" y="5306539"/>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Workflow</a:t>
            </a:r>
          </a:p>
        </p:txBody>
      </p:sp>
      <p:sp>
        <p:nvSpPr>
          <p:cNvPr id="354" name="TextBox 9">
            <a:extLst>
              <a:ext uri="{FF2B5EF4-FFF2-40B4-BE49-F238E27FC236}">
                <a16:creationId xmlns:a16="http://schemas.microsoft.com/office/drawing/2014/main" id="{44AE3384-ADB2-0B16-1759-E09786A893FE}"/>
              </a:ext>
            </a:extLst>
          </p:cNvPr>
          <p:cNvSpPr txBox="1">
            <a:spLocks noChangeArrowheads="1"/>
          </p:cNvSpPr>
          <p:nvPr/>
        </p:nvSpPr>
        <p:spPr bwMode="auto">
          <a:xfrm>
            <a:off x="5607223" y="5285519"/>
            <a:ext cx="442670"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Delta Lake</a:t>
            </a:r>
          </a:p>
        </p:txBody>
      </p:sp>
      <p:pic>
        <p:nvPicPr>
          <p:cNvPr id="358" name="Graphic 357" descr="Office worker female outline">
            <a:extLst>
              <a:ext uri="{FF2B5EF4-FFF2-40B4-BE49-F238E27FC236}">
                <a16:creationId xmlns:a16="http://schemas.microsoft.com/office/drawing/2014/main" id="{C67FFF41-892B-E2D9-9790-EB887248C30A}"/>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948744" y="5108603"/>
            <a:ext cx="243079" cy="243079"/>
          </a:xfrm>
          <a:prstGeom prst="rect">
            <a:avLst/>
          </a:prstGeom>
        </p:spPr>
      </p:pic>
      <p:sp>
        <p:nvSpPr>
          <p:cNvPr id="359" name="Rectangle 358">
            <a:extLst>
              <a:ext uri="{FF2B5EF4-FFF2-40B4-BE49-F238E27FC236}">
                <a16:creationId xmlns:a16="http://schemas.microsoft.com/office/drawing/2014/main" id="{CDFC1185-97E7-81AC-A592-C2059B6512F2}"/>
              </a:ext>
            </a:extLst>
          </p:cNvPr>
          <p:cNvSpPr/>
          <p:nvPr/>
        </p:nvSpPr>
        <p:spPr>
          <a:xfrm>
            <a:off x="6642535" y="5301250"/>
            <a:ext cx="891527"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Human Expertise</a:t>
            </a:r>
          </a:p>
        </p:txBody>
      </p:sp>
      <p:sp>
        <p:nvSpPr>
          <p:cNvPr id="372" name="TextBox 34">
            <a:extLst>
              <a:ext uri="{FF2B5EF4-FFF2-40B4-BE49-F238E27FC236}">
                <a16:creationId xmlns:a16="http://schemas.microsoft.com/office/drawing/2014/main" id="{83633FA1-7166-EB6B-B0D7-F0030E312917}"/>
              </a:ext>
            </a:extLst>
          </p:cNvPr>
          <p:cNvSpPr txBox="1">
            <a:spLocks noChangeArrowheads="1"/>
          </p:cNvSpPr>
          <p:nvPr/>
        </p:nvSpPr>
        <p:spPr bwMode="auto">
          <a:xfrm>
            <a:off x="8251868" y="4439901"/>
            <a:ext cx="65126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374" name="TextBox 9">
            <a:extLst>
              <a:ext uri="{FF2B5EF4-FFF2-40B4-BE49-F238E27FC236}">
                <a16:creationId xmlns:a16="http://schemas.microsoft.com/office/drawing/2014/main" id="{2444A775-8E79-3BF5-E780-F421EB807EE8}"/>
              </a:ext>
            </a:extLst>
          </p:cNvPr>
          <p:cNvSpPr txBox="1">
            <a:spLocks noChangeArrowheads="1"/>
          </p:cNvSpPr>
          <p:nvPr/>
        </p:nvSpPr>
        <p:spPr bwMode="auto">
          <a:xfrm>
            <a:off x="8269570" y="5332396"/>
            <a:ext cx="4535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378" name="TextBox 10">
            <a:extLst>
              <a:ext uri="{FF2B5EF4-FFF2-40B4-BE49-F238E27FC236}">
                <a16:creationId xmlns:a16="http://schemas.microsoft.com/office/drawing/2014/main" id="{79AFBA4F-2F9B-E9B3-15D6-DCA477FF24CA}"/>
              </a:ext>
            </a:extLst>
          </p:cNvPr>
          <p:cNvSpPr txBox="1">
            <a:spLocks noChangeArrowheads="1"/>
          </p:cNvSpPr>
          <p:nvPr/>
        </p:nvSpPr>
        <p:spPr bwMode="auto">
          <a:xfrm>
            <a:off x="8690681" y="5316096"/>
            <a:ext cx="580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380" name="TextBox 17">
            <a:extLst>
              <a:ext uri="{FF2B5EF4-FFF2-40B4-BE49-F238E27FC236}">
                <a16:creationId xmlns:a16="http://schemas.microsoft.com/office/drawing/2014/main" id="{F2B6E0EC-5996-C3A2-B6B9-91F8220B8B3B}"/>
              </a:ext>
            </a:extLst>
          </p:cNvPr>
          <p:cNvSpPr txBox="1">
            <a:spLocks noChangeArrowheads="1"/>
          </p:cNvSpPr>
          <p:nvPr/>
        </p:nvSpPr>
        <p:spPr bwMode="auto">
          <a:xfrm>
            <a:off x="9116099" y="5314183"/>
            <a:ext cx="6325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Databricks SQL</a:t>
            </a:r>
          </a:p>
        </p:txBody>
      </p:sp>
      <p:grpSp>
        <p:nvGrpSpPr>
          <p:cNvPr id="393" name="Group 392">
            <a:extLst>
              <a:ext uri="{FF2B5EF4-FFF2-40B4-BE49-F238E27FC236}">
                <a16:creationId xmlns:a16="http://schemas.microsoft.com/office/drawing/2014/main" id="{4E4A97DD-365B-E624-F227-64EFBE1DE9EA}"/>
              </a:ext>
            </a:extLst>
          </p:cNvPr>
          <p:cNvGrpSpPr>
            <a:grpSpLocks noChangeAspect="1"/>
          </p:cNvGrpSpPr>
          <p:nvPr/>
        </p:nvGrpSpPr>
        <p:grpSpPr>
          <a:xfrm>
            <a:off x="10703239" y="4606924"/>
            <a:ext cx="548641" cy="398739"/>
            <a:chOff x="10439432" y="5076086"/>
            <a:chExt cx="508983" cy="369919"/>
          </a:xfrm>
        </p:grpSpPr>
        <p:grpSp>
          <p:nvGrpSpPr>
            <p:cNvPr id="387" name="Group 226">
              <a:extLst>
                <a:ext uri="{FF2B5EF4-FFF2-40B4-BE49-F238E27FC236}">
                  <a16:creationId xmlns:a16="http://schemas.microsoft.com/office/drawing/2014/main" id="{DB91EEA7-11AB-48C2-BF62-EB33FA4AC1C0}"/>
                </a:ext>
              </a:extLst>
            </p:cNvPr>
            <p:cNvGrpSpPr>
              <a:grpSpLocks noChangeAspect="1"/>
            </p:cNvGrpSpPr>
            <p:nvPr/>
          </p:nvGrpSpPr>
          <p:grpSpPr bwMode="auto">
            <a:xfrm>
              <a:off x="10610328" y="5076086"/>
              <a:ext cx="166937" cy="182881"/>
              <a:chOff x="2437" y="456"/>
              <a:chExt cx="356" cy="390"/>
            </a:xfrm>
            <a:solidFill>
              <a:schemeClr val="tx1"/>
            </a:solidFill>
          </p:grpSpPr>
          <p:sp>
            <p:nvSpPr>
              <p:cNvPr id="388" name="Freeform 227">
                <a:extLst>
                  <a:ext uri="{FF2B5EF4-FFF2-40B4-BE49-F238E27FC236}">
                    <a16:creationId xmlns:a16="http://schemas.microsoft.com/office/drawing/2014/main" id="{CBD721E1-829F-4A6F-83FB-49E1A6F4182F}"/>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89" name="Freeform 228">
                <a:extLst>
                  <a:ext uri="{FF2B5EF4-FFF2-40B4-BE49-F238E27FC236}">
                    <a16:creationId xmlns:a16="http://schemas.microsoft.com/office/drawing/2014/main" id="{A4A7A4C3-34AC-0B6B-E23C-E5D8F12A5131}"/>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0" name="Freeform 229">
                <a:extLst>
                  <a:ext uri="{FF2B5EF4-FFF2-40B4-BE49-F238E27FC236}">
                    <a16:creationId xmlns:a16="http://schemas.microsoft.com/office/drawing/2014/main" id="{9A1961D6-7532-1AF2-A41B-93D8DFF982FB}"/>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1" name="Freeform 230">
                <a:extLst>
                  <a:ext uri="{FF2B5EF4-FFF2-40B4-BE49-F238E27FC236}">
                    <a16:creationId xmlns:a16="http://schemas.microsoft.com/office/drawing/2014/main" id="{648E3A12-663B-22B7-AA32-D4666AB54A51}"/>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2" name="TextBox 17">
              <a:extLst>
                <a:ext uri="{FF2B5EF4-FFF2-40B4-BE49-F238E27FC236}">
                  <a16:creationId xmlns:a16="http://schemas.microsoft.com/office/drawing/2014/main" id="{BDF91075-F991-2451-D024-36D92F4DD0ED}"/>
                </a:ext>
              </a:extLst>
            </p:cNvPr>
            <p:cNvSpPr txBox="1">
              <a:spLocks noChangeArrowheads="1"/>
            </p:cNvSpPr>
            <p:nvPr/>
          </p:nvSpPr>
          <p:spPr bwMode="auto">
            <a:xfrm>
              <a:off x="10439432" y="5245950"/>
              <a:ext cx="508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ERP</a:t>
              </a:r>
            </a:p>
          </p:txBody>
        </p:sp>
      </p:grpSp>
      <p:grpSp>
        <p:nvGrpSpPr>
          <p:cNvPr id="394" name="Group 393">
            <a:extLst>
              <a:ext uri="{FF2B5EF4-FFF2-40B4-BE49-F238E27FC236}">
                <a16:creationId xmlns:a16="http://schemas.microsoft.com/office/drawing/2014/main" id="{31FD85AD-9CD6-10EA-0A55-40B160986340}"/>
              </a:ext>
            </a:extLst>
          </p:cNvPr>
          <p:cNvGrpSpPr>
            <a:grpSpLocks noChangeAspect="1"/>
          </p:cNvGrpSpPr>
          <p:nvPr/>
        </p:nvGrpSpPr>
        <p:grpSpPr>
          <a:xfrm>
            <a:off x="11221096" y="4610251"/>
            <a:ext cx="548641" cy="398739"/>
            <a:chOff x="10439432" y="5076086"/>
            <a:chExt cx="508983" cy="369919"/>
          </a:xfrm>
        </p:grpSpPr>
        <p:grpSp>
          <p:nvGrpSpPr>
            <p:cNvPr id="395" name="Group 226">
              <a:extLst>
                <a:ext uri="{FF2B5EF4-FFF2-40B4-BE49-F238E27FC236}">
                  <a16:creationId xmlns:a16="http://schemas.microsoft.com/office/drawing/2014/main" id="{291D1E1F-5E19-1F2B-4FDB-0577989F86A7}"/>
                </a:ext>
              </a:extLst>
            </p:cNvPr>
            <p:cNvGrpSpPr>
              <a:grpSpLocks noChangeAspect="1"/>
            </p:cNvGrpSpPr>
            <p:nvPr/>
          </p:nvGrpSpPr>
          <p:grpSpPr bwMode="auto">
            <a:xfrm>
              <a:off x="10610328" y="5076086"/>
              <a:ext cx="166937" cy="182881"/>
              <a:chOff x="2437" y="456"/>
              <a:chExt cx="356" cy="390"/>
            </a:xfrm>
            <a:solidFill>
              <a:schemeClr val="tx1"/>
            </a:solidFill>
          </p:grpSpPr>
          <p:sp>
            <p:nvSpPr>
              <p:cNvPr id="397" name="Freeform 227">
                <a:extLst>
                  <a:ext uri="{FF2B5EF4-FFF2-40B4-BE49-F238E27FC236}">
                    <a16:creationId xmlns:a16="http://schemas.microsoft.com/office/drawing/2014/main" id="{EB3308E6-57CC-8CE5-B428-7BD33E9CC27E}"/>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8" name="Freeform 228">
                <a:extLst>
                  <a:ext uri="{FF2B5EF4-FFF2-40B4-BE49-F238E27FC236}">
                    <a16:creationId xmlns:a16="http://schemas.microsoft.com/office/drawing/2014/main" id="{A0F88B3A-508F-3A09-D2BF-80A329F712A6}"/>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9" name="Freeform 229">
                <a:extLst>
                  <a:ext uri="{FF2B5EF4-FFF2-40B4-BE49-F238E27FC236}">
                    <a16:creationId xmlns:a16="http://schemas.microsoft.com/office/drawing/2014/main" id="{4781A5DE-3F28-E51C-F2DE-9D9F77FA5A33}"/>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00" name="Freeform 230">
                <a:extLst>
                  <a:ext uri="{FF2B5EF4-FFF2-40B4-BE49-F238E27FC236}">
                    <a16:creationId xmlns:a16="http://schemas.microsoft.com/office/drawing/2014/main" id="{C6CB224F-05DF-6571-9DC8-7DB6D5E8FD47}"/>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6" name="TextBox 17">
              <a:extLst>
                <a:ext uri="{FF2B5EF4-FFF2-40B4-BE49-F238E27FC236}">
                  <a16:creationId xmlns:a16="http://schemas.microsoft.com/office/drawing/2014/main" id="{ACE67F39-7720-DE18-82E5-25570991B28C}"/>
                </a:ext>
              </a:extLst>
            </p:cNvPr>
            <p:cNvSpPr txBox="1">
              <a:spLocks noChangeArrowheads="1"/>
            </p:cNvSpPr>
            <p:nvPr/>
          </p:nvSpPr>
          <p:spPr bwMode="auto">
            <a:xfrm>
              <a:off x="10439432" y="5245950"/>
              <a:ext cx="508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SAP</a:t>
              </a:r>
            </a:p>
          </p:txBody>
        </p:sp>
      </p:grpSp>
      <p:grpSp>
        <p:nvGrpSpPr>
          <p:cNvPr id="416" name="Group 415">
            <a:extLst>
              <a:ext uri="{FF2B5EF4-FFF2-40B4-BE49-F238E27FC236}">
                <a16:creationId xmlns:a16="http://schemas.microsoft.com/office/drawing/2014/main" id="{F9FC59D0-78F4-A0AE-359A-9CFEF5BC4427}"/>
              </a:ext>
            </a:extLst>
          </p:cNvPr>
          <p:cNvGrpSpPr>
            <a:grpSpLocks noChangeAspect="1"/>
          </p:cNvGrpSpPr>
          <p:nvPr/>
        </p:nvGrpSpPr>
        <p:grpSpPr>
          <a:xfrm>
            <a:off x="10678836" y="5044466"/>
            <a:ext cx="622571" cy="399285"/>
            <a:chOff x="10415048" y="5076086"/>
            <a:chExt cx="576733" cy="369887"/>
          </a:xfrm>
        </p:grpSpPr>
        <p:grpSp>
          <p:nvGrpSpPr>
            <p:cNvPr id="417" name="Group 226">
              <a:extLst>
                <a:ext uri="{FF2B5EF4-FFF2-40B4-BE49-F238E27FC236}">
                  <a16:creationId xmlns:a16="http://schemas.microsoft.com/office/drawing/2014/main" id="{B7DEA7BF-2ABA-C385-6174-3269E2412425}"/>
                </a:ext>
              </a:extLst>
            </p:cNvPr>
            <p:cNvGrpSpPr>
              <a:grpSpLocks noChangeAspect="1"/>
            </p:cNvGrpSpPr>
            <p:nvPr/>
          </p:nvGrpSpPr>
          <p:grpSpPr bwMode="auto">
            <a:xfrm>
              <a:off x="10610328" y="5076086"/>
              <a:ext cx="166937" cy="182881"/>
              <a:chOff x="2437" y="456"/>
              <a:chExt cx="356" cy="390"/>
            </a:xfrm>
            <a:solidFill>
              <a:schemeClr val="tx1"/>
            </a:solidFill>
          </p:grpSpPr>
          <p:sp>
            <p:nvSpPr>
              <p:cNvPr id="419" name="Freeform 227">
                <a:extLst>
                  <a:ext uri="{FF2B5EF4-FFF2-40B4-BE49-F238E27FC236}">
                    <a16:creationId xmlns:a16="http://schemas.microsoft.com/office/drawing/2014/main" id="{4798FDF2-F7CA-2A48-6D37-4C6547D4BD5F}"/>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0" name="Freeform 228">
                <a:extLst>
                  <a:ext uri="{FF2B5EF4-FFF2-40B4-BE49-F238E27FC236}">
                    <a16:creationId xmlns:a16="http://schemas.microsoft.com/office/drawing/2014/main" id="{121419B0-85A7-A53C-4354-DDC5504083E5}"/>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1" name="Freeform 229">
                <a:extLst>
                  <a:ext uri="{FF2B5EF4-FFF2-40B4-BE49-F238E27FC236}">
                    <a16:creationId xmlns:a16="http://schemas.microsoft.com/office/drawing/2014/main" id="{3FFBA7F5-0863-07CE-AE49-825146BEBDD1}"/>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2" name="Freeform 230">
                <a:extLst>
                  <a:ext uri="{FF2B5EF4-FFF2-40B4-BE49-F238E27FC236}">
                    <a16:creationId xmlns:a16="http://schemas.microsoft.com/office/drawing/2014/main" id="{26963137-E40C-C680-814D-2F91DBC16C5A}"/>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18" name="TextBox 17">
              <a:extLst>
                <a:ext uri="{FF2B5EF4-FFF2-40B4-BE49-F238E27FC236}">
                  <a16:creationId xmlns:a16="http://schemas.microsoft.com/office/drawing/2014/main" id="{71E035D4-4584-2E59-1BA6-ECB73EFBF6C7}"/>
                </a:ext>
              </a:extLst>
            </p:cNvPr>
            <p:cNvSpPr txBox="1">
              <a:spLocks noChangeArrowheads="1"/>
            </p:cNvSpPr>
            <p:nvPr/>
          </p:nvSpPr>
          <p:spPr bwMode="auto">
            <a:xfrm>
              <a:off x="10415048" y="5245918"/>
              <a:ext cx="5767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Salesforce</a:t>
              </a:r>
            </a:p>
          </p:txBody>
        </p:sp>
      </p:grpSp>
      <p:grpSp>
        <p:nvGrpSpPr>
          <p:cNvPr id="423" name="Group 422">
            <a:extLst>
              <a:ext uri="{FF2B5EF4-FFF2-40B4-BE49-F238E27FC236}">
                <a16:creationId xmlns:a16="http://schemas.microsoft.com/office/drawing/2014/main" id="{714A83CA-1681-9575-2073-6A06DF6C4D28}"/>
              </a:ext>
            </a:extLst>
          </p:cNvPr>
          <p:cNvGrpSpPr>
            <a:grpSpLocks noChangeAspect="1"/>
          </p:cNvGrpSpPr>
          <p:nvPr/>
        </p:nvGrpSpPr>
        <p:grpSpPr>
          <a:xfrm>
            <a:off x="11160117" y="5047793"/>
            <a:ext cx="677471" cy="399285"/>
            <a:chOff x="10378472" y="5076086"/>
            <a:chExt cx="627591" cy="369887"/>
          </a:xfrm>
        </p:grpSpPr>
        <p:grpSp>
          <p:nvGrpSpPr>
            <p:cNvPr id="424" name="Group 226">
              <a:extLst>
                <a:ext uri="{FF2B5EF4-FFF2-40B4-BE49-F238E27FC236}">
                  <a16:creationId xmlns:a16="http://schemas.microsoft.com/office/drawing/2014/main" id="{12958699-EDCD-43A6-7B53-03A6390BC1E5}"/>
                </a:ext>
              </a:extLst>
            </p:cNvPr>
            <p:cNvGrpSpPr>
              <a:grpSpLocks noChangeAspect="1"/>
            </p:cNvGrpSpPr>
            <p:nvPr/>
          </p:nvGrpSpPr>
          <p:grpSpPr bwMode="auto">
            <a:xfrm>
              <a:off x="10610328" y="5076086"/>
              <a:ext cx="166937" cy="182881"/>
              <a:chOff x="2437" y="456"/>
              <a:chExt cx="356" cy="390"/>
            </a:xfrm>
            <a:solidFill>
              <a:schemeClr val="tx1"/>
            </a:solidFill>
          </p:grpSpPr>
          <p:sp>
            <p:nvSpPr>
              <p:cNvPr id="426" name="Freeform 227">
                <a:extLst>
                  <a:ext uri="{FF2B5EF4-FFF2-40B4-BE49-F238E27FC236}">
                    <a16:creationId xmlns:a16="http://schemas.microsoft.com/office/drawing/2014/main" id="{4ECBEAFF-D9F3-106E-7C5A-A2A398622899}"/>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7" name="Freeform 228">
                <a:extLst>
                  <a:ext uri="{FF2B5EF4-FFF2-40B4-BE49-F238E27FC236}">
                    <a16:creationId xmlns:a16="http://schemas.microsoft.com/office/drawing/2014/main" id="{5F5857C0-79E0-BC53-AEF7-4003831C427B}"/>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8" name="Freeform 229">
                <a:extLst>
                  <a:ext uri="{FF2B5EF4-FFF2-40B4-BE49-F238E27FC236}">
                    <a16:creationId xmlns:a16="http://schemas.microsoft.com/office/drawing/2014/main" id="{5CFBE410-F9CF-0F7F-9B9B-6FF049848F3A}"/>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9" name="Freeform 230">
                <a:extLst>
                  <a:ext uri="{FF2B5EF4-FFF2-40B4-BE49-F238E27FC236}">
                    <a16:creationId xmlns:a16="http://schemas.microsoft.com/office/drawing/2014/main" id="{68943A79-A784-28E1-7C27-BEBD69CD12F4}"/>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25" name="TextBox 17">
              <a:extLst>
                <a:ext uri="{FF2B5EF4-FFF2-40B4-BE49-F238E27FC236}">
                  <a16:creationId xmlns:a16="http://schemas.microsoft.com/office/drawing/2014/main" id="{51267AA1-856E-ED4F-DC69-F1611ED66F64}"/>
                </a:ext>
              </a:extLst>
            </p:cNvPr>
            <p:cNvSpPr txBox="1">
              <a:spLocks noChangeArrowheads="1"/>
            </p:cNvSpPr>
            <p:nvPr/>
          </p:nvSpPr>
          <p:spPr bwMode="auto">
            <a:xfrm>
              <a:off x="10378472" y="5245918"/>
              <a:ext cx="6275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ServiceNow</a:t>
              </a:r>
            </a:p>
          </p:txBody>
        </p:sp>
      </p:grpSp>
      <p:sp>
        <p:nvSpPr>
          <p:cNvPr id="431" name="TextBox 12">
            <a:extLst>
              <a:ext uri="{FF2B5EF4-FFF2-40B4-BE49-F238E27FC236}">
                <a16:creationId xmlns:a16="http://schemas.microsoft.com/office/drawing/2014/main" id="{08EFB2B0-C8C0-FFBE-8646-E5EBBF5471EC}"/>
              </a:ext>
            </a:extLst>
          </p:cNvPr>
          <p:cNvSpPr txBox="1">
            <a:spLocks noChangeArrowheads="1"/>
          </p:cNvSpPr>
          <p:nvPr/>
        </p:nvSpPr>
        <p:spPr bwMode="auto">
          <a:xfrm>
            <a:off x="411200" y="2131239"/>
            <a:ext cx="59619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435" name="TextBox 12">
            <a:extLst>
              <a:ext uri="{FF2B5EF4-FFF2-40B4-BE49-F238E27FC236}">
                <a16:creationId xmlns:a16="http://schemas.microsoft.com/office/drawing/2014/main" id="{3500937D-CCE7-0DAA-5119-843CFB568643}"/>
              </a:ext>
            </a:extLst>
          </p:cNvPr>
          <p:cNvSpPr txBox="1">
            <a:spLocks noChangeArrowheads="1"/>
          </p:cNvSpPr>
          <p:nvPr/>
        </p:nvSpPr>
        <p:spPr bwMode="auto">
          <a:xfrm>
            <a:off x="870773" y="2131239"/>
            <a:ext cx="499723"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Policy</a:t>
            </a:r>
          </a:p>
        </p:txBody>
      </p:sp>
      <p:sp>
        <p:nvSpPr>
          <p:cNvPr id="438" name="TextBox 9">
            <a:extLst>
              <a:ext uri="{FF2B5EF4-FFF2-40B4-BE49-F238E27FC236}">
                <a16:creationId xmlns:a16="http://schemas.microsoft.com/office/drawing/2014/main" id="{8E5370D8-BC79-E5B5-FAA5-F11164B23DC4}"/>
              </a:ext>
            </a:extLst>
          </p:cNvPr>
          <p:cNvSpPr txBox="1">
            <a:spLocks noChangeArrowheads="1"/>
          </p:cNvSpPr>
          <p:nvPr/>
        </p:nvSpPr>
        <p:spPr bwMode="auto">
          <a:xfrm>
            <a:off x="1164527" y="2131239"/>
            <a:ext cx="624650" cy="1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DB Secrets</a:t>
            </a:r>
          </a:p>
        </p:txBody>
      </p:sp>
      <p:sp>
        <p:nvSpPr>
          <p:cNvPr id="441" name="TextBox 9">
            <a:extLst>
              <a:ext uri="{FF2B5EF4-FFF2-40B4-BE49-F238E27FC236}">
                <a16:creationId xmlns:a16="http://schemas.microsoft.com/office/drawing/2014/main" id="{85CD3245-A5A0-E478-C600-6EF0AF841A16}"/>
              </a:ext>
            </a:extLst>
          </p:cNvPr>
          <p:cNvSpPr txBox="1">
            <a:spLocks noChangeArrowheads="1"/>
          </p:cNvSpPr>
          <p:nvPr/>
        </p:nvSpPr>
        <p:spPr bwMode="auto">
          <a:xfrm>
            <a:off x="2946536" y="2212896"/>
            <a:ext cx="621847" cy="18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DAB</a:t>
            </a:r>
          </a:p>
        </p:txBody>
      </p:sp>
      <p:sp>
        <p:nvSpPr>
          <p:cNvPr id="444" name="TextBox 9">
            <a:extLst>
              <a:ext uri="{FF2B5EF4-FFF2-40B4-BE49-F238E27FC236}">
                <a16:creationId xmlns:a16="http://schemas.microsoft.com/office/drawing/2014/main" id="{A9E72ED3-1149-BF62-C339-3D4A1C93AD7A}"/>
              </a:ext>
            </a:extLst>
          </p:cNvPr>
          <p:cNvSpPr txBox="1">
            <a:spLocks noChangeArrowheads="1"/>
          </p:cNvSpPr>
          <p:nvPr/>
        </p:nvSpPr>
        <p:spPr bwMode="auto">
          <a:xfrm>
            <a:off x="2351077" y="2209842"/>
            <a:ext cx="736316"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Github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447" name="TextBox 9">
            <a:extLst>
              <a:ext uri="{FF2B5EF4-FFF2-40B4-BE49-F238E27FC236}">
                <a16:creationId xmlns:a16="http://schemas.microsoft.com/office/drawing/2014/main" id="{2F6ABABF-E9E7-0A2E-C4C6-8A32B24B3F5C}"/>
              </a:ext>
            </a:extLst>
          </p:cNvPr>
          <p:cNvSpPr txBox="1">
            <a:spLocks noChangeArrowheads="1"/>
          </p:cNvSpPr>
          <p:nvPr/>
        </p:nvSpPr>
        <p:spPr bwMode="auto">
          <a:xfrm>
            <a:off x="268923" y="3194213"/>
            <a:ext cx="80351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MLFlow</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450" name="TextBox 9">
            <a:extLst>
              <a:ext uri="{FF2B5EF4-FFF2-40B4-BE49-F238E27FC236}">
                <a16:creationId xmlns:a16="http://schemas.microsoft.com/office/drawing/2014/main" id="{BEE706B2-890A-C5B7-4264-3EBC5182072B}"/>
              </a:ext>
            </a:extLst>
          </p:cNvPr>
          <p:cNvSpPr txBox="1">
            <a:spLocks noChangeArrowheads="1"/>
          </p:cNvSpPr>
          <p:nvPr/>
        </p:nvSpPr>
        <p:spPr bwMode="auto">
          <a:xfrm>
            <a:off x="1297307" y="3201936"/>
            <a:ext cx="67049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DASF</a:t>
            </a:r>
          </a:p>
        </p:txBody>
      </p:sp>
      <p:sp>
        <p:nvSpPr>
          <p:cNvPr id="452" name="TextBox 12">
            <a:extLst>
              <a:ext uri="{FF2B5EF4-FFF2-40B4-BE49-F238E27FC236}">
                <a16:creationId xmlns:a16="http://schemas.microsoft.com/office/drawing/2014/main" id="{38333941-1FA8-36FE-D272-ED7859C4B6C8}"/>
              </a:ext>
            </a:extLst>
          </p:cNvPr>
          <p:cNvSpPr txBox="1">
            <a:spLocks noChangeArrowheads="1"/>
          </p:cNvSpPr>
          <p:nvPr/>
        </p:nvSpPr>
        <p:spPr bwMode="auto">
          <a:xfrm>
            <a:off x="3092206" y="2773145"/>
            <a:ext cx="647686"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455" name="TextBox 19">
            <a:extLst>
              <a:ext uri="{FF2B5EF4-FFF2-40B4-BE49-F238E27FC236}">
                <a16:creationId xmlns:a16="http://schemas.microsoft.com/office/drawing/2014/main" id="{C40B7568-99D8-A054-5457-E300E957C92C}"/>
              </a:ext>
            </a:extLst>
          </p:cNvPr>
          <p:cNvSpPr txBox="1">
            <a:spLocks noChangeArrowheads="1"/>
          </p:cNvSpPr>
          <p:nvPr/>
        </p:nvSpPr>
        <p:spPr bwMode="auto">
          <a:xfrm>
            <a:off x="3058497" y="3095762"/>
            <a:ext cx="70342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Workspace </a:t>
            </a:r>
          </a:p>
        </p:txBody>
      </p:sp>
      <p:sp>
        <p:nvSpPr>
          <p:cNvPr id="459" name="TextBox 9">
            <a:extLst>
              <a:ext uri="{FF2B5EF4-FFF2-40B4-BE49-F238E27FC236}">
                <a16:creationId xmlns:a16="http://schemas.microsoft.com/office/drawing/2014/main" id="{43B49520-80B8-AC83-AC10-F93F038448DD}"/>
              </a:ext>
            </a:extLst>
          </p:cNvPr>
          <p:cNvSpPr txBox="1">
            <a:spLocks noChangeArrowheads="1"/>
          </p:cNvSpPr>
          <p:nvPr/>
        </p:nvSpPr>
        <p:spPr bwMode="auto">
          <a:xfrm>
            <a:off x="2996006" y="6524710"/>
            <a:ext cx="5229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Cluster</a:t>
            </a:r>
          </a:p>
        </p:txBody>
      </p:sp>
      <p:sp>
        <p:nvSpPr>
          <p:cNvPr id="461" name="TextBox 9">
            <a:extLst>
              <a:ext uri="{FF2B5EF4-FFF2-40B4-BE49-F238E27FC236}">
                <a16:creationId xmlns:a16="http://schemas.microsoft.com/office/drawing/2014/main" id="{7C30D5A2-7B58-ED97-8EC5-FA1EA522E979}"/>
              </a:ext>
            </a:extLst>
          </p:cNvPr>
          <p:cNvSpPr txBox="1">
            <a:spLocks noChangeArrowheads="1"/>
          </p:cNvSpPr>
          <p:nvPr/>
        </p:nvSpPr>
        <p:spPr bwMode="auto">
          <a:xfrm>
            <a:off x="3938960" y="6528650"/>
            <a:ext cx="61645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Serverless</a:t>
            </a:r>
          </a:p>
        </p:txBody>
      </p:sp>
      <p:sp>
        <p:nvSpPr>
          <p:cNvPr id="465" name="TextBox 20">
            <a:extLst>
              <a:ext uri="{FF2B5EF4-FFF2-40B4-BE49-F238E27FC236}">
                <a16:creationId xmlns:a16="http://schemas.microsoft.com/office/drawing/2014/main" id="{A2D73CD2-C3A1-D94F-6EAF-C6B034A7E5EA}"/>
              </a:ext>
            </a:extLst>
          </p:cNvPr>
          <p:cNvSpPr txBox="1">
            <a:spLocks noChangeArrowheads="1"/>
          </p:cNvSpPr>
          <p:nvPr/>
        </p:nvSpPr>
        <p:spPr bwMode="auto">
          <a:xfrm>
            <a:off x="5742438" y="6507923"/>
            <a:ext cx="56346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Workflow</a:t>
            </a:r>
          </a:p>
        </p:txBody>
      </p:sp>
      <p:sp>
        <p:nvSpPr>
          <p:cNvPr id="468" name="TextBox 18">
            <a:extLst>
              <a:ext uri="{FF2B5EF4-FFF2-40B4-BE49-F238E27FC236}">
                <a16:creationId xmlns:a16="http://schemas.microsoft.com/office/drawing/2014/main" id="{24C82321-BF9C-EEF3-60A4-2C924E973C0E}"/>
              </a:ext>
            </a:extLst>
          </p:cNvPr>
          <p:cNvSpPr txBox="1">
            <a:spLocks noChangeArrowheads="1"/>
          </p:cNvSpPr>
          <p:nvPr/>
        </p:nvSpPr>
        <p:spPr bwMode="auto">
          <a:xfrm>
            <a:off x="6916667" y="6530083"/>
            <a:ext cx="125135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14" name="TextBox 13">
            <a:extLst>
              <a:ext uri="{FF2B5EF4-FFF2-40B4-BE49-F238E27FC236}">
                <a16:creationId xmlns:a16="http://schemas.microsoft.com/office/drawing/2014/main" id="{39B393B4-A720-5E16-8E3D-71929C181EA2}"/>
              </a:ext>
            </a:extLst>
          </p:cNvPr>
          <p:cNvSpPr txBox="1"/>
          <p:nvPr/>
        </p:nvSpPr>
        <p:spPr>
          <a:xfrm>
            <a:off x="9697193" y="1458713"/>
            <a:ext cx="2269156" cy="27908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An ensemble of models that continue to learn are accessed for planning, reasoning and decisioning purposes</a:t>
            </a:r>
          </a:p>
        </p:txBody>
      </p:sp>
      <p:sp>
        <p:nvSpPr>
          <p:cNvPr id="30" name="Oval 29">
            <a:extLst>
              <a:ext uri="{FF2B5EF4-FFF2-40B4-BE49-F238E27FC236}">
                <a16:creationId xmlns:a16="http://schemas.microsoft.com/office/drawing/2014/main" id="{F9A7BB98-7B8D-78D0-3DCC-6E7737516143}"/>
              </a:ext>
            </a:extLst>
          </p:cNvPr>
          <p:cNvSpPr/>
          <p:nvPr/>
        </p:nvSpPr>
        <p:spPr>
          <a:xfrm>
            <a:off x="9527761" y="149180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3</a:t>
            </a:r>
          </a:p>
        </p:txBody>
      </p:sp>
      <p:sp>
        <p:nvSpPr>
          <p:cNvPr id="31" name="TextBox 30">
            <a:extLst>
              <a:ext uri="{FF2B5EF4-FFF2-40B4-BE49-F238E27FC236}">
                <a16:creationId xmlns:a16="http://schemas.microsoft.com/office/drawing/2014/main" id="{4762897A-03FB-3A94-20FF-8D9B713685D7}"/>
              </a:ext>
            </a:extLst>
          </p:cNvPr>
          <p:cNvSpPr txBox="1"/>
          <p:nvPr/>
        </p:nvSpPr>
        <p:spPr>
          <a:xfrm>
            <a:off x="9697193" y="1963234"/>
            <a:ext cx="2269156" cy="27908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Specialized knowledge is engineered and access through semantic layer for agent consumption. Built from the underlying data products</a:t>
            </a:r>
          </a:p>
        </p:txBody>
      </p:sp>
      <p:sp>
        <p:nvSpPr>
          <p:cNvPr id="37" name="Oval 36">
            <a:extLst>
              <a:ext uri="{FF2B5EF4-FFF2-40B4-BE49-F238E27FC236}">
                <a16:creationId xmlns:a16="http://schemas.microsoft.com/office/drawing/2014/main" id="{239A284B-8F41-81A8-4B47-698B5A70FDED}"/>
              </a:ext>
            </a:extLst>
          </p:cNvPr>
          <p:cNvSpPr/>
          <p:nvPr/>
        </p:nvSpPr>
        <p:spPr>
          <a:xfrm>
            <a:off x="9527761" y="199632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4</a:t>
            </a:r>
          </a:p>
        </p:txBody>
      </p:sp>
      <p:sp>
        <p:nvSpPr>
          <p:cNvPr id="39" name="TextBox 38">
            <a:extLst>
              <a:ext uri="{FF2B5EF4-FFF2-40B4-BE49-F238E27FC236}">
                <a16:creationId xmlns:a16="http://schemas.microsoft.com/office/drawing/2014/main" id="{1CF99984-39EE-F9C4-815E-992E119A48B1}"/>
              </a:ext>
            </a:extLst>
          </p:cNvPr>
          <p:cNvSpPr txBox="1"/>
          <p:nvPr/>
        </p:nvSpPr>
        <p:spPr>
          <a:xfrm>
            <a:off x="10086500" y="2690515"/>
            <a:ext cx="2105500" cy="2725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Agent actions update data products as where relevant to maintain updated information</a:t>
            </a:r>
          </a:p>
        </p:txBody>
      </p:sp>
      <p:sp>
        <p:nvSpPr>
          <p:cNvPr id="40" name="Oval 39">
            <a:extLst>
              <a:ext uri="{FF2B5EF4-FFF2-40B4-BE49-F238E27FC236}">
                <a16:creationId xmlns:a16="http://schemas.microsoft.com/office/drawing/2014/main" id="{A5F101D7-5111-C68C-B04F-D51E78535074}"/>
              </a:ext>
            </a:extLst>
          </p:cNvPr>
          <p:cNvSpPr/>
          <p:nvPr/>
        </p:nvSpPr>
        <p:spPr>
          <a:xfrm>
            <a:off x="9917068" y="2746854"/>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5</a:t>
            </a:r>
          </a:p>
        </p:txBody>
      </p:sp>
      <p:sp>
        <p:nvSpPr>
          <p:cNvPr id="469" name="TextBox 468">
            <a:extLst>
              <a:ext uri="{FF2B5EF4-FFF2-40B4-BE49-F238E27FC236}">
                <a16:creationId xmlns:a16="http://schemas.microsoft.com/office/drawing/2014/main" id="{80CCD0DC-5B40-3EC5-3004-75F40D15ED95}"/>
              </a:ext>
            </a:extLst>
          </p:cNvPr>
          <p:cNvSpPr txBox="1"/>
          <p:nvPr/>
        </p:nvSpPr>
        <p:spPr>
          <a:xfrm>
            <a:off x="10086500" y="3143373"/>
            <a:ext cx="2105500" cy="2725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Orchestrate with enterprise systems providing data products and embedded agents</a:t>
            </a:r>
          </a:p>
        </p:txBody>
      </p:sp>
      <p:sp>
        <p:nvSpPr>
          <p:cNvPr id="470" name="Oval 469">
            <a:extLst>
              <a:ext uri="{FF2B5EF4-FFF2-40B4-BE49-F238E27FC236}">
                <a16:creationId xmlns:a16="http://schemas.microsoft.com/office/drawing/2014/main" id="{C258968B-6F79-42AB-B5F4-E7FC115575F1}"/>
              </a:ext>
            </a:extLst>
          </p:cNvPr>
          <p:cNvSpPr/>
          <p:nvPr/>
        </p:nvSpPr>
        <p:spPr>
          <a:xfrm>
            <a:off x="9917068" y="3207461"/>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6</a:t>
            </a:r>
          </a:p>
        </p:txBody>
      </p:sp>
      <p:sp>
        <p:nvSpPr>
          <p:cNvPr id="471" name="Oval 470">
            <a:extLst>
              <a:ext uri="{FF2B5EF4-FFF2-40B4-BE49-F238E27FC236}">
                <a16:creationId xmlns:a16="http://schemas.microsoft.com/office/drawing/2014/main" id="{E6387679-3695-3873-8AA8-2266D93D13BE}"/>
              </a:ext>
            </a:extLst>
          </p:cNvPr>
          <p:cNvSpPr/>
          <p:nvPr/>
        </p:nvSpPr>
        <p:spPr>
          <a:xfrm>
            <a:off x="3905547" y="217201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7</a:t>
            </a:r>
          </a:p>
        </p:txBody>
      </p:sp>
      <p:sp>
        <p:nvSpPr>
          <p:cNvPr id="472" name="TextBox 471">
            <a:extLst>
              <a:ext uri="{FF2B5EF4-FFF2-40B4-BE49-F238E27FC236}">
                <a16:creationId xmlns:a16="http://schemas.microsoft.com/office/drawing/2014/main" id="{68E64202-82EB-E441-2AE0-ED33995F87B1}"/>
              </a:ext>
            </a:extLst>
          </p:cNvPr>
          <p:cNvSpPr txBox="1"/>
          <p:nvPr/>
        </p:nvSpPr>
        <p:spPr>
          <a:xfrm>
            <a:off x="9841962" y="5816282"/>
            <a:ext cx="2105500" cy="2725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At every stage of agentic orchestration,  relevant governance controls kick in. Visibility logs are captured to track the brain interactions</a:t>
            </a:r>
          </a:p>
        </p:txBody>
      </p:sp>
      <p:sp>
        <p:nvSpPr>
          <p:cNvPr id="473" name="Oval 472">
            <a:extLst>
              <a:ext uri="{FF2B5EF4-FFF2-40B4-BE49-F238E27FC236}">
                <a16:creationId xmlns:a16="http://schemas.microsoft.com/office/drawing/2014/main" id="{50647F43-0FB7-884B-196B-43C4AC9A0451}"/>
              </a:ext>
            </a:extLst>
          </p:cNvPr>
          <p:cNvSpPr/>
          <p:nvPr/>
        </p:nvSpPr>
        <p:spPr>
          <a:xfrm>
            <a:off x="9672530" y="5849374"/>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7</a:t>
            </a:r>
          </a:p>
        </p:txBody>
      </p:sp>
      <p:cxnSp>
        <p:nvCxnSpPr>
          <p:cNvPr id="383" name="Straight Arrow Connector 382">
            <a:extLst>
              <a:ext uri="{FF2B5EF4-FFF2-40B4-BE49-F238E27FC236}">
                <a16:creationId xmlns:a16="http://schemas.microsoft.com/office/drawing/2014/main" id="{214190E6-D7ED-E519-7E33-4209D022A66B}"/>
              </a:ext>
            </a:extLst>
          </p:cNvPr>
          <p:cNvCxnSpPr/>
          <p:nvPr/>
        </p:nvCxnSpPr>
        <p:spPr>
          <a:xfrm>
            <a:off x="6715162" y="1236723"/>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46D14B03-41B2-6540-90EA-19F1B5412028}"/>
              </a:ext>
            </a:extLst>
          </p:cNvPr>
          <p:cNvCxnSpPr/>
          <p:nvPr/>
        </p:nvCxnSpPr>
        <p:spPr>
          <a:xfrm>
            <a:off x="6723225" y="2434116"/>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D282832F-3622-4782-674A-7FFCA1EBB34B}"/>
              </a:ext>
            </a:extLst>
          </p:cNvPr>
          <p:cNvCxnSpPr>
            <a:cxnSpLocks/>
          </p:cNvCxnSpPr>
          <p:nvPr/>
        </p:nvCxnSpPr>
        <p:spPr>
          <a:xfrm>
            <a:off x="2223573" y="3629523"/>
            <a:ext cx="0" cy="12569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56" name="Straight Arrow Connector 555">
            <a:extLst>
              <a:ext uri="{FF2B5EF4-FFF2-40B4-BE49-F238E27FC236}">
                <a16:creationId xmlns:a16="http://schemas.microsoft.com/office/drawing/2014/main" id="{B2A27698-5701-AFCF-B6A5-8BD62595419D}"/>
              </a:ext>
            </a:extLst>
          </p:cNvPr>
          <p:cNvCxnSpPr>
            <a:cxnSpLocks/>
          </p:cNvCxnSpPr>
          <p:nvPr/>
        </p:nvCxnSpPr>
        <p:spPr>
          <a:xfrm flipV="1">
            <a:off x="7673255" y="4788142"/>
            <a:ext cx="303706" cy="70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67" name="Straight Arrow Connector 566">
            <a:extLst>
              <a:ext uri="{FF2B5EF4-FFF2-40B4-BE49-F238E27FC236}">
                <a16:creationId xmlns:a16="http://schemas.microsoft.com/office/drawing/2014/main" id="{982E362B-0AA3-4764-BF50-119A3C259F84}"/>
              </a:ext>
            </a:extLst>
          </p:cNvPr>
          <p:cNvCxnSpPr/>
          <p:nvPr/>
        </p:nvCxnSpPr>
        <p:spPr>
          <a:xfrm>
            <a:off x="4334230" y="5743883"/>
            <a:ext cx="1314902"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2" name="TextBox 34">
            <a:extLst>
              <a:ext uri="{FF2B5EF4-FFF2-40B4-BE49-F238E27FC236}">
                <a16:creationId xmlns:a16="http://schemas.microsoft.com/office/drawing/2014/main" id="{079C28F5-535A-F486-5DC3-C96FD8A2EED3}"/>
              </a:ext>
            </a:extLst>
          </p:cNvPr>
          <p:cNvSpPr txBox="1">
            <a:spLocks noChangeArrowheads="1"/>
          </p:cNvSpPr>
          <p:nvPr/>
        </p:nvSpPr>
        <p:spPr bwMode="auto">
          <a:xfrm>
            <a:off x="8833392" y="4440134"/>
            <a:ext cx="6738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Databricks Share</a:t>
            </a:r>
          </a:p>
        </p:txBody>
      </p:sp>
      <p:sp>
        <p:nvSpPr>
          <p:cNvPr id="17" name="TextBox 10">
            <a:extLst>
              <a:ext uri="{FF2B5EF4-FFF2-40B4-BE49-F238E27FC236}">
                <a16:creationId xmlns:a16="http://schemas.microsoft.com/office/drawing/2014/main" id="{51CAE71B-409D-6137-ECD7-41748F74628B}"/>
              </a:ext>
            </a:extLst>
          </p:cNvPr>
          <p:cNvSpPr txBox="1">
            <a:spLocks noChangeArrowheads="1"/>
          </p:cNvSpPr>
          <p:nvPr/>
        </p:nvSpPr>
        <p:spPr bwMode="auto">
          <a:xfrm>
            <a:off x="6458775" y="4488793"/>
            <a:ext cx="715715" cy="31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Databricks Marketplace</a:t>
            </a:r>
          </a:p>
        </p:txBody>
      </p:sp>
      <p:sp>
        <p:nvSpPr>
          <p:cNvPr id="20" name="TextBox 9">
            <a:extLst>
              <a:ext uri="{FF2B5EF4-FFF2-40B4-BE49-F238E27FC236}">
                <a16:creationId xmlns:a16="http://schemas.microsoft.com/office/drawing/2014/main" id="{B1A6A018-E888-2F4C-1DAC-0555E11F1C2A}"/>
              </a:ext>
            </a:extLst>
          </p:cNvPr>
          <p:cNvSpPr txBox="1">
            <a:spLocks noChangeArrowheads="1"/>
          </p:cNvSpPr>
          <p:nvPr/>
        </p:nvSpPr>
        <p:spPr bwMode="auto">
          <a:xfrm>
            <a:off x="743757" y="3202351"/>
            <a:ext cx="80351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pic>
        <p:nvPicPr>
          <p:cNvPr id="16" name="Graphic 15">
            <a:extLst>
              <a:ext uri="{FF2B5EF4-FFF2-40B4-BE49-F238E27FC236}">
                <a16:creationId xmlns:a16="http://schemas.microsoft.com/office/drawing/2014/main" id="{E191E966-BD98-7484-5245-FDC036B5F6E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78818" y="2953970"/>
            <a:ext cx="290635" cy="280866"/>
          </a:xfrm>
          <a:prstGeom prst="rect">
            <a:avLst/>
          </a:prstGeom>
        </p:spPr>
      </p:pic>
      <p:pic>
        <p:nvPicPr>
          <p:cNvPr id="18" name="Picture 17">
            <a:extLst>
              <a:ext uri="{FF2B5EF4-FFF2-40B4-BE49-F238E27FC236}">
                <a16:creationId xmlns:a16="http://schemas.microsoft.com/office/drawing/2014/main" id="{0E0DE405-B9FB-8B4E-E035-0768AB6B9C90}"/>
              </a:ext>
            </a:extLst>
          </p:cNvPr>
          <p:cNvPicPr>
            <a:picLocks noChangeAspect="1"/>
          </p:cNvPicPr>
          <p:nvPr/>
        </p:nvPicPr>
        <p:blipFill>
          <a:blip r:embed="rId6"/>
          <a:stretch>
            <a:fillRect/>
          </a:stretch>
        </p:blipFill>
        <p:spPr>
          <a:xfrm>
            <a:off x="1359022" y="1906954"/>
            <a:ext cx="232265" cy="259861"/>
          </a:xfrm>
          <a:prstGeom prst="rect">
            <a:avLst/>
          </a:prstGeom>
        </p:spPr>
      </p:pic>
      <p:pic>
        <p:nvPicPr>
          <p:cNvPr id="33" name="Picture 32" descr="A red text on a black background&#10;&#10;AI-generated content may be incorrect.">
            <a:extLst>
              <a:ext uri="{FF2B5EF4-FFF2-40B4-BE49-F238E27FC236}">
                <a16:creationId xmlns:a16="http://schemas.microsoft.com/office/drawing/2014/main" id="{F07B9B62-ACEA-DC85-CBD0-8A0FA698AAB2}"/>
              </a:ext>
            </a:extLst>
          </p:cNvPr>
          <p:cNvPicPr>
            <a:picLocks noChangeAspect="1"/>
          </p:cNvPicPr>
          <p:nvPr/>
        </p:nvPicPr>
        <p:blipFill>
          <a:blip r:embed="rId7"/>
          <a:stretch>
            <a:fillRect/>
          </a:stretch>
        </p:blipFill>
        <p:spPr>
          <a:xfrm>
            <a:off x="384229" y="1977475"/>
            <a:ext cx="644367" cy="243517"/>
          </a:xfrm>
          <a:prstGeom prst="rect">
            <a:avLst/>
          </a:prstGeom>
        </p:spPr>
      </p:pic>
      <p:pic>
        <p:nvPicPr>
          <p:cNvPr id="38" name="Picture 37" descr="A red text on a black background&#10;&#10;AI-generated content may be incorrect.">
            <a:extLst>
              <a:ext uri="{FF2B5EF4-FFF2-40B4-BE49-F238E27FC236}">
                <a16:creationId xmlns:a16="http://schemas.microsoft.com/office/drawing/2014/main" id="{8A125D3D-93CA-5B7C-0C63-14CEFB997AC3}"/>
              </a:ext>
            </a:extLst>
          </p:cNvPr>
          <p:cNvPicPr>
            <a:picLocks noChangeAspect="1"/>
          </p:cNvPicPr>
          <p:nvPr/>
        </p:nvPicPr>
        <p:blipFill>
          <a:blip r:embed="rId7"/>
          <a:stretch>
            <a:fillRect/>
          </a:stretch>
        </p:blipFill>
        <p:spPr>
          <a:xfrm>
            <a:off x="462382" y="4204859"/>
            <a:ext cx="644367" cy="243517"/>
          </a:xfrm>
          <a:prstGeom prst="rect">
            <a:avLst/>
          </a:prstGeom>
        </p:spPr>
      </p:pic>
      <p:pic>
        <p:nvPicPr>
          <p:cNvPr id="43" name="Picture 42" descr="A red text on a black background&#10;&#10;AI-generated content may be incorrect.">
            <a:extLst>
              <a:ext uri="{FF2B5EF4-FFF2-40B4-BE49-F238E27FC236}">
                <a16:creationId xmlns:a16="http://schemas.microsoft.com/office/drawing/2014/main" id="{3D49144A-5FB4-48CB-5A0C-8DA901CC17B7}"/>
              </a:ext>
            </a:extLst>
          </p:cNvPr>
          <p:cNvPicPr>
            <a:picLocks noChangeAspect="1"/>
          </p:cNvPicPr>
          <p:nvPr/>
        </p:nvPicPr>
        <p:blipFill>
          <a:blip r:embed="rId7"/>
          <a:stretch>
            <a:fillRect/>
          </a:stretch>
        </p:blipFill>
        <p:spPr>
          <a:xfrm>
            <a:off x="5102766" y="1796743"/>
            <a:ext cx="1044905" cy="380286"/>
          </a:xfrm>
          <a:prstGeom prst="rect">
            <a:avLst/>
          </a:prstGeom>
        </p:spPr>
      </p:pic>
      <p:pic>
        <p:nvPicPr>
          <p:cNvPr id="44" name="Picture 43" descr="A red text on a black background&#10;&#10;AI-generated content may be incorrect.">
            <a:extLst>
              <a:ext uri="{FF2B5EF4-FFF2-40B4-BE49-F238E27FC236}">
                <a16:creationId xmlns:a16="http://schemas.microsoft.com/office/drawing/2014/main" id="{DAEC5558-90DA-19AA-D8AD-04624A2F51ED}"/>
              </a:ext>
            </a:extLst>
          </p:cNvPr>
          <p:cNvPicPr>
            <a:picLocks noChangeAspect="1"/>
          </p:cNvPicPr>
          <p:nvPr/>
        </p:nvPicPr>
        <p:blipFill>
          <a:blip r:embed="rId7"/>
          <a:stretch>
            <a:fillRect/>
          </a:stretch>
        </p:blipFill>
        <p:spPr>
          <a:xfrm>
            <a:off x="4575228" y="3110705"/>
            <a:ext cx="644367" cy="243517"/>
          </a:xfrm>
          <a:prstGeom prst="rect">
            <a:avLst/>
          </a:prstGeom>
        </p:spPr>
      </p:pic>
      <p:pic>
        <p:nvPicPr>
          <p:cNvPr id="45" name="Picture 44" descr="A red text on a black background&#10;&#10;AI-generated content may be incorrect.">
            <a:extLst>
              <a:ext uri="{FF2B5EF4-FFF2-40B4-BE49-F238E27FC236}">
                <a16:creationId xmlns:a16="http://schemas.microsoft.com/office/drawing/2014/main" id="{4F9CC754-171E-E5BF-8AB1-B8FF5B701A9D}"/>
              </a:ext>
            </a:extLst>
          </p:cNvPr>
          <p:cNvPicPr>
            <a:picLocks noChangeAspect="1"/>
          </p:cNvPicPr>
          <p:nvPr/>
        </p:nvPicPr>
        <p:blipFill>
          <a:blip r:embed="rId7"/>
          <a:stretch>
            <a:fillRect/>
          </a:stretch>
        </p:blipFill>
        <p:spPr>
          <a:xfrm>
            <a:off x="2396690" y="4195090"/>
            <a:ext cx="644367" cy="243517"/>
          </a:xfrm>
          <a:prstGeom prst="rect">
            <a:avLst/>
          </a:prstGeom>
        </p:spPr>
      </p:pic>
      <p:pic>
        <p:nvPicPr>
          <p:cNvPr id="46" name="Picture 45" descr="A red text on a black background&#10;&#10;AI-generated content may be incorrect.">
            <a:extLst>
              <a:ext uri="{FF2B5EF4-FFF2-40B4-BE49-F238E27FC236}">
                <a16:creationId xmlns:a16="http://schemas.microsoft.com/office/drawing/2014/main" id="{FE8C9BE0-D5DE-1C9F-9BBC-4399D5A531BF}"/>
              </a:ext>
            </a:extLst>
          </p:cNvPr>
          <p:cNvPicPr>
            <a:picLocks noChangeAspect="1"/>
          </p:cNvPicPr>
          <p:nvPr/>
        </p:nvPicPr>
        <p:blipFill>
          <a:blip r:embed="rId7"/>
          <a:stretch>
            <a:fillRect/>
          </a:stretch>
        </p:blipFill>
        <p:spPr>
          <a:xfrm>
            <a:off x="3417575" y="4190206"/>
            <a:ext cx="644367" cy="243517"/>
          </a:xfrm>
          <a:prstGeom prst="rect">
            <a:avLst/>
          </a:prstGeom>
        </p:spPr>
      </p:pic>
      <p:pic>
        <p:nvPicPr>
          <p:cNvPr id="47" name="Picture 46" descr="A red text on a black background&#10;&#10;AI-generated content may be incorrect.">
            <a:extLst>
              <a:ext uri="{FF2B5EF4-FFF2-40B4-BE49-F238E27FC236}">
                <a16:creationId xmlns:a16="http://schemas.microsoft.com/office/drawing/2014/main" id="{6A6A9035-DB37-6BF3-701D-4F859A90EA82}"/>
              </a:ext>
            </a:extLst>
          </p:cNvPr>
          <p:cNvPicPr>
            <a:picLocks noChangeAspect="1"/>
          </p:cNvPicPr>
          <p:nvPr/>
        </p:nvPicPr>
        <p:blipFill>
          <a:blip r:embed="rId7"/>
          <a:stretch>
            <a:fillRect/>
          </a:stretch>
        </p:blipFill>
        <p:spPr>
          <a:xfrm>
            <a:off x="8365690" y="3164436"/>
            <a:ext cx="644367" cy="243517"/>
          </a:xfrm>
          <a:prstGeom prst="rect">
            <a:avLst/>
          </a:prstGeom>
        </p:spPr>
      </p:pic>
      <p:pic>
        <p:nvPicPr>
          <p:cNvPr id="52" name="Picture 51" descr="A red text on a black background&#10;&#10;AI-generated content may be incorrect.">
            <a:extLst>
              <a:ext uri="{FF2B5EF4-FFF2-40B4-BE49-F238E27FC236}">
                <a16:creationId xmlns:a16="http://schemas.microsoft.com/office/drawing/2014/main" id="{5D1D890B-476A-9AE6-B5DE-137325BF7268}"/>
              </a:ext>
            </a:extLst>
          </p:cNvPr>
          <p:cNvPicPr>
            <a:picLocks noChangeAspect="1"/>
          </p:cNvPicPr>
          <p:nvPr/>
        </p:nvPicPr>
        <p:blipFill>
          <a:blip r:embed="rId7"/>
          <a:stretch>
            <a:fillRect/>
          </a:stretch>
        </p:blipFill>
        <p:spPr>
          <a:xfrm>
            <a:off x="3065882" y="2597820"/>
            <a:ext cx="644367" cy="243517"/>
          </a:xfrm>
          <a:prstGeom prst="rect">
            <a:avLst/>
          </a:prstGeom>
        </p:spPr>
      </p:pic>
      <p:pic>
        <p:nvPicPr>
          <p:cNvPr id="55" name="Picture 54" descr="A colorful hexagon with many squares&#10;&#10;AI-generated content may be incorrect.">
            <a:extLst>
              <a:ext uri="{FF2B5EF4-FFF2-40B4-BE49-F238E27FC236}">
                <a16:creationId xmlns:a16="http://schemas.microsoft.com/office/drawing/2014/main" id="{825F8E5A-B8D6-01C0-6EF4-526B83A04ECB}"/>
              </a:ext>
            </a:extLst>
          </p:cNvPr>
          <p:cNvPicPr>
            <a:picLocks noChangeAspect="1"/>
          </p:cNvPicPr>
          <p:nvPr/>
        </p:nvPicPr>
        <p:blipFill>
          <a:blip r:embed="rId8"/>
          <a:stretch>
            <a:fillRect/>
          </a:stretch>
        </p:blipFill>
        <p:spPr>
          <a:xfrm>
            <a:off x="1005073" y="2908073"/>
            <a:ext cx="269314" cy="296725"/>
          </a:xfrm>
          <a:prstGeom prst="rect">
            <a:avLst/>
          </a:prstGeom>
        </p:spPr>
      </p:pic>
      <p:pic>
        <p:nvPicPr>
          <p:cNvPr id="448" name="Picture 447" descr="A colorful hexagon with many squares&#10;&#10;AI-generated content may be incorrect.">
            <a:extLst>
              <a:ext uri="{FF2B5EF4-FFF2-40B4-BE49-F238E27FC236}">
                <a16:creationId xmlns:a16="http://schemas.microsoft.com/office/drawing/2014/main" id="{0996775C-DB9C-D93F-A135-B9D12E8519BB}"/>
              </a:ext>
            </a:extLst>
          </p:cNvPr>
          <p:cNvPicPr>
            <a:picLocks noChangeAspect="1"/>
          </p:cNvPicPr>
          <p:nvPr/>
        </p:nvPicPr>
        <p:blipFill>
          <a:blip r:embed="rId8"/>
          <a:stretch>
            <a:fillRect/>
          </a:stretch>
        </p:blipFill>
        <p:spPr>
          <a:xfrm>
            <a:off x="609418" y="5184303"/>
            <a:ext cx="269314" cy="296725"/>
          </a:xfrm>
          <a:prstGeom prst="rect">
            <a:avLst/>
          </a:prstGeom>
        </p:spPr>
      </p:pic>
      <p:pic>
        <p:nvPicPr>
          <p:cNvPr id="449" name="Picture 448" descr="A colorful hexagon with many squares&#10;&#10;AI-generated content may be incorrect.">
            <a:extLst>
              <a:ext uri="{FF2B5EF4-FFF2-40B4-BE49-F238E27FC236}">
                <a16:creationId xmlns:a16="http://schemas.microsoft.com/office/drawing/2014/main" id="{C7B1EEFF-5729-C46E-EEA7-08C63DDC09BE}"/>
              </a:ext>
            </a:extLst>
          </p:cNvPr>
          <p:cNvPicPr>
            <a:picLocks noChangeAspect="1"/>
          </p:cNvPicPr>
          <p:nvPr/>
        </p:nvPicPr>
        <p:blipFill>
          <a:blip r:embed="rId8"/>
          <a:stretch>
            <a:fillRect/>
          </a:stretch>
        </p:blipFill>
        <p:spPr>
          <a:xfrm>
            <a:off x="8898610" y="5120803"/>
            <a:ext cx="196046" cy="223457"/>
          </a:xfrm>
          <a:prstGeom prst="rect">
            <a:avLst/>
          </a:prstGeom>
        </p:spPr>
      </p:pic>
      <p:pic>
        <p:nvPicPr>
          <p:cNvPr id="451" name="Picture 450" descr="A colorful hexagon with many squares&#10;&#10;AI-generated content may be incorrect.">
            <a:extLst>
              <a:ext uri="{FF2B5EF4-FFF2-40B4-BE49-F238E27FC236}">
                <a16:creationId xmlns:a16="http://schemas.microsoft.com/office/drawing/2014/main" id="{FC612AE9-3A93-1494-0E52-EA2AE9ABCDC0}"/>
              </a:ext>
            </a:extLst>
          </p:cNvPr>
          <p:cNvPicPr>
            <a:picLocks noChangeAspect="1"/>
          </p:cNvPicPr>
          <p:nvPr/>
        </p:nvPicPr>
        <p:blipFill>
          <a:blip r:embed="rId8"/>
          <a:stretch>
            <a:fillRect/>
          </a:stretch>
        </p:blipFill>
        <p:spPr>
          <a:xfrm>
            <a:off x="4780880" y="4392996"/>
            <a:ext cx="269314" cy="296725"/>
          </a:xfrm>
          <a:prstGeom prst="rect">
            <a:avLst/>
          </a:prstGeom>
        </p:spPr>
      </p:pic>
      <p:pic>
        <p:nvPicPr>
          <p:cNvPr id="453" name="Picture 452" descr="A colorful hexagon with many squares&#10;&#10;AI-generated content may be incorrect.">
            <a:extLst>
              <a:ext uri="{FF2B5EF4-FFF2-40B4-BE49-F238E27FC236}">
                <a16:creationId xmlns:a16="http://schemas.microsoft.com/office/drawing/2014/main" id="{8E3C279A-D4B8-A631-2024-F0C1F57B1E53}"/>
              </a:ext>
            </a:extLst>
          </p:cNvPr>
          <p:cNvPicPr>
            <a:picLocks noChangeAspect="1"/>
          </p:cNvPicPr>
          <p:nvPr/>
        </p:nvPicPr>
        <p:blipFill>
          <a:blip r:embed="rId8"/>
          <a:stretch>
            <a:fillRect/>
          </a:stretch>
        </p:blipFill>
        <p:spPr>
          <a:xfrm>
            <a:off x="3124995" y="5223380"/>
            <a:ext cx="200930" cy="238110"/>
          </a:xfrm>
          <a:prstGeom prst="rect">
            <a:avLst/>
          </a:prstGeom>
        </p:spPr>
      </p:pic>
      <p:pic>
        <p:nvPicPr>
          <p:cNvPr id="454" name="Picture 453" descr="A colorful hexagon with many squares&#10;&#10;AI-generated content may be incorrect.">
            <a:extLst>
              <a:ext uri="{FF2B5EF4-FFF2-40B4-BE49-F238E27FC236}">
                <a16:creationId xmlns:a16="http://schemas.microsoft.com/office/drawing/2014/main" id="{498A27AD-9F38-61E1-17A9-48AEC9D9F3C6}"/>
              </a:ext>
            </a:extLst>
          </p:cNvPr>
          <p:cNvPicPr>
            <a:picLocks noChangeAspect="1"/>
          </p:cNvPicPr>
          <p:nvPr/>
        </p:nvPicPr>
        <p:blipFill>
          <a:blip r:embed="rId8"/>
          <a:stretch>
            <a:fillRect/>
          </a:stretch>
        </p:blipFill>
        <p:spPr>
          <a:xfrm>
            <a:off x="7667688" y="6234497"/>
            <a:ext cx="269314" cy="296725"/>
          </a:xfrm>
          <a:prstGeom prst="rect">
            <a:avLst/>
          </a:prstGeom>
        </p:spPr>
      </p:pic>
      <p:pic>
        <p:nvPicPr>
          <p:cNvPr id="457" name="Picture 456" descr="A blue triangle with a wave&#10;&#10;AI-generated content may be incorrect.">
            <a:extLst>
              <a:ext uri="{FF2B5EF4-FFF2-40B4-BE49-F238E27FC236}">
                <a16:creationId xmlns:a16="http://schemas.microsoft.com/office/drawing/2014/main" id="{6BAC06E5-E5E4-B273-EAE8-88946AFB13AB}"/>
              </a:ext>
            </a:extLst>
          </p:cNvPr>
          <p:cNvPicPr>
            <a:picLocks noChangeAspect="1"/>
          </p:cNvPicPr>
          <p:nvPr/>
        </p:nvPicPr>
        <p:blipFill>
          <a:blip r:embed="rId9"/>
          <a:stretch>
            <a:fillRect/>
          </a:stretch>
        </p:blipFill>
        <p:spPr>
          <a:xfrm>
            <a:off x="8474520" y="4294462"/>
            <a:ext cx="193576" cy="194174"/>
          </a:xfrm>
          <a:prstGeom prst="rect">
            <a:avLst/>
          </a:prstGeom>
        </p:spPr>
      </p:pic>
      <p:pic>
        <p:nvPicPr>
          <p:cNvPr id="458" name="Picture 457" descr="A blue triangle with a wave&#10;&#10;AI-generated content may be incorrect.">
            <a:extLst>
              <a:ext uri="{FF2B5EF4-FFF2-40B4-BE49-F238E27FC236}">
                <a16:creationId xmlns:a16="http://schemas.microsoft.com/office/drawing/2014/main" id="{BBE2F21F-A305-1675-AD6B-6367EEE047CA}"/>
              </a:ext>
            </a:extLst>
          </p:cNvPr>
          <p:cNvPicPr>
            <a:picLocks noChangeAspect="1"/>
          </p:cNvPicPr>
          <p:nvPr/>
        </p:nvPicPr>
        <p:blipFill>
          <a:blip r:embed="rId9"/>
          <a:stretch>
            <a:fillRect/>
          </a:stretch>
        </p:blipFill>
        <p:spPr>
          <a:xfrm>
            <a:off x="8401250" y="5159038"/>
            <a:ext cx="193576" cy="194174"/>
          </a:xfrm>
          <a:prstGeom prst="rect">
            <a:avLst/>
          </a:prstGeom>
        </p:spPr>
      </p:pic>
      <p:pic>
        <p:nvPicPr>
          <p:cNvPr id="460" name="Picture 459" descr="A blue triangle with a wave&#10;&#10;AI-generated content may be incorrect.">
            <a:extLst>
              <a:ext uri="{FF2B5EF4-FFF2-40B4-BE49-F238E27FC236}">
                <a16:creationId xmlns:a16="http://schemas.microsoft.com/office/drawing/2014/main" id="{06F1A21C-960D-EC8C-8C64-3D9528DC7FBA}"/>
              </a:ext>
            </a:extLst>
          </p:cNvPr>
          <p:cNvPicPr>
            <a:picLocks noChangeAspect="1"/>
          </p:cNvPicPr>
          <p:nvPr/>
        </p:nvPicPr>
        <p:blipFill>
          <a:blip r:embed="rId9"/>
          <a:stretch>
            <a:fillRect/>
          </a:stretch>
        </p:blipFill>
        <p:spPr>
          <a:xfrm>
            <a:off x="2461558" y="5320231"/>
            <a:ext cx="193576" cy="194174"/>
          </a:xfrm>
          <a:prstGeom prst="rect">
            <a:avLst/>
          </a:prstGeom>
        </p:spPr>
      </p:pic>
      <p:pic>
        <p:nvPicPr>
          <p:cNvPr id="462" name="Picture 461" descr="A blue triangle with a wave&#10;&#10;AI-generated content may be incorrect.">
            <a:extLst>
              <a:ext uri="{FF2B5EF4-FFF2-40B4-BE49-F238E27FC236}">
                <a16:creationId xmlns:a16="http://schemas.microsoft.com/office/drawing/2014/main" id="{A4AB5FCA-057C-C9A1-0123-4AB1CCCA9C53}"/>
              </a:ext>
            </a:extLst>
          </p:cNvPr>
          <p:cNvPicPr>
            <a:picLocks noChangeAspect="1"/>
          </p:cNvPicPr>
          <p:nvPr/>
        </p:nvPicPr>
        <p:blipFill>
          <a:blip r:embed="rId9"/>
          <a:stretch>
            <a:fillRect/>
          </a:stretch>
        </p:blipFill>
        <p:spPr>
          <a:xfrm>
            <a:off x="1728866" y="4182115"/>
            <a:ext cx="193576" cy="194174"/>
          </a:xfrm>
          <a:prstGeom prst="rect">
            <a:avLst/>
          </a:prstGeom>
        </p:spPr>
      </p:pic>
      <p:pic>
        <p:nvPicPr>
          <p:cNvPr id="463" name="Picture 462" descr="A blue triangle with a wave&#10;&#10;AI-generated content may be incorrect.">
            <a:extLst>
              <a:ext uri="{FF2B5EF4-FFF2-40B4-BE49-F238E27FC236}">
                <a16:creationId xmlns:a16="http://schemas.microsoft.com/office/drawing/2014/main" id="{419C2F80-289D-2A22-468C-BF4C9B08E624}"/>
              </a:ext>
            </a:extLst>
          </p:cNvPr>
          <p:cNvPicPr>
            <a:picLocks noChangeAspect="1"/>
          </p:cNvPicPr>
          <p:nvPr/>
        </p:nvPicPr>
        <p:blipFill>
          <a:blip r:embed="rId9"/>
          <a:stretch>
            <a:fillRect/>
          </a:stretch>
        </p:blipFill>
        <p:spPr>
          <a:xfrm>
            <a:off x="7277789" y="1866808"/>
            <a:ext cx="193576" cy="194174"/>
          </a:xfrm>
          <a:prstGeom prst="rect">
            <a:avLst/>
          </a:prstGeom>
        </p:spPr>
      </p:pic>
      <p:pic>
        <p:nvPicPr>
          <p:cNvPr id="464" name="Picture 463" descr="A blue triangle with a wave&#10;&#10;AI-generated content may be incorrect.">
            <a:extLst>
              <a:ext uri="{FF2B5EF4-FFF2-40B4-BE49-F238E27FC236}">
                <a16:creationId xmlns:a16="http://schemas.microsoft.com/office/drawing/2014/main" id="{F216A686-7514-15B9-B603-1A38168AABB2}"/>
              </a:ext>
            </a:extLst>
          </p:cNvPr>
          <p:cNvPicPr>
            <a:picLocks noChangeAspect="1"/>
          </p:cNvPicPr>
          <p:nvPr/>
        </p:nvPicPr>
        <p:blipFill>
          <a:blip r:embed="rId9"/>
          <a:stretch>
            <a:fillRect/>
          </a:stretch>
        </p:blipFill>
        <p:spPr>
          <a:xfrm>
            <a:off x="5729365" y="5113155"/>
            <a:ext cx="193576" cy="194174"/>
          </a:xfrm>
          <a:prstGeom prst="rect">
            <a:avLst/>
          </a:prstGeom>
        </p:spPr>
      </p:pic>
      <p:pic>
        <p:nvPicPr>
          <p:cNvPr id="466" name="Picture 465" descr="A blue logo with lines and dots&#10;&#10;AI-generated content may be incorrect.">
            <a:extLst>
              <a:ext uri="{FF2B5EF4-FFF2-40B4-BE49-F238E27FC236}">
                <a16:creationId xmlns:a16="http://schemas.microsoft.com/office/drawing/2014/main" id="{21975C86-27D0-F818-898F-32FD9D41DEAE}"/>
              </a:ext>
            </a:extLst>
          </p:cNvPr>
          <p:cNvPicPr>
            <a:picLocks noChangeAspect="1"/>
          </p:cNvPicPr>
          <p:nvPr/>
        </p:nvPicPr>
        <p:blipFill>
          <a:blip r:embed="rId10"/>
          <a:stretch>
            <a:fillRect/>
          </a:stretch>
        </p:blipFill>
        <p:spPr>
          <a:xfrm>
            <a:off x="8982075" y="4200523"/>
            <a:ext cx="387352" cy="342413"/>
          </a:xfrm>
          <a:prstGeom prst="rect">
            <a:avLst/>
          </a:prstGeom>
        </p:spPr>
      </p:pic>
      <p:pic>
        <p:nvPicPr>
          <p:cNvPr id="475" name="Picture 474" descr="A blue and black logo&#10;&#10;AI-generated content may be incorrect.">
            <a:extLst>
              <a:ext uri="{FF2B5EF4-FFF2-40B4-BE49-F238E27FC236}">
                <a16:creationId xmlns:a16="http://schemas.microsoft.com/office/drawing/2014/main" id="{2450FDCF-60EF-6ECF-4CEB-C01F79F96D60}"/>
              </a:ext>
            </a:extLst>
          </p:cNvPr>
          <p:cNvPicPr>
            <a:picLocks noChangeAspect="1"/>
          </p:cNvPicPr>
          <p:nvPr/>
        </p:nvPicPr>
        <p:blipFill>
          <a:blip r:embed="rId11"/>
          <a:stretch>
            <a:fillRect/>
          </a:stretch>
        </p:blipFill>
        <p:spPr>
          <a:xfrm>
            <a:off x="416634" y="2960065"/>
            <a:ext cx="544313" cy="344486"/>
          </a:xfrm>
          <a:prstGeom prst="rect">
            <a:avLst/>
          </a:prstGeom>
        </p:spPr>
      </p:pic>
      <p:pic>
        <p:nvPicPr>
          <p:cNvPr id="477" name="Picture 476" descr="A logo of a cat&#10;&#10;AI-generated content may be incorrect.">
            <a:extLst>
              <a:ext uri="{FF2B5EF4-FFF2-40B4-BE49-F238E27FC236}">
                <a16:creationId xmlns:a16="http://schemas.microsoft.com/office/drawing/2014/main" id="{F5F36AA6-378D-B6A5-7FC9-43AC7CABB8CE}"/>
              </a:ext>
            </a:extLst>
          </p:cNvPr>
          <p:cNvPicPr>
            <a:picLocks noChangeAspect="1"/>
          </p:cNvPicPr>
          <p:nvPr/>
        </p:nvPicPr>
        <p:blipFill>
          <a:blip r:embed="rId12"/>
          <a:stretch>
            <a:fillRect/>
          </a:stretch>
        </p:blipFill>
        <p:spPr>
          <a:xfrm>
            <a:off x="2453805" y="1947425"/>
            <a:ext cx="265481" cy="279394"/>
          </a:xfrm>
          <a:prstGeom prst="rect">
            <a:avLst/>
          </a:prstGeom>
        </p:spPr>
      </p:pic>
      <p:pic>
        <p:nvPicPr>
          <p:cNvPr id="479" name="Picture 478" descr="A black and orange line drawing of a book&#10;&#10;AI-generated content may be incorrect.">
            <a:extLst>
              <a:ext uri="{FF2B5EF4-FFF2-40B4-BE49-F238E27FC236}">
                <a16:creationId xmlns:a16="http://schemas.microsoft.com/office/drawing/2014/main" id="{3E0986CB-D55B-234D-147A-F11367B239A0}"/>
              </a:ext>
            </a:extLst>
          </p:cNvPr>
          <p:cNvPicPr>
            <a:picLocks noChangeAspect="1"/>
          </p:cNvPicPr>
          <p:nvPr/>
        </p:nvPicPr>
        <p:blipFill>
          <a:blip r:embed="rId13"/>
          <a:stretch>
            <a:fillRect/>
          </a:stretch>
        </p:blipFill>
        <p:spPr>
          <a:xfrm>
            <a:off x="2893126" y="1861321"/>
            <a:ext cx="395368" cy="404653"/>
          </a:xfrm>
          <a:prstGeom prst="rect">
            <a:avLst/>
          </a:prstGeom>
        </p:spPr>
      </p:pic>
      <p:pic>
        <p:nvPicPr>
          <p:cNvPr id="480" name="Picture 479" descr="A logo of a cat&#10;&#10;AI-generated content may be incorrect.">
            <a:extLst>
              <a:ext uri="{FF2B5EF4-FFF2-40B4-BE49-F238E27FC236}">
                <a16:creationId xmlns:a16="http://schemas.microsoft.com/office/drawing/2014/main" id="{338F3008-DE8D-DCE3-9E01-267C077191F5}"/>
              </a:ext>
            </a:extLst>
          </p:cNvPr>
          <p:cNvPicPr>
            <a:picLocks noChangeAspect="1"/>
          </p:cNvPicPr>
          <p:nvPr/>
        </p:nvPicPr>
        <p:blipFill>
          <a:blip r:embed="rId12"/>
          <a:stretch>
            <a:fillRect/>
          </a:stretch>
        </p:blipFill>
        <p:spPr>
          <a:xfrm>
            <a:off x="5140343" y="5068693"/>
            <a:ext cx="265481" cy="279394"/>
          </a:xfrm>
          <a:prstGeom prst="rect">
            <a:avLst/>
          </a:prstGeom>
        </p:spPr>
      </p:pic>
      <p:pic>
        <p:nvPicPr>
          <p:cNvPr id="482" name="Picture 481" descr="A red line drawing of a stack of coins&#10;&#10;AI-generated content may be incorrect.">
            <a:extLst>
              <a:ext uri="{FF2B5EF4-FFF2-40B4-BE49-F238E27FC236}">
                <a16:creationId xmlns:a16="http://schemas.microsoft.com/office/drawing/2014/main" id="{DD74C428-33B0-A4D6-15BA-C3C668691EEE}"/>
              </a:ext>
            </a:extLst>
          </p:cNvPr>
          <p:cNvPicPr>
            <a:picLocks noChangeAspect="1"/>
          </p:cNvPicPr>
          <p:nvPr/>
        </p:nvPicPr>
        <p:blipFill>
          <a:blip r:embed="rId14"/>
          <a:stretch>
            <a:fillRect/>
          </a:stretch>
        </p:blipFill>
        <p:spPr>
          <a:xfrm>
            <a:off x="9308163" y="5108604"/>
            <a:ext cx="248703" cy="292383"/>
          </a:xfrm>
          <a:prstGeom prst="rect">
            <a:avLst/>
          </a:prstGeom>
        </p:spPr>
      </p:pic>
      <p:pic>
        <p:nvPicPr>
          <p:cNvPr id="49" name="Picture 48" descr="A red and black logo&#10;&#10;AI-generated content may be incorrect.">
            <a:extLst>
              <a:ext uri="{FF2B5EF4-FFF2-40B4-BE49-F238E27FC236}">
                <a16:creationId xmlns:a16="http://schemas.microsoft.com/office/drawing/2014/main" id="{A3D10439-EE73-6F12-DD83-AE0C91EBD611}"/>
              </a:ext>
            </a:extLst>
          </p:cNvPr>
          <p:cNvPicPr>
            <a:picLocks noChangeAspect="1"/>
          </p:cNvPicPr>
          <p:nvPr/>
        </p:nvPicPr>
        <p:blipFill>
          <a:blip r:embed="rId15"/>
          <a:stretch>
            <a:fillRect/>
          </a:stretch>
        </p:blipFill>
        <p:spPr>
          <a:xfrm>
            <a:off x="1530054" y="5232728"/>
            <a:ext cx="277469" cy="274888"/>
          </a:xfrm>
          <a:prstGeom prst="rect">
            <a:avLst/>
          </a:prstGeom>
        </p:spPr>
      </p:pic>
      <p:pic>
        <p:nvPicPr>
          <p:cNvPr id="50" name="Picture 49" descr="A red and black logo&#10;&#10;AI-generated content may be incorrect.">
            <a:extLst>
              <a:ext uri="{FF2B5EF4-FFF2-40B4-BE49-F238E27FC236}">
                <a16:creationId xmlns:a16="http://schemas.microsoft.com/office/drawing/2014/main" id="{EE9112B6-3BCB-24A9-2B4D-7A97D85A45F9}"/>
              </a:ext>
            </a:extLst>
          </p:cNvPr>
          <p:cNvPicPr>
            <a:picLocks noChangeAspect="1"/>
          </p:cNvPicPr>
          <p:nvPr/>
        </p:nvPicPr>
        <p:blipFill>
          <a:blip r:embed="rId15"/>
          <a:stretch>
            <a:fillRect/>
          </a:stretch>
        </p:blipFill>
        <p:spPr>
          <a:xfrm>
            <a:off x="3667443" y="5269453"/>
            <a:ext cx="277469" cy="274888"/>
          </a:xfrm>
          <a:prstGeom prst="rect">
            <a:avLst/>
          </a:prstGeom>
        </p:spPr>
      </p:pic>
      <p:pic>
        <p:nvPicPr>
          <p:cNvPr id="54" name="Picture 53" descr="A red and black logo&#10;&#10;AI-generated content may be incorrect.">
            <a:extLst>
              <a:ext uri="{FF2B5EF4-FFF2-40B4-BE49-F238E27FC236}">
                <a16:creationId xmlns:a16="http://schemas.microsoft.com/office/drawing/2014/main" id="{38DE7645-1F33-3E61-8A88-C53644DDCB13}"/>
              </a:ext>
            </a:extLst>
          </p:cNvPr>
          <p:cNvPicPr>
            <a:picLocks noChangeAspect="1"/>
          </p:cNvPicPr>
          <p:nvPr/>
        </p:nvPicPr>
        <p:blipFill>
          <a:blip r:embed="rId15"/>
          <a:stretch>
            <a:fillRect/>
          </a:stretch>
        </p:blipFill>
        <p:spPr>
          <a:xfrm>
            <a:off x="3292164" y="2914875"/>
            <a:ext cx="235767" cy="233574"/>
          </a:xfrm>
          <a:prstGeom prst="rect">
            <a:avLst/>
          </a:prstGeom>
        </p:spPr>
      </p:pic>
      <p:pic>
        <p:nvPicPr>
          <p:cNvPr id="456" name="Picture 455" descr="A red and black logo&#10;&#10;AI-generated content may be incorrect.">
            <a:extLst>
              <a:ext uri="{FF2B5EF4-FFF2-40B4-BE49-F238E27FC236}">
                <a16:creationId xmlns:a16="http://schemas.microsoft.com/office/drawing/2014/main" id="{EA89000E-EA1A-418D-0C74-58E50B8B1F61}"/>
              </a:ext>
            </a:extLst>
          </p:cNvPr>
          <p:cNvPicPr>
            <a:picLocks noChangeAspect="1"/>
          </p:cNvPicPr>
          <p:nvPr/>
        </p:nvPicPr>
        <p:blipFill>
          <a:blip r:embed="rId15"/>
          <a:stretch>
            <a:fillRect/>
          </a:stretch>
        </p:blipFill>
        <p:spPr>
          <a:xfrm>
            <a:off x="1196985" y="4182128"/>
            <a:ext cx="228464" cy="226339"/>
          </a:xfrm>
          <a:prstGeom prst="rect">
            <a:avLst/>
          </a:prstGeom>
        </p:spPr>
      </p:pic>
      <p:pic>
        <p:nvPicPr>
          <p:cNvPr id="474" name="Picture 473">
            <a:extLst>
              <a:ext uri="{FF2B5EF4-FFF2-40B4-BE49-F238E27FC236}">
                <a16:creationId xmlns:a16="http://schemas.microsoft.com/office/drawing/2014/main" id="{650BA984-C33E-D89B-3287-6EE355560A6B}"/>
              </a:ext>
            </a:extLst>
          </p:cNvPr>
          <p:cNvPicPr>
            <a:picLocks noChangeAspect="1"/>
          </p:cNvPicPr>
          <p:nvPr/>
        </p:nvPicPr>
        <p:blipFill>
          <a:blip r:embed="rId16"/>
          <a:stretch>
            <a:fillRect/>
          </a:stretch>
        </p:blipFill>
        <p:spPr>
          <a:xfrm>
            <a:off x="3108442" y="6301811"/>
            <a:ext cx="292564" cy="281007"/>
          </a:xfrm>
          <a:prstGeom prst="rect">
            <a:avLst/>
          </a:prstGeom>
        </p:spPr>
      </p:pic>
      <p:pic>
        <p:nvPicPr>
          <p:cNvPr id="476" name="Graphic 475">
            <a:extLst>
              <a:ext uri="{FF2B5EF4-FFF2-40B4-BE49-F238E27FC236}">
                <a16:creationId xmlns:a16="http://schemas.microsoft.com/office/drawing/2014/main" id="{84D10687-C498-19CD-7EE2-BCCB815205B8}"/>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5858835" y="6262702"/>
            <a:ext cx="323361" cy="306962"/>
          </a:xfrm>
          <a:prstGeom prst="rect">
            <a:avLst/>
          </a:prstGeom>
        </p:spPr>
      </p:pic>
      <p:pic>
        <p:nvPicPr>
          <p:cNvPr id="481" name="Graphic 480">
            <a:extLst>
              <a:ext uri="{FF2B5EF4-FFF2-40B4-BE49-F238E27FC236}">
                <a16:creationId xmlns:a16="http://schemas.microsoft.com/office/drawing/2014/main" id="{979288C7-BAFA-701A-CE90-B6D91D81A34B}"/>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6257598" y="5066386"/>
            <a:ext cx="323361" cy="306962"/>
          </a:xfrm>
          <a:prstGeom prst="rect">
            <a:avLst/>
          </a:prstGeom>
        </p:spPr>
      </p:pic>
      <p:pic>
        <p:nvPicPr>
          <p:cNvPr id="483" name="Graphic 482">
            <a:extLst>
              <a:ext uri="{FF2B5EF4-FFF2-40B4-BE49-F238E27FC236}">
                <a16:creationId xmlns:a16="http://schemas.microsoft.com/office/drawing/2014/main" id="{393DC4F8-A2B2-67FA-7B06-72EDE65EE517}"/>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7302282" y="3073876"/>
            <a:ext cx="323361" cy="306962"/>
          </a:xfrm>
          <a:prstGeom prst="rect">
            <a:avLst/>
          </a:prstGeom>
        </p:spPr>
      </p:pic>
      <p:pic>
        <p:nvPicPr>
          <p:cNvPr id="484" name="Picture 483" descr="A red and black logo&#10;&#10;AI-generated content may be incorrect.">
            <a:extLst>
              <a:ext uri="{FF2B5EF4-FFF2-40B4-BE49-F238E27FC236}">
                <a16:creationId xmlns:a16="http://schemas.microsoft.com/office/drawing/2014/main" id="{F2392019-AEB4-BD19-3A7B-60D55069AFD8}"/>
              </a:ext>
            </a:extLst>
          </p:cNvPr>
          <p:cNvPicPr>
            <a:picLocks noChangeAspect="1"/>
          </p:cNvPicPr>
          <p:nvPr/>
        </p:nvPicPr>
        <p:blipFill>
          <a:blip r:embed="rId15"/>
          <a:stretch>
            <a:fillRect/>
          </a:stretch>
        </p:blipFill>
        <p:spPr>
          <a:xfrm>
            <a:off x="3107965" y="4138537"/>
            <a:ext cx="235767" cy="233574"/>
          </a:xfrm>
          <a:prstGeom prst="rect">
            <a:avLst/>
          </a:prstGeom>
        </p:spPr>
      </p:pic>
      <p:pic>
        <p:nvPicPr>
          <p:cNvPr id="485" name="Picture 484">
            <a:extLst>
              <a:ext uri="{FF2B5EF4-FFF2-40B4-BE49-F238E27FC236}">
                <a16:creationId xmlns:a16="http://schemas.microsoft.com/office/drawing/2014/main" id="{AC5E86EA-2DFC-B18B-76E5-31BBE57D9CB3}"/>
              </a:ext>
            </a:extLst>
          </p:cNvPr>
          <p:cNvPicPr>
            <a:picLocks noChangeAspect="1"/>
          </p:cNvPicPr>
          <p:nvPr/>
        </p:nvPicPr>
        <p:blipFill>
          <a:blip r:embed="rId18"/>
          <a:stretch>
            <a:fillRect/>
          </a:stretch>
        </p:blipFill>
        <p:spPr>
          <a:xfrm>
            <a:off x="4077554" y="6297284"/>
            <a:ext cx="319197" cy="290724"/>
          </a:xfrm>
          <a:prstGeom prst="rect">
            <a:avLst/>
          </a:prstGeom>
        </p:spPr>
      </p:pic>
      <p:pic>
        <p:nvPicPr>
          <p:cNvPr id="487" name="Picture 486" descr="A logo of a company&#10;&#10;AI-generated content may be incorrect.">
            <a:extLst>
              <a:ext uri="{FF2B5EF4-FFF2-40B4-BE49-F238E27FC236}">
                <a16:creationId xmlns:a16="http://schemas.microsoft.com/office/drawing/2014/main" id="{0B23BDC8-241E-E2A2-2652-DFC5E0F58F23}"/>
              </a:ext>
            </a:extLst>
          </p:cNvPr>
          <p:cNvPicPr>
            <a:picLocks noChangeAspect="1"/>
          </p:cNvPicPr>
          <p:nvPr/>
        </p:nvPicPr>
        <p:blipFill>
          <a:blip r:embed="rId19"/>
          <a:stretch>
            <a:fillRect/>
          </a:stretch>
        </p:blipFill>
        <p:spPr>
          <a:xfrm>
            <a:off x="7064295" y="4488309"/>
            <a:ext cx="303489" cy="293166"/>
          </a:xfrm>
          <a:prstGeom prst="rect">
            <a:avLst/>
          </a:prstGeom>
        </p:spPr>
      </p:pic>
      <p:pic>
        <p:nvPicPr>
          <p:cNvPr id="489" name="Picture 488" descr="A computer with a lock on the screen&#10;&#10;AI-generated content may be incorrect.">
            <a:extLst>
              <a:ext uri="{FF2B5EF4-FFF2-40B4-BE49-F238E27FC236}">
                <a16:creationId xmlns:a16="http://schemas.microsoft.com/office/drawing/2014/main" id="{0B04F993-1079-85CA-BAC4-3F5DB2E42990}"/>
              </a:ext>
            </a:extLst>
          </p:cNvPr>
          <p:cNvPicPr>
            <a:picLocks noChangeAspect="1"/>
          </p:cNvPicPr>
          <p:nvPr/>
        </p:nvPicPr>
        <p:blipFill>
          <a:blip r:embed="rId20"/>
          <a:stretch>
            <a:fillRect/>
          </a:stretch>
        </p:blipFill>
        <p:spPr>
          <a:xfrm>
            <a:off x="982242" y="1937363"/>
            <a:ext cx="279431" cy="262114"/>
          </a:xfrm>
          <a:prstGeom prst="rect">
            <a:avLst/>
          </a:prstGeom>
        </p:spPr>
      </p:pic>
      <p:pic>
        <p:nvPicPr>
          <p:cNvPr id="490" name="Picture 489" descr="A logo of a company&#10;&#10;AI-generated content may be incorrect.">
            <a:extLst>
              <a:ext uri="{FF2B5EF4-FFF2-40B4-BE49-F238E27FC236}">
                <a16:creationId xmlns:a16="http://schemas.microsoft.com/office/drawing/2014/main" id="{D3EDB883-0D7B-B550-2FDB-3BF2BB0A1978}"/>
              </a:ext>
            </a:extLst>
          </p:cNvPr>
          <p:cNvPicPr>
            <a:picLocks noChangeAspect="1"/>
          </p:cNvPicPr>
          <p:nvPr/>
        </p:nvPicPr>
        <p:blipFill>
          <a:blip r:embed="rId19"/>
          <a:stretch>
            <a:fillRect/>
          </a:stretch>
        </p:blipFill>
        <p:spPr>
          <a:xfrm>
            <a:off x="6428382" y="3095123"/>
            <a:ext cx="303489" cy="293166"/>
          </a:xfrm>
          <a:prstGeom prst="rect">
            <a:avLst/>
          </a:prstGeom>
        </p:spPr>
      </p:pic>
      <p:pic>
        <p:nvPicPr>
          <p:cNvPr id="492" name="Picture 491" descr="A logo of a database&#10;&#10;AI-generated content may be incorrect.">
            <a:extLst>
              <a:ext uri="{FF2B5EF4-FFF2-40B4-BE49-F238E27FC236}">
                <a16:creationId xmlns:a16="http://schemas.microsoft.com/office/drawing/2014/main" id="{C0BB4B85-05C9-4DF7-879E-8D860F5DF4CA}"/>
              </a:ext>
            </a:extLst>
          </p:cNvPr>
          <p:cNvPicPr>
            <a:picLocks noChangeAspect="1"/>
          </p:cNvPicPr>
          <p:nvPr/>
        </p:nvPicPr>
        <p:blipFill>
          <a:blip r:embed="rId21"/>
          <a:stretch>
            <a:fillRect/>
          </a:stretch>
        </p:blipFill>
        <p:spPr>
          <a:xfrm>
            <a:off x="7854447" y="1813798"/>
            <a:ext cx="254542" cy="256164"/>
          </a:xfrm>
          <a:prstGeom prst="rect">
            <a:avLst/>
          </a:prstGeom>
        </p:spPr>
      </p:pic>
    </p:spTree>
    <p:extLst>
      <p:ext uri="{BB962C8B-B14F-4D97-AF65-F5344CB8AC3E}">
        <p14:creationId xmlns:p14="http://schemas.microsoft.com/office/powerpoint/2010/main" val="1428990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006BF-8F27-0B17-5B4B-D8E84A8D3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DC43F5-111D-BF88-8C0B-F8C2FDA80996}"/>
              </a:ext>
            </a:extLst>
          </p:cNvPr>
          <p:cNvSpPr>
            <a:spLocks noGrp="1"/>
          </p:cNvSpPr>
          <p:nvPr>
            <p:ph type="title"/>
          </p:nvPr>
        </p:nvSpPr>
        <p:spPr/>
        <p:txBody>
          <a:bodyPr/>
          <a:lstStyle/>
          <a:p>
            <a:r>
              <a:rPr lang="en-US"/>
              <a:t>Intelligent Digital Brain on Databricks – Scaled Enterprise AI Architecture (L2)</a:t>
            </a:r>
          </a:p>
        </p:txBody>
      </p:sp>
      <p:sp>
        <p:nvSpPr>
          <p:cNvPr id="3" name="Text Placeholder 80">
            <a:extLst>
              <a:ext uri="{FF2B5EF4-FFF2-40B4-BE49-F238E27FC236}">
                <a16:creationId xmlns:a16="http://schemas.microsoft.com/office/drawing/2014/main" id="{EABD9F5C-BBFB-1500-A3CF-FC84EEBC5AF3}"/>
              </a:ext>
            </a:extLst>
          </p:cNvPr>
          <p:cNvSpPr txBox="1">
            <a:spLocks/>
          </p:cNvSpPr>
          <p:nvPr/>
        </p:nvSpPr>
        <p:spPr>
          <a:xfrm>
            <a:off x="325121" y="612947"/>
            <a:ext cx="11328001" cy="610235"/>
          </a:xfrm>
          <a:prstGeom prst="rect">
            <a:avLst/>
          </a:prstGeom>
        </p:spPr>
        <p:txBody>
          <a:bodyPr/>
          <a:lstStyle>
            <a:lvl1pPr marL="0" indent="0" algn="l" defTabSz="228600" rtl="0" eaLnBrk="1" latinLnBrk="0" hangingPunct="1">
              <a:lnSpc>
                <a:spcPct val="100000"/>
              </a:lnSpc>
              <a:spcBef>
                <a:spcPts val="0"/>
              </a:spcBef>
              <a:spcAft>
                <a:spcPts val="600"/>
              </a:spcAft>
              <a:buFont typeface="Arial" panose="020B0604020202020204" pitchFamily="34" charset="0"/>
              <a:buNone/>
              <a:defRPr sz="2000" b="0" kern="1200">
                <a:solidFill>
                  <a:schemeClr val="accent2"/>
                </a:solidFill>
                <a:latin typeface="+mj-lt"/>
                <a:ea typeface="+mn-ea"/>
                <a:cs typeface="+mn-cs"/>
              </a:defRPr>
            </a:lvl1pPr>
            <a:lvl2pPr marL="18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3pPr>
            <a:lvl4pPr marL="54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4pPr>
            <a:lvl5pPr marL="72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Graphik Medium"/>
                <a:ea typeface="+mn-ea"/>
                <a:cs typeface="+mn-cs"/>
              </a:rPr>
              <a:t>Enterprise-grade brain layers for continuously learning, semantically grounded, agentic execution at scale. </a:t>
            </a:r>
            <a:endParaRPr kumimoji="0" lang="en-GB" sz="1200" b="1" i="0" u="none" strike="noStrike" kern="1200" cap="none" spc="0" normalizeH="0" baseline="0" noProof="0">
              <a:ln>
                <a:noFill/>
              </a:ln>
              <a:solidFill>
                <a:srgbClr val="000000"/>
              </a:solidFill>
              <a:effectLst/>
              <a:uLnTx/>
              <a:uFillTx/>
              <a:latin typeface="Graphik Medium"/>
              <a:ea typeface="+mn-ea"/>
              <a:cs typeface="+mn-cs"/>
            </a:endParaRPr>
          </a:p>
        </p:txBody>
      </p:sp>
      <p:sp>
        <p:nvSpPr>
          <p:cNvPr id="54" name="Rounded Rectangle 5">
            <a:extLst>
              <a:ext uri="{FF2B5EF4-FFF2-40B4-BE49-F238E27FC236}">
                <a16:creationId xmlns:a16="http://schemas.microsoft.com/office/drawing/2014/main" id="{10483F67-8CF0-A97B-A9A1-83582F5388E1}"/>
              </a:ext>
            </a:extLst>
          </p:cNvPr>
          <p:cNvSpPr/>
          <p:nvPr/>
        </p:nvSpPr>
        <p:spPr>
          <a:xfrm>
            <a:off x="373836" y="1857489"/>
            <a:ext cx="9784080" cy="769087"/>
          </a:xfrm>
          <a:prstGeom prst="roundRect">
            <a:avLst>
              <a:gd name="adj" fmla="val 11027"/>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55" name="Rounded Rectangle 4112">
            <a:extLst>
              <a:ext uri="{FF2B5EF4-FFF2-40B4-BE49-F238E27FC236}">
                <a16:creationId xmlns:a16="http://schemas.microsoft.com/office/drawing/2014/main" id="{2BC6FAD0-F507-645A-4CFD-949F07332C73}"/>
              </a:ext>
            </a:extLst>
          </p:cNvPr>
          <p:cNvSpPr/>
          <p:nvPr/>
        </p:nvSpPr>
        <p:spPr>
          <a:xfrm>
            <a:off x="10399550" y="1401264"/>
            <a:ext cx="1554988" cy="1003866"/>
          </a:xfrm>
          <a:prstGeom prst="roundRect">
            <a:avLst>
              <a:gd name="adj" fmla="val 12363"/>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Evergreen Learning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Continuous improvement loop operationalized</a:t>
            </a:r>
          </a:p>
        </p:txBody>
      </p:sp>
      <p:sp>
        <p:nvSpPr>
          <p:cNvPr id="56" name="Rounded Rectangle 13">
            <a:extLst>
              <a:ext uri="{FF2B5EF4-FFF2-40B4-BE49-F238E27FC236}">
                <a16:creationId xmlns:a16="http://schemas.microsoft.com/office/drawing/2014/main" id="{7B60EDDC-C02F-9242-A120-D7CE00ACECEC}"/>
              </a:ext>
            </a:extLst>
          </p:cNvPr>
          <p:cNvSpPr/>
          <p:nvPr/>
        </p:nvSpPr>
        <p:spPr>
          <a:xfrm>
            <a:off x="373836" y="2667749"/>
            <a:ext cx="9784080" cy="868680"/>
          </a:xfrm>
          <a:prstGeom prst="roundRect">
            <a:avLst>
              <a:gd name="adj" fmla="val 9422"/>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57" name="TextBox 56">
            <a:extLst>
              <a:ext uri="{FF2B5EF4-FFF2-40B4-BE49-F238E27FC236}">
                <a16:creationId xmlns:a16="http://schemas.microsoft.com/office/drawing/2014/main" id="{1D707CBF-0DFB-8191-CD3E-6B81CCDA0023}"/>
              </a:ext>
            </a:extLst>
          </p:cNvPr>
          <p:cNvSpPr txBox="1"/>
          <p:nvPr/>
        </p:nvSpPr>
        <p:spPr>
          <a:xfrm>
            <a:off x="789520" y="2932812"/>
            <a:ext cx="1087342" cy="338554"/>
          </a:xfrm>
          <a:prstGeom prst="rect">
            <a:avLst/>
          </a:prstGeom>
          <a:noFill/>
          <a:ln>
            <a:noFill/>
          </a:ln>
        </p:spPr>
        <p:txBody>
          <a:bodyPr wrap="square" lIns="0" tIns="0" rIns="0" bIns="0" rtlCol="0">
            <a:spAutoFit/>
          </a:bodyPr>
          <a:lstStyle>
            <a:defPPr>
              <a:defRPr lang="en-US"/>
            </a:defPPr>
            <a:lvl1pPr defTabSz="228600">
              <a:spcAft>
                <a:spcPts val="1200"/>
              </a:spcAft>
              <a:defRPr sz="1200" b="1">
                <a:solidFill>
                  <a:sysClr val="windowText" lastClr="000000"/>
                </a:solidFill>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Agent Ensemble</a:t>
            </a:r>
          </a:p>
        </p:txBody>
      </p:sp>
      <p:sp>
        <p:nvSpPr>
          <p:cNvPr id="58" name="TextBox 57">
            <a:extLst>
              <a:ext uri="{FF2B5EF4-FFF2-40B4-BE49-F238E27FC236}">
                <a16:creationId xmlns:a16="http://schemas.microsoft.com/office/drawing/2014/main" id="{E6A9209A-FF1E-D096-30E7-C827D1ABD3A4}"/>
              </a:ext>
            </a:extLst>
          </p:cNvPr>
          <p:cNvSpPr txBox="1"/>
          <p:nvPr/>
        </p:nvSpPr>
        <p:spPr>
          <a:xfrm>
            <a:off x="789520" y="2081780"/>
            <a:ext cx="1315625" cy="338554"/>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AI Lifecycle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Management </a:t>
            </a:r>
          </a:p>
        </p:txBody>
      </p:sp>
      <p:sp>
        <p:nvSpPr>
          <p:cNvPr id="62" name="Rounded Rectangle 114">
            <a:extLst>
              <a:ext uri="{FF2B5EF4-FFF2-40B4-BE49-F238E27FC236}">
                <a16:creationId xmlns:a16="http://schemas.microsoft.com/office/drawing/2014/main" id="{3F988642-22A3-C091-F267-D9C4572377D1}"/>
              </a:ext>
            </a:extLst>
          </p:cNvPr>
          <p:cNvSpPr/>
          <p:nvPr/>
        </p:nvSpPr>
        <p:spPr>
          <a:xfrm>
            <a:off x="7556891" y="2710158"/>
            <a:ext cx="252718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113" name="Rectangle 112">
            <a:extLst>
              <a:ext uri="{FF2B5EF4-FFF2-40B4-BE49-F238E27FC236}">
                <a16:creationId xmlns:a16="http://schemas.microsoft.com/office/drawing/2014/main" id="{0991C3C3-AD3B-6645-19E4-01CC489A530B}"/>
              </a:ext>
            </a:extLst>
          </p:cNvPr>
          <p:cNvSpPr/>
          <p:nvPr/>
        </p:nvSpPr>
        <p:spPr>
          <a:xfrm>
            <a:off x="7543675" y="2718580"/>
            <a:ext cx="2233266"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Certification &amp; Readiness</a:t>
            </a:r>
          </a:p>
        </p:txBody>
      </p:sp>
      <p:sp>
        <p:nvSpPr>
          <p:cNvPr id="130" name="TextBox 129">
            <a:extLst>
              <a:ext uri="{FF2B5EF4-FFF2-40B4-BE49-F238E27FC236}">
                <a16:creationId xmlns:a16="http://schemas.microsoft.com/office/drawing/2014/main" id="{6E6B1BE0-232D-4F63-93CD-A18F85739AE6}"/>
              </a:ext>
            </a:extLst>
          </p:cNvPr>
          <p:cNvSpPr txBox="1"/>
          <p:nvPr/>
        </p:nvSpPr>
        <p:spPr>
          <a:xfrm>
            <a:off x="9557733" y="2877781"/>
            <a:ext cx="472103" cy="446276"/>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Arize</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Fiddler, W&amp;B</a:t>
            </a:r>
          </a:p>
        </p:txBody>
      </p:sp>
      <p:sp>
        <p:nvSpPr>
          <p:cNvPr id="131" name="Rounded Rectangle 113">
            <a:extLst>
              <a:ext uri="{FF2B5EF4-FFF2-40B4-BE49-F238E27FC236}">
                <a16:creationId xmlns:a16="http://schemas.microsoft.com/office/drawing/2014/main" id="{9493E9BA-14CA-0732-6603-758AD13390BC}"/>
              </a:ext>
            </a:extLst>
          </p:cNvPr>
          <p:cNvSpPr/>
          <p:nvPr/>
        </p:nvSpPr>
        <p:spPr>
          <a:xfrm>
            <a:off x="4454982" y="2710158"/>
            <a:ext cx="305571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132" name="Rectangle 131">
            <a:extLst>
              <a:ext uri="{FF2B5EF4-FFF2-40B4-BE49-F238E27FC236}">
                <a16:creationId xmlns:a16="http://schemas.microsoft.com/office/drawing/2014/main" id="{028EFBBE-E8E9-E2BE-8F5B-4816AFA76862}"/>
              </a:ext>
            </a:extLst>
          </p:cNvPr>
          <p:cNvSpPr/>
          <p:nvPr/>
        </p:nvSpPr>
        <p:spPr>
          <a:xfrm>
            <a:off x="4435385" y="2718580"/>
            <a:ext cx="1806841"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Industry Agents</a:t>
            </a:r>
          </a:p>
        </p:txBody>
      </p:sp>
      <p:sp>
        <p:nvSpPr>
          <p:cNvPr id="136" name="TextBox 135">
            <a:extLst>
              <a:ext uri="{FF2B5EF4-FFF2-40B4-BE49-F238E27FC236}">
                <a16:creationId xmlns:a16="http://schemas.microsoft.com/office/drawing/2014/main" id="{643C7E8A-81E9-C1E4-1664-F701A3C15E14}"/>
              </a:ext>
            </a:extLst>
          </p:cNvPr>
          <p:cNvSpPr txBox="1"/>
          <p:nvPr/>
        </p:nvSpPr>
        <p:spPr>
          <a:xfrm>
            <a:off x="6664185" y="2803896"/>
            <a:ext cx="739958" cy="553998"/>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LangGraph</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 Salesforce/</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ServiceNow/SAP connectors </a:t>
            </a:r>
          </a:p>
        </p:txBody>
      </p:sp>
      <p:sp>
        <p:nvSpPr>
          <p:cNvPr id="140" name="Rounded Rectangle 53">
            <a:extLst>
              <a:ext uri="{FF2B5EF4-FFF2-40B4-BE49-F238E27FC236}">
                <a16:creationId xmlns:a16="http://schemas.microsoft.com/office/drawing/2014/main" id="{6904C0FD-2605-A938-E257-DFE61DBD5A12}"/>
              </a:ext>
            </a:extLst>
          </p:cNvPr>
          <p:cNvSpPr/>
          <p:nvPr/>
        </p:nvSpPr>
        <p:spPr>
          <a:xfrm>
            <a:off x="1956925" y="2710158"/>
            <a:ext cx="2451866"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5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41" name="Rectangle 140">
            <a:extLst>
              <a:ext uri="{FF2B5EF4-FFF2-40B4-BE49-F238E27FC236}">
                <a16:creationId xmlns:a16="http://schemas.microsoft.com/office/drawing/2014/main" id="{6F82D20B-B390-A3C1-1CCA-C4F810A69D88}"/>
              </a:ext>
            </a:extLst>
          </p:cNvPr>
          <p:cNvSpPr/>
          <p:nvPr/>
        </p:nvSpPr>
        <p:spPr>
          <a:xfrm>
            <a:off x="1914187" y="2718580"/>
            <a:ext cx="1420196" cy="1906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Orchestration</a:t>
            </a:r>
          </a:p>
        </p:txBody>
      </p:sp>
      <p:sp>
        <p:nvSpPr>
          <p:cNvPr id="142" name="TextBox 141">
            <a:extLst>
              <a:ext uri="{FF2B5EF4-FFF2-40B4-BE49-F238E27FC236}">
                <a16:creationId xmlns:a16="http://schemas.microsoft.com/office/drawing/2014/main" id="{7D8A60FD-0C4A-17F2-38E8-954E764C7185}"/>
              </a:ext>
            </a:extLst>
          </p:cNvPr>
          <p:cNvSpPr txBox="1"/>
          <p:nvPr/>
        </p:nvSpPr>
        <p:spPr>
          <a:xfrm>
            <a:off x="3800958" y="2954058"/>
            <a:ext cx="796119" cy="230832"/>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LangGraph</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143" name="TextBox 142">
            <a:extLst>
              <a:ext uri="{FF2B5EF4-FFF2-40B4-BE49-F238E27FC236}">
                <a16:creationId xmlns:a16="http://schemas.microsoft.com/office/drawing/2014/main" id="{4A099B5B-2DBA-4B35-EE19-BC65CCD983DE}"/>
              </a:ext>
            </a:extLst>
          </p:cNvPr>
          <p:cNvSpPr txBox="1"/>
          <p:nvPr/>
        </p:nvSpPr>
        <p:spPr>
          <a:xfrm>
            <a:off x="10365258" y="973427"/>
            <a:ext cx="1626194" cy="369332"/>
          </a:xfrm>
          <a:prstGeom prst="rect">
            <a:avLst/>
          </a:prstGeom>
          <a:noFill/>
        </p:spPr>
        <p:txBody>
          <a:bodyPr wrap="square" lIns="0" tIns="0" rIns="0" bIns="0" rtlCol="0">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Graphik Bold" panose="020B0503030202060203" pitchFamily="34" charset="77"/>
                <a:ea typeface="+mn-ea"/>
                <a:cs typeface="+mn-cs"/>
              </a:rPr>
              <a:t>Core Design Principles</a:t>
            </a:r>
          </a:p>
        </p:txBody>
      </p:sp>
      <p:sp>
        <p:nvSpPr>
          <p:cNvPr id="144" name="Rounded Rectangle 5">
            <a:extLst>
              <a:ext uri="{FF2B5EF4-FFF2-40B4-BE49-F238E27FC236}">
                <a16:creationId xmlns:a16="http://schemas.microsoft.com/office/drawing/2014/main" id="{5A4E2293-9F18-8B3C-52A4-B4C44E3DC387}"/>
              </a:ext>
            </a:extLst>
          </p:cNvPr>
          <p:cNvSpPr/>
          <p:nvPr/>
        </p:nvSpPr>
        <p:spPr>
          <a:xfrm>
            <a:off x="373836" y="924347"/>
            <a:ext cx="9784080" cy="884289"/>
          </a:xfrm>
          <a:prstGeom prst="roundRect">
            <a:avLst>
              <a:gd name="adj" fmla="val 11027"/>
            </a:avLst>
          </a:prstGeom>
          <a:solidFill>
            <a:srgbClr val="7500C1">
              <a:alpha val="63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Graphik Bold"/>
                <a:ea typeface="+mn-ea"/>
                <a:cs typeface="+mn-cs"/>
              </a:rPr>
              <a:t>Industry Pattern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Graphik Bold"/>
                <a:ea typeface="+mn-ea"/>
                <a:cs typeface="+mn-cs"/>
              </a:rPr>
              <a:t>L</a:t>
            </a:r>
            <a:r>
              <a:rPr kumimoji="0" lang="en-US" sz="1050" b="1" i="0" u="none" strike="noStrike" kern="1200" cap="none" spc="0" normalizeH="0" baseline="0" noProof="0" err="1">
                <a:ln>
                  <a:noFill/>
                </a:ln>
                <a:solidFill>
                  <a:srgbClr val="FFFFFF"/>
                </a:solidFill>
                <a:effectLst/>
                <a:uLnTx/>
                <a:uFillTx/>
                <a:latin typeface="Graphik Bold"/>
                <a:ea typeface="+mn-ea"/>
                <a:cs typeface="+mn-cs"/>
              </a:rPr>
              <a:t>ibraries</a:t>
            </a:r>
            <a:endParaRPr kumimoji="0" lang="en-US" sz="1050" b="1" i="0" u="none" strike="noStrike" kern="1200" cap="none" spc="0" normalizeH="0" baseline="0" noProof="0">
              <a:ln>
                <a:noFill/>
              </a:ln>
              <a:solidFill>
                <a:srgbClr val="FFFFFF"/>
              </a:solidFill>
              <a:effectLst/>
              <a:uLnTx/>
              <a:uFillTx/>
              <a:latin typeface="Graphik Bold"/>
              <a:ea typeface="+mn-ea"/>
              <a:cs typeface="+mn-cs"/>
            </a:endParaRPr>
          </a:p>
        </p:txBody>
      </p:sp>
      <p:sp>
        <p:nvSpPr>
          <p:cNvPr id="160" name="Rounded Rectangle 16">
            <a:extLst>
              <a:ext uri="{FF2B5EF4-FFF2-40B4-BE49-F238E27FC236}">
                <a16:creationId xmlns:a16="http://schemas.microsoft.com/office/drawing/2014/main" id="{9DE85E17-8012-C487-2F48-8F7B92FDD6FC}"/>
              </a:ext>
            </a:extLst>
          </p:cNvPr>
          <p:cNvSpPr/>
          <p:nvPr/>
        </p:nvSpPr>
        <p:spPr>
          <a:xfrm>
            <a:off x="1680285"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Employee Copilots</a:t>
            </a:r>
          </a:p>
        </p:txBody>
      </p:sp>
      <p:sp>
        <p:nvSpPr>
          <p:cNvPr id="161" name="Rounded Rectangle 16">
            <a:extLst>
              <a:ext uri="{FF2B5EF4-FFF2-40B4-BE49-F238E27FC236}">
                <a16:creationId xmlns:a16="http://schemas.microsoft.com/office/drawing/2014/main" id="{67F19FB5-2E26-E9F8-BAEA-97D57EC7B434}"/>
              </a:ext>
            </a:extLst>
          </p:cNvPr>
          <p:cNvSpPr/>
          <p:nvPr/>
        </p:nvSpPr>
        <p:spPr>
          <a:xfrm>
            <a:off x="2932472" y="973095"/>
            <a:ext cx="137160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Analyst &amp; Investigator Workbenches</a:t>
            </a:r>
          </a:p>
        </p:txBody>
      </p:sp>
      <p:sp>
        <p:nvSpPr>
          <p:cNvPr id="162" name="Rounded Rectangle 16">
            <a:extLst>
              <a:ext uri="{FF2B5EF4-FFF2-40B4-BE49-F238E27FC236}">
                <a16:creationId xmlns:a16="http://schemas.microsoft.com/office/drawing/2014/main" id="{31FF0ECF-281B-3B27-2500-F61FD30233BD}"/>
              </a:ext>
            </a:extLst>
          </p:cNvPr>
          <p:cNvSpPr/>
          <p:nvPr/>
        </p:nvSpPr>
        <p:spPr>
          <a:xfrm>
            <a:off x="4367539"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Contact Center Assist</a:t>
            </a:r>
          </a:p>
        </p:txBody>
      </p:sp>
      <p:sp>
        <p:nvSpPr>
          <p:cNvPr id="193" name="Rounded Rectangle 16">
            <a:extLst>
              <a:ext uri="{FF2B5EF4-FFF2-40B4-BE49-F238E27FC236}">
                <a16:creationId xmlns:a16="http://schemas.microsoft.com/office/drawing/2014/main" id="{196538D4-C047-4C9B-3C5A-E6F83BFAFB37}"/>
              </a:ext>
            </a:extLst>
          </p:cNvPr>
          <p:cNvSpPr/>
          <p:nvPr/>
        </p:nvSpPr>
        <p:spPr>
          <a:xfrm>
            <a:off x="5711166"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Digital Channels</a:t>
            </a:r>
          </a:p>
        </p:txBody>
      </p:sp>
      <p:sp>
        <p:nvSpPr>
          <p:cNvPr id="194" name="Rounded Rectangle 16">
            <a:extLst>
              <a:ext uri="{FF2B5EF4-FFF2-40B4-BE49-F238E27FC236}">
                <a16:creationId xmlns:a16="http://schemas.microsoft.com/office/drawing/2014/main" id="{BBE30D22-8663-3B83-087D-B8CB8E44ED5C}"/>
              </a:ext>
            </a:extLst>
          </p:cNvPr>
          <p:cNvSpPr/>
          <p:nvPr/>
        </p:nvSpPr>
        <p:spPr>
          <a:xfrm>
            <a:off x="6963353"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Back-office Automation</a:t>
            </a:r>
          </a:p>
        </p:txBody>
      </p:sp>
      <p:sp>
        <p:nvSpPr>
          <p:cNvPr id="195" name="Rounded Rectangle 16">
            <a:extLst>
              <a:ext uri="{FF2B5EF4-FFF2-40B4-BE49-F238E27FC236}">
                <a16:creationId xmlns:a16="http://schemas.microsoft.com/office/drawing/2014/main" id="{1CAD7F34-8E2C-99DB-C904-5DDBC04B87F2}"/>
              </a:ext>
            </a:extLst>
          </p:cNvPr>
          <p:cNvSpPr/>
          <p:nvPr/>
        </p:nvSpPr>
        <p:spPr>
          <a:xfrm>
            <a:off x="8306978"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Developer &amp; Ops Productivity</a:t>
            </a:r>
          </a:p>
        </p:txBody>
      </p:sp>
      <p:sp>
        <p:nvSpPr>
          <p:cNvPr id="196" name="Rounded Rectangle 4112">
            <a:extLst>
              <a:ext uri="{FF2B5EF4-FFF2-40B4-BE49-F238E27FC236}">
                <a16:creationId xmlns:a16="http://schemas.microsoft.com/office/drawing/2014/main" id="{2947AFE0-4DDE-C015-37D4-2DA0DE6B7F05}"/>
              </a:ext>
            </a:extLst>
          </p:cNvPr>
          <p:cNvSpPr/>
          <p:nvPr/>
        </p:nvSpPr>
        <p:spPr>
          <a:xfrm>
            <a:off x="10399549" y="2467969"/>
            <a:ext cx="1554988" cy="1113439"/>
          </a:xfrm>
          <a:prstGeom prst="roundRect">
            <a:avLst>
              <a:gd name="adj" fmla="val 966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Institutional Knowledge Compounding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Captures explicit, implicit, and tacit knowledge</a:t>
            </a:r>
          </a:p>
        </p:txBody>
      </p:sp>
      <p:sp>
        <p:nvSpPr>
          <p:cNvPr id="197" name="Rounded Rectangle 4112">
            <a:extLst>
              <a:ext uri="{FF2B5EF4-FFF2-40B4-BE49-F238E27FC236}">
                <a16:creationId xmlns:a16="http://schemas.microsoft.com/office/drawing/2014/main" id="{8A59D04E-078C-84E1-81C5-609C854F9AAC}"/>
              </a:ext>
            </a:extLst>
          </p:cNvPr>
          <p:cNvSpPr/>
          <p:nvPr/>
        </p:nvSpPr>
        <p:spPr>
          <a:xfrm>
            <a:off x="10399549" y="3644247"/>
            <a:ext cx="1554988" cy="1461698"/>
          </a:xfrm>
          <a:prstGeom prst="roundRect">
            <a:avLst>
              <a:gd name="adj" fmla="val 6991"/>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Trusted Agentic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Certified agents, evidence packs, policy enforcement, secure tool execution across enterprise systems</a:t>
            </a:r>
          </a:p>
        </p:txBody>
      </p:sp>
      <p:sp>
        <p:nvSpPr>
          <p:cNvPr id="201" name="Rounded Rectangle 4112">
            <a:extLst>
              <a:ext uri="{FF2B5EF4-FFF2-40B4-BE49-F238E27FC236}">
                <a16:creationId xmlns:a16="http://schemas.microsoft.com/office/drawing/2014/main" id="{E88AC84F-D3D7-55EA-556E-313C573A9A07}"/>
              </a:ext>
            </a:extLst>
          </p:cNvPr>
          <p:cNvSpPr/>
          <p:nvPr/>
        </p:nvSpPr>
        <p:spPr>
          <a:xfrm>
            <a:off x="10399548" y="5168784"/>
            <a:ext cx="1554988" cy="1294008"/>
          </a:xfrm>
          <a:prstGeom prst="roundRect">
            <a:avLst>
              <a:gd name="adj" fmla="val 719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Reusable Platform for Any Domain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Same core brain across industries; plug-in ontologies, data products, agent libraries</a:t>
            </a:r>
          </a:p>
        </p:txBody>
      </p:sp>
      <p:sp>
        <p:nvSpPr>
          <p:cNvPr id="204" name="TextBox 9">
            <a:extLst>
              <a:ext uri="{FF2B5EF4-FFF2-40B4-BE49-F238E27FC236}">
                <a16:creationId xmlns:a16="http://schemas.microsoft.com/office/drawing/2014/main" id="{F78FE9C7-18D3-452F-928F-5AE69A671B5D}"/>
              </a:ext>
            </a:extLst>
          </p:cNvPr>
          <p:cNvSpPr txBox="1">
            <a:spLocks noChangeArrowheads="1"/>
          </p:cNvSpPr>
          <p:nvPr/>
        </p:nvSpPr>
        <p:spPr bwMode="auto">
          <a:xfrm>
            <a:off x="1946833" y="3165312"/>
            <a:ext cx="52290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Cluster</a:t>
            </a:r>
          </a:p>
        </p:txBody>
      </p:sp>
      <p:sp>
        <p:nvSpPr>
          <p:cNvPr id="210" name="TextBox 9">
            <a:extLst>
              <a:ext uri="{FF2B5EF4-FFF2-40B4-BE49-F238E27FC236}">
                <a16:creationId xmlns:a16="http://schemas.microsoft.com/office/drawing/2014/main" id="{0E4E63CF-9461-6C15-3C3E-A27E51BC65D9}"/>
              </a:ext>
            </a:extLst>
          </p:cNvPr>
          <p:cNvSpPr txBox="1">
            <a:spLocks noChangeArrowheads="1"/>
          </p:cNvSpPr>
          <p:nvPr/>
        </p:nvSpPr>
        <p:spPr bwMode="auto">
          <a:xfrm>
            <a:off x="2354729" y="3144512"/>
            <a:ext cx="7332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Workflows</a:t>
            </a:r>
          </a:p>
        </p:txBody>
      </p:sp>
      <p:sp>
        <p:nvSpPr>
          <p:cNvPr id="216" name="TextBox 12">
            <a:extLst>
              <a:ext uri="{FF2B5EF4-FFF2-40B4-BE49-F238E27FC236}">
                <a16:creationId xmlns:a16="http://schemas.microsoft.com/office/drawing/2014/main" id="{673E8407-6C3A-2B69-F445-BA1C3B16D2A0}"/>
              </a:ext>
            </a:extLst>
          </p:cNvPr>
          <p:cNvSpPr txBox="1">
            <a:spLocks noChangeArrowheads="1"/>
          </p:cNvSpPr>
          <p:nvPr/>
        </p:nvSpPr>
        <p:spPr bwMode="auto">
          <a:xfrm>
            <a:off x="3023162" y="3154575"/>
            <a:ext cx="64758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Serverless</a:t>
            </a:r>
          </a:p>
        </p:txBody>
      </p:sp>
      <p:sp>
        <p:nvSpPr>
          <p:cNvPr id="347" name="TextBox 9">
            <a:extLst>
              <a:ext uri="{FF2B5EF4-FFF2-40B4-BE49-F238E27FC236}">
                <a16:creationId xmlns:a16="http://schemas.microsoft.com/office/drawing/2014/main" id="{4221B8BF-2551-071C-164A-99DB64E89FBB}"/>
              </a:ext>
            </a:extLst>
          </p:cNvPr>
          <p:cNvSpPr txBox="1">
            <a:spLocks noChangeArrowheads="1"/>
          </p:cNvSpPr>
          <p:nvPr/>
        </p:nvSpPr>
        <p:spPr bwMode="auto">
          <a:xfrm>
            <a:off x="8167446" y="3173753"/>
            <a:ext cx="66575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Workflows</a:t>
            </a:r>
          </a:p>
        </p:txBody>
      </p:sp>
      <p:sp>
        <p:nvSpPr>
          <p:cNvPr id="353" name="TextBox 9">
            <a:extLst>
              <a:ext uri="{FF2B5EF4-FFF2-40B4-BE49-F238E27FC236}">
                <a16:creationId xmlns:a16="http://schemas.microsoft.com/office/drawing/2014/main" id="{90C8B870-9070-00C9-7298-E7C9B225A8CC}"/>
              </a:ext>
            </a:extLst>
          </p:cNvPr>
          <p:cNvSpPr txBox="1">
            <a:spLocks noChangeArrowheads="1"/>
          </p:cNvSpPr>
          <p:nvPr/>
        </p:nvSpPr>
        <p:spPr bwMode="auto">
          <a:xfrm>
            <a:off x="7513461" y="3191048"/>
            <a:ext cx="77801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372" name="Rounded Rectangle 16">
            <a:extLst>
              <a:ext uri="{FF2B5EF4-FFF2-40B4-BE49-F238E27FC236}">
                <a16:creationId xmlns:a16="http://schemas.microsoft.com/office/drawing/2014/main" id="{2490BD57-8807-83B3-3B96-F90689DD84E7}"/>
              </a:ext>
            </a:extLst>
          </p:cNvPr>
          <p:cNvSpPr/>
          <p:nvPr/>
        </p:nvSpPr>
        <p:spPr>
          <a:xfrm>
            <a:off x="1941732" y="1880855"/>
            <a:ext cx="1618488" cy="715648"/>
          </a:xfrm>
          <a:prstGeom prst="roundRect">
            <a:avLst>
              <a:gd name="adj" fmla="val 8005"/>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rPr>
              <a:t>AI Governance, Registry &amp; Lineage</a:t>
            </a:r>
          </a:p>
        </p:txBody>
      </p:sp>
      <p:sp>
        <p:nvSpPr>
          <p:cNvPr id="373" name="Rounded Rectangle 16">
            <a:extLst>
              <a:ext uri="{FF2B5EF4-FFF2-40B4-BE49-F238E27FC236}">
                <a16:creationId xmlns:a16="http://schemas.microsoft.com/office/drawing/2014/main" id="{C7E03B9B-B7CD-66DC-38A4-4BA43EFBF390}"/>
              </a:ext>
            </a:extLst>
          </p:cNvPr>
          <p:cNvSpPr/>
          <p:nvPr/>
        </p:nvSpPr>
        <p:spPr>
          <a:xfrm>
            <a:off x="3579646" y="1885976"/>
            <a:ext cx="1947672" cy="715648"/>
          </a:xfrm>
          <a:prstGeom prst="roundRect">
            <a:avLst>
              <a:gd name="adj" fmla="val 6922"/>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AI Observability, Monitoring &amp; Evaluation</a:t>
            </a:r>
          </a:p>
        </p:txBody>
      </p:sp>
      <p:sp>
        <p:nvSpPr>
          <p:cNvPr id="374" name="Rounded Rectangle 16">
            <a:extLst>
              <a:ext uri="{FF2B5EF4-FFF2-40B4-BE49-F238E27FC236}">
                <a16:creationId xmlns:a16="http://schemas.microsoft.com/office/drawing/2014/main" id="{A698C4B6-6113-296C-6B48-B9246EFC380C}"/>
              </a:ext>
            </a:extLst>
          </p:cNvPr>
          <p:cNvSpPr/>
          <p:nvPr/>
        </p:nvSpPr>
        <p:spPr>
          <a:xfrm>
            <a:off x="5547910" y="1886054"/>
            <a:ext cx="1856232" cy="715648"/>
          </a:xfrm>
          <a:prstGeom prst="roundRect">
            <a:avLst>
              <a:gd name="adj" fmla="val 5838"/>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Responsible, Explainable &amp; Compliant AI</a:t>
            </a:r>
          </a:p>
        </p:txBody>
      </p:sp>
      <p:sp>
        <p:nvSpPr>
          <p:cNvPr id="375" name="Rounded Rectangle 16">
            <a:extLst>
              <a:ext uri="{FF2B5EF4-FFF2-40B4-BE49-F238E27FC236}">
                <a16:creationId xmlns:a16="http://schemas.microsoft.com/office/drawing/2014/main" id="{E81AA421-E69A-1F32-6ADF-2F728AD51A5B}"/>
              </a:ext>
            </a:extLst>
          </p:cNvPr>
          <p:cNvSpPr/>
          <p:nvPr/>
        </p:nvSpPr>
        <p:spPr>
          <a:xfrm>
            <a:off x="7426245" y="1891175"/>
            <a:ext cx="1820090" cy="715648"/>
          </a:xfrm>
          <a:prstGeom prst="roundRect">
            <a:avLst>
              <a:gd name="adj" fmla="val 6921"/>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AI Lifecycle Automation &amp; Promotion</a:t>
            </a:r>
          </a:p>
        </p:txBody>
      </p:sp>
      <p:sp>
        <p:nvSpPr>
          <p:cNvPr id="377" name="TextBox 376">
            <a:extLst>
              <a:ext uri="{FF2B5EF4-FFF2-40B4-BE49-F238E27FC236}">
                <a16:creationId xmlns:a16="http://schemas.microsoft.com/office/drawing/2014/main" id="{E9F7207F-45E5-03C8-EB97-B75AF6CD729A}"/>
              </a:ext>
            </a:extLst>
          </p:cNvPr>
          <p:cNvSpPr txBox="1"/>
          <p:nvPr/>
        </p:nvSpPr>
        <p:spPr>
          <a:xfrm>
            <a:off x="9164292" y="1875873"/>
            <a:ext cx="103832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Graphik Light"/>
                <a:ea typeface="+mn-ea"/>
                <a:cs typeface="+mn-cs"/>
              </a:rPr>
              <a:t>Lifecycle Scope: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Models · Agents · Prompts · Policies · Knowledge · Data · Tools</a:t>
            </a:r>
          </a:p>
        </p:txBody>
      </p:sp>
      <p:sp>
        <p:nvSpPr>
          <p:cNvPr id="464" name="Rounded Rectangle 16">
            <a:extLst>
              <a:ext uri="{FF2B5EF4-FFF2-40B4-BE49-F238E27FC236}">
                <a16:creationId xmlns:a16="http://schemas.microsoft.com/office/drawing/2014/main" id="{1E5A39B5-BE90-6C08-B8F7-A7807C22ED76}"/>
              </a:ext>
            </a:extLst>
          </p:cNvPr>
          <p:cNvSpPr/>
          <p:nvPr/>
        </p:nvSpPr>
        <p:spPr>
          <a:xfrm>
            <a:off x="1680284" y="1261496"/>
            <a:ext cx="2354497" cy="52958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65" name="TextBox 464">
            <a:extLst>
              <a:ext uri="{FF2B5EF4-FFF2-40B4-BE49-F238E27FC236}">
                <a16:creationId xmlns:a16="http://schemas.microsoft.com/office/drawing/2014/main" id="{DDB43519-258F-C1C8-2CE1-76AC8061BBAB}"/>
              </a:ext>
            </a:extLst>
          </p:cNvPr>
          <p:cNvSpPr txBox="1"/>
          <p:nvPr/>
        </p:nvSpPr>
        <p:spPr>
          <a:xfrm>
            <a:off x="2107664" y="1295827"/>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Copilot &amp; Workbench Blueprints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Role-based copilots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Investigator workbenches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Process automation playbooks</a:t>
            </a:r>
          </a:p>
        </p:txBody>
      </p:sp>
      <p:grpSp>
        <p:nvGrpSpPr>
          <p:cNvPr id="466" name="Group 465">
            <a:extLst>
              <a:ext uri="{FF2B5EF4-FFF2-40B4-BE49-F238E27FC236}">
                <a16:creationId xmlns:a16="http://schemas.microsoft.com/office/drawing/2014/main" id="{94DCF509-BCE0-7AD6-524A-1D61FA54384A}"/>
              </a:ext>
            </a:extLst>
          </p:cNvPr>
          <p:cNvGrpSpPr/>
          <p:nvPr/>
        </p:nvGrpSpPr>
        <p:grpSpPr>
          <a:xfrm>
            <a:off x="1777097" y="1427774"/>
            <a:ext cx="265136" cy="198901"/>
            <a:chOff x="4263786" y="750752"/>
            <a:chExt cx="578395" cy="433903"/>
          </a:xfrm>
        </p:grpSpPr>
        <p:sp>
          <p:nvSpPr>
            <p:cNvPr id="467" name="Freeform 134">
              <a:extLst>
                <a:ext uri="{FF2B5EF4-FFF2-40B4-BE49-F238E27FC236}">
                  <a16:creationId xmlns:a16="http://schemas.microsoft.com/office/drawing/2014/main" id="{76AB9361-3CB7-4107-5469-8522C534F7E7}"/>
                </a:ext>
              </a:extLst>
            </p:cNvPr>
            <p:cNvSpPr>
              <a:spLocks noChangeAspect="1" noEditPoints="1"/>
            </p:cNvSpPr>
            <p:nvPr/>
          </p:nvSpPr>
          <p:spPr bwMode="auto">
            <a:xfrm>
              <a:off x="4263786" y="846239"/>
              <a:ext cx="344777" cy="338416"/>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nvGrpSpPr>
            <p:cNvPr id="468" name="Group 61">
              <a:extLst>
                <a:ext uri="{FF2B5EF4-FFF2-40B4-BE49-F238E27FC236}">
                  <a16:creationId xmlns:a16="http://schemas.microsoft.com/office/drawing/2014/main" id="{EA901FD5-0F3A-9105-0B8C-D515A050CB5B}"/>
                </a:ext>
              </a:extLst>
            </p:cNvPr>
            <p:cNvGrpSpPr>
              <a:grpSpLocks noChangeAspect="1"/>
            </p:cNvGrpSpPr>
            <p:nvPr/>
          </p:nvGrpSpPr>
          <p:grpSpPr bwMode="auto">
            <a:xfrm>
              <a:off x="4566198" y="750752"/>
              <a:ext cx="275983" cy="241080"/>
              <a:chOff x="1371" y="1749"/>
              <a:chExt cx="427" cy="373"/>
            </a:xfrm>
            <a:solidFill>
              <a:srgbClr val="A100FF"/>
            </a:solidFill>
          </p:grpSpPr>
          <p:sp>
            <p:nvSpPr>
              <p:cNvPr id="469" name="Freeform 62">
                <a:extLst>
                  <a:ext uri="{FF2B5EF4-FFF2-40B4-BE49-F238E27FC236}">
                    <a16:creationId xmlns:a16="http://schemas.microsoft.com/office/drawing/2014/main" id="{E80D7AB8-9160-B5B0-C676-8AF87B5BDF5D}"/>
                  </a:ext>
                </a:extLst>
              </p:cNvPr>
              <p:cNvSpPr>
                <a:spLocks noEditPoints="1"/>
              </p:cNvSpPr>
              <p:nvPr/>
            </p:nvSpPr>
            <p:spPr bwMode="auto">
              <a:xfrm>
                <a:off x="1371" y="1820"/>
                <a:ext cx="427" cy="302"/>
              </a:xfrm>
              <a:custGeom>
                <a:avLst/>
                <a:gdLst>
                  <a:gd name="T0" fmla="*/ 246 w 288"/>
                  <a:gd name="T1" fmla="*/ 204 h 204"/>
                  <a:gd name="T2" fmla="*/ 42 w 288"/>
                  <a:gd name="T3" fmla="*/ 204 h 204"/>
                  <a:gd name="T4" fmla="*/ 0 w 288"/>
                  <a:gd name="T5" fmla="*/ 162 h 204"/>
                  <a:gd name="T6" fmla="*/ 0 w 288"/>
                  <a:gd name="T7" fmla="*/ 42 h 204"/>
                  <a:gd name="T8" fmla="*/ 42 w 288"/>
                  <a:gd name="T9" fmla="*/ 0 h 204"/>
                  <a:gd name="T10" fmla="*/ 246 w 288"/>
                  <a:gd name="T11" fmla="*/ 0 h 204"/>
                  <a:gd name="T12" fmla="*/ 288 w 288"/>
                  <a:gd name="T13" fmla="*/ 42 h 204"/>
                  <a:gd name="T14" fmla="*/ 288 w 288"/>
                  <a:gd name="T15" fmla="*/ 162 h 204"/>
                  <a:gd name="T16" fmla="*/ 246 w 288"/>
                  <a:gd name="T17" fmla="*/ 204 h 204"/>
                  <a:gd name="T18" fmla="*/ 42 w 288"/>
                  <a:gd name="T19" fmla="*/ 12 h 204"/>
                  <a:gd name="T20" fmla="*/ 12 w 288"/>
                  <a:gd name="T21" fmla="*/ 42 h 204"/>
                  <a:gd name="T22" fmla="*/ 12 w 288"/>
                  <a:gd name="T23" fmla="*/ 162 h 204"/>
                  <a:gd name="T24" fmla="*/ 42 w 288"/>
                  <a:gd name="T25" fmla="*/ 192 h 204"/>
                  <a:gd name="T26" fmla="*/ 246 w 288"/>
                  <a:gd name="T27" fmla="*/ 192 h 204"/>
                  <a:gd name="T28" fmla="*/ 276 w 288"/>
                  <a:gd name="T29" fmla="*/ 162 h 204"/>
                  <a:gd name="T30" fmla="*/ 276 w 288"/>
                  <a:gd name="T31" fmla="*/ 42 h 204"/>
                  <a:gd name="T32" fmla="*/ 246 w 288"/>
                  <a:gd name="T33" fmla="*/ 12 h 204"/>
                  <a:gd name="T34" fmla="*/ 42 w 288"/>
                  <a:gd name="T35"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04">
                    <a:moveTo>
                      <a:pt x="246" y="204"/>
                    </a:moveTo>
                    <a:cubicBezTo>
                      <a:pt x="42" y="204"/>
                      <a:pt x="42" y="204"/>
                      <a:pt x="42" y="204"/>
                    </a:cubicBezTo>
                    <a:cubicBezTo>
                      <a:pt x="19" y="204"/>
                      <a:pt x="0" y="186"/>
                      <a:pt x="0" y="162"/>
                    </a:cubicBezTo>
                    <a:cubicBezTo>
                      <a:pt x="0" y="42"/>
                      <a:pt x="0" y="42"/>
                      <a:pt x="0" y="42"/>
                    </a:cubicBezTo>
                    <a:cubicBezTo>
                      <a:pt x="0" y="19"/>
                      <a:pt x="19" y="0"/>
                      <a:pt x="42" y="0"/>
                    </a:cubicBezTo>
                    <a:cubicBezTo>
                      <a:pt x="246" y="0"/>
                      <a:pt x="246" y="0"/>
                      <a:pt x="246" y="0"/>
                    </a:cubicBezTo>
                    <a:cubicBezTo>
                      <a:pt x="269" y="0"/>
                      <a:pt x="288" y="19"/>
                      <a:pt x="288" y="42"/>
                    </a:cubicBezTo>
                    <a:cubicBezTo>
                      <a:pt x="288" y="162"/>
                      <a:pt x="288" y="162"/>
                      <a:pt x="288" y="162"/>
                    </a:cubicBezTo>
                    <a:cubicBezTo>
                      <a:pt x="288" y="186"/>
                      <a:pt x="269" y="204"/>
                      <a:pt x="246" y="204"/>
                    </a:cubicBezTo>
                    <a:close/>
                    <a:moveTo>
                      <a:pt x="42" y="12"/>
                    </a:moveTo>
                    <a:cubicBezTo>
                      <a:pt x="25" y="12"/>
                      <a:pt x="12" y="26"/>
                      <a:pt x="12" y="42"/>
                    </a:cubicBezTo>
                    <a:cubicBezTo>
                      <a:pt x="12" y="162"/>
                      <a:pt x="12" y="162"/>
                      <a:pt x="12" y="162"/>
                    </a:cubicBezTo>
                    <a:cubicBezTo>
                      <a:pt x="12" y="179"/>
                      <a:pt x="25" y="192"/>
                      <a:pt x="42" y="192"/>
                    </a:cubicBezTo>
                    <a:cubicBezTo>
                      <a:pt x="246" y="192"/>
                      <a:pt x="246" y="192"/>
                      <a:pt x="246" y="192"/>
                    </a:cubicBezTo>
                    <a:cubicBezTo>
                      <a:pt x="263" y="192"/>
                      <a:pt x="276" y="179"/>
                      <a:pt x="276" y="162"/>
                    </a:cubicBezTo>
                    <a:cubicBezTo>
                      <a:pt x="276" y="42"/>
                      <a:pt x="276" y="42"/>
                      <a:pt x="276" y="42"/>
                    </a:cubicBezTo>
                    <a:cubicBezTo>
                      <a:pt x="276" y="26"/>
                      <a:pt x="263" y="12"/>
                      <a:pt x="246" y="12"/>
                    </a:cubicBez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0" name="Freeform 63">
                <a:extLst>
                  <a:ext uri="{FF2B5EF4-FFF2-40B4-BE49-F238E27FC236}">
                    <a16:creationId xmlns:a16="http://schemas.microsoft.com/office/drawing/2014/main" id="{FD4FDFCC-8E21-3BCA-9752-A5BB726C022A}"/>
                  </a:ext>
                </a:extLst>
              </p:cNvPr>
              <p:cNvSpPr>
                <a:spLocks/>
              </p:cNvSpPr>
              <p:nvPr/>
            </p:nvSpPr>
            <p:spPr bwMode="auto">
              <a:xfrm>
                <a:off x="1513" y="1749"/>
                <a:ext cx="142" cy="89"/>
              </a:xfrm>
              <a:custGeom>
                <a:avLst/>
                <a:gdLst>
                  <a:gd name="T0" fmla="*/ 90 w 96"/>
                  <a:gd name="T1" fmla="*/ 60 h 60"/>
                  <a:gd name="T2" fmla="*/ 84 w 96"/>
                  <a:gd name="T3" fmla="*/ 54 h 60"/>
                  <a:gd name="T4" fmla="*/ 84 w 96"/>
                  <a:gd name="T5" fmla="*/ 30 h 60"/>
                  <a:gd name="T6" fmla="*/ 66 w 96"/>
                  <a:gd name="T7" fmla="*/ 12 h 60"/>
                  <a:gd name="T8" fmla="*/ 30 w 96"/>
                  <a:gd name="T9" fmla="*/ 12 h 60"/>
                  <a:gd name="T10" fmla="*/ 12 w 96"/>
                  <a:gd name="T11" fmla="*/ 30 h 60"/>
                  <a:gd name="T12" fmla="*/ 12 w 96"/>
                  <a:gd name="T13" fmla="*/ 54 h 60"/>
                  <a:gd name="T14" fmla="*/ 6 w 96"/>
                  <a:gd name="T15" fmla="*/ 60 h 60"/>
                  <a:gd name="T16" fmla="*/ 0 w 96"/>
                  <a:gd name="T17" fmla="*/ 54 h 60"/>
                  <a:gd name="T18" fmla="*/ 0 w 96"/>
                  <a:gd name="T19" fmla="*/ 30 h 60"/>
                  <a:gd name="T20" fmla="*/ 30 w 96"/>
                  <a:gd name="T21" fmla="*/ 0 h 60"/>
                  <a:gd name="T22" fmla="*/ 66 w 96"/>
                  <a:gd name="T23" fmla="*/ 0 h 60"/>
                  <a:gd name="T24" fmla="*/ 96 w 96"/>
                  <a:gd name="T25" fmla="*/ 30 h 60"/>
                  <a:gd name="T26" fmla="*/ 96 w 96"/>
                  <a:gd name="T27" fmla="*/ 54 h 60"/>
                  <a:gd name="T28" fmla="*/ 90 w 96"/>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60">
                    <a:moveTo>
                      <a:pt x="90" y="60"/>
                    </a:moveTo>
                    <a:cubicBezTo>
                      <a:pt x="87" y="60"/>
                      <a:pt x="84" y="58"/>
                      <a:pt x="84" y="54"/>
                    </a:cubicBezTo>
                    <a:cubicBezTo>
                      <a:pt x="84" y="30"/>
                      <a:pt x="84" y="30"/>
                      <a:pt x="84" y="30"/>
                    </a:cubicBezTo>
                    <a:cubicBezTo>
                      <a:pt x="84" y="21"/>
                      <a:pt x="76" y="12"/>
                      <a:pt x="66" y="12"/>
                    </a:cubicBezTo>
                    <a:cubicBezTo>
                      <a:pt x="30" y="12"/>
                      <a:pt x="30" y="12"/>
                      <a:pt x="30" y="12"/>
                    </a:cubicBezTo>
                    <a:cubicBezTo>
                      <a:pt x="20" y="12"/>
                      <a:pt x="12" y="21"/>
                      <a:pt x="12" y="30"/>
                    </a:cubicBezTo>
                    <a:cubicBezTo>
                      <a:pt x="12" y="54"/>
                      <a:pt x="12" y="54"/>
                      <a:pt x="12" y="54"/>
                    </a:cubicBezTo>
                    <a:cubicBezTo>
                      <a:pt x="12" y="58"/>
                      <a:pt x="9" y="60"/>
                      <a:pt x="6" y="60"/>
                    </a:cubicBezTo>
                    <a:cubicBezTo>
                      <a:pt x="3" y="60"/>
                      <a:pt x="0" y="58"/>
                      <a:pt x="0" y="54"/>
                    </a:cubicBezTo>
                    <a:cubicBezTo>
                      <a:pt x="0" y="30"/>
                      <a:pt x="0" y="30"/>
                      <a:pt x="0" y="30"/>
                    </a:cubicBezTo>
                    <a:cubicBezTo>
                      <a:pt x="0" y="14"/>
                      <a:pt x="13" y="0"/>
                      <a:pt x="30" y="0"/>
                    </a:cubicBezTo>
                    <a:cubicBezTo>
                      <a:pt x="66" y="0"/>
                      <a:pt x="66" y="0"/>
                      <a:pt x="66" y="0"/>
                    </a:cubicBezTo>
                    <a:cubicBezTo>
                      <a:pt x="83" y="0"/>
                      <a:pt x="96" y="14"/>
                      <a:pt x="96" y="30"/>
                    </a:cubicBezTo>
                    <a:cubicBezTo>
                      <a:pt x="96" y="54"/>
                      <a:pt x="96" y="54"/>
                      <a:pt x="96" y="54"/>
                    </a:cubicBezTo>
                    <a:cubicBezTo>
                      <a:pt x="96" y="58"/>
                      <a:pt x="93" y="60"/>
                      <a:pt x="9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1" name="Freeform 64">
                <a:extLst>
                  <a:ext uri="{FF2B5EF4-FFF2-40B4-BE49-F238E27FC236}">
                    <a16:creationId xmlns:a16="http://schemas.microsoft.com/office/drawing/2014/main" id="{37735A09-FD74-20CD-D001-E4270543D9BF}"/>
                  </a:ext>
                </a:extLst>
              </p:cNvPr>
              <p:cNvSpPr>
                <a:spLocks noEditPoints="1"/>
              </p:cNvSpPr>
              <p:nvPr/>
            </p:nvSpPr>
            <p:spPr bwMode="auto">
              <a:xfrm>
                <a:off x="1436" y="1909"/>
                <a:ext cx="296" cy="124"/>
              </a:xfrm>
              <a:custGeom>
                <a:avLst/>
                <a:gdLst>
                  <a:gd name="T0" fmla="*/ 160 w 200"/>
                  <a:gd name="T1" fmla="*/ 84 h 84"/>
                  <a:gd name="T2" fmla="*/ 122 w 200"/>
                  <a:gd name="T3" fmla="*/ 60 h 84"/>
                  <a:gd name="T4" fmla="*/ 78 w 200"/>
                  <a:gd name="T5" fmla="*/ 60 h 84"/>
                  <a:gd name="T6" fmla="*/ 40 w 200"/>
                  <a:gd name="T7" fmla="*/ 84 h 84"/>
                  <a:gd name="T8" fmla="*/ 1 w 200"/>
                  <a:gd name="T9" fmla="*/ 57 h 84"/>
                  <a:gd name="T10" fmla="*/ 1 w 200"/>
                  <a:gd name="T11" fmla="*/ 51 h 84"/>
                  <a:gd name="T12" fmla="*/ 6 w 200"/>
                  <a:gd name="T13" fmla="*/ 48 h 84"/>
                  <a:gd name="T14" fmla="*/ 32 w 200"/>
                  <a:gd name="T15" fmla="*/ 48 h 84"/>
                  <a:gd name="T16" fmla="*/ 39 w 200"/>
                  <a:gd name="T17" fmla="*/ 43 h 84"/>
                  <a:gd name="T18" fmla="*/ 32 w 200"/>
                  <a:gd name="T19" fmla="*/ 36 h 84"/>
                  <a:gd name="T20" fmla="*/ 6 w 200"/>
                  <a:gd name="T21" fmla="*/ 36 h 84"/>
                  <a:gd name="T22" fmla="*/ 1 w 200"/>
                  <a:gd name="T23" fmla="*/ 34 h 84"/>
                  <a:gd name="T24" fmla="*/ 1 w 200"/>
                  <a:gd name="T25" fmla="*/ 28 h 84"/>
                  <a:gd name="T26" fmla="*/ 40 w 200"/>
                  <a:gd name="T27" fmla="*/ 0 h 84"/>
                  <a:gd name="T28" fmla="*/ 78 w 200"/>
                  <a:gd name="T29" fmla="*/ 24 h 84"/>
                  <a:gd name="T30" fmla="*/ 122 w 200"/>
                  <a:gd name="T31" fmla="*/ 24 h 84"/>
                  <a:gd name="T32" fmla="*/ 160 w 200"/>
                  <a:gd name="T33" fmla="*/ 0 h 84"/>
                  <a:gd name="T34" fmla="*/ 199 w 200"/>
                  <a:gd name="T35" fmla="*/ 28 h 84"/>
                  <a:gd name="T36" fmla="*/ 199 w 200"/>
                  <a:gd name="T37" fmla="*/ 34 h 84"/>
                  <a:gd name="T38" fmla="*/ 194 w 200"/>
                  <a:gd name="T39" fmla="*/ 36 h 84"/>
                  <a:gd name="T40" fmla="*/ 168 w 200"/>
                  <a:gd name="T41" fmla="*/ 36 h 84"/>
                  <a:gd name="T42" fmla="*/ 161 w 200"/>
                  <a:gd name="T43" fmla="*/ 43 h 84"/>
                  <a:gd name="T44" fmla="*/ 168 w 200"/>
                  <a:gd name="T45" fmla="*/ 48 h 84"/>
                  <a:gd name="T46" fmla="*/ 194 w 200"/>
                  <a:gd name="T47" fmla="*/ 48 h 84"/>
                  <a:gd name="T48" fmla="*/ 199 w 200"/>
                  <a:gd name="T49" fmla="*/ 51 h 84"/>
                  <a:gd name="T50" fmla="*/ 199 w 200"/>
                  <a:gd name="T51" fmla="*/ 56 h 84"/>
                  <a:gd name="T52" fmla="*/ 160 w 200"/>
                  <a:gd name="T53" fmla="*/ 84 h 84"/>
                  <a:gd name="T54" fmla="*/ 74 w 200"/>
                  <a:gd name="T55" fmla="*/ 48 h 84"/>
                  <a:gd name="T56" fmla="*/ 126 w 200"/>
                  <a:gd name="T57" fmla="*/ 48 h 84"/>
                  <a:gd name="T58" fmla="*/ 132 w 200"/>
                  <a:gd name="T59" fmla="*/ 52 h 84"/>
                  <a:gd name="T60" fmla="*/ 160 w 200"/>
                  <a:gd name="T61" fmla="*/ 72 h 84"/>
                  <a:gd name="T62" fmla="*/ 184 w 200"/>
                  <a:gd name="T63" fmla="*/ 60 h 84"/>
                  <a:gd name="T64" fmla="*/ 166 w 200"/>
                  <a:gd name="T65" fmla="*/ 60 h 84"/>
                  <a:gd name="T66" fmla="*/ 162 w 200"/>
                  <a:gd name="T67" fmla="*/ 59 h 84"/>
                  <a:gd name="T68" fmla="*/ 148 w 200"/>
                  <a:gd name="T69" fmla="*/ 47 h 84"/>
                  <a:gd name="T70" fmla="*/ 146 w 200"/>
                  <a:gd name="T71" fmla="*/ 43 h 84"/>
                  <a:gd name="T72" fmla="*/ 148 w 200"/>
                  <a:gd name="T73" fmla="*/ 38 h 84"/>
                  <a:gd name="T74" fmla="*/ 162 w 200"/>
                  <a:gd name="T75" fmla="*/ 26 h 84"/>
                  <a:gd name="T76" fmla="*/ 166 w 200"/>
                  <a:gd name="T77" fmla="*/ 24 h 84"/>
                  <a:gd name="T78" fmla="*/ 184 w 200"/>
                  <a:gd name="T79" fmla="*/ 24 h 84"/>
                  <a:gd name="T80" fmla="*/ 160 w 200"/>
                  <a:gd name="T81" fmla="*/ 12 h 84"/>
                  <a:gd name="T82" fmla="*/ 132 w 200"/>
                  <a:gd name="T83" fmla="*/ 32 h 84"/>
                  <a:gd name="T84" fmla="*/ 126 w 200"/>
                  <a:gd name="T85" fmla="*/ 36 h 84"/>
                  <a:gd name="T86" fmla="*/ 74 w 200"/>
                  <a:gd name="T87" fmla="*/ 36 h 84"/>
                  <a:gd name="T88" fmla="*/ 68 w 200"/>
                  <a:gd name="T89" fmla="*/ 32 h 84"/>
                  <a:gd name="T90" fmla="*/ 40 w 200"/>
                  <a:gd name="T91" fmla="*/ 12 h 84"/>
                  <a:gd name="T92" fmla="*/ 17 w 200"/>
                  <a:gd name="T93" fmla="*/ 24 h 84"/>
                  <a:gd name="T94" fmla="*/ 34 w 200"/>
                  <a:gd name="T95" fmla="*/ 24 h 84"/>
                  <a:gd name="T96" fmla="*/ 38 w 200"/>
                  <a:gd name="T97" fmla="*/ 26 h 84"/>
                  <a:gd name="T98" fmla="*/ 52 w 200"/>
                  <a:gd name="T99" fmla="*/ 38 h 84"/>
                  <a:gd name="T100" fmla="*/ 54 w 200"/>
                  <a:gd name="T101" fmla="*/ 43 h 84"/>
                  <a:gd name="T102" fmla="*/ 52 w 200"/>
                  <a:gd name="T103" fmla="*/ 47 h 84"/>
                  <a:gd name="T104" fmla="*/ 38 w 200"/>
                  <a:gd name="T105" fmla="*/ 59 h 84"/>
                  <a:gd name="T106" fmla="*/ 34 w 200"/>
                  <a:gd name="T107" fmla="*/ 60 h 84"/>
                  <a:gd name="T108" fmla="*/ 17 w 200"/>
                  <a:gd name="T109" fmla="*/ 60 h 84"/>
                  <a:gd name="T110" fmla="*/ 40 w 200"/>
                  <a:gd name="T111" fmla="*/ 72 h 84"/>
                  <a:gd name="T112" fmla="*/ 68 w 200"/>
                  <a:gd name="T113" fmla="*/ 52 h 84"/>
                  <a:gd name="T114" fmla="*/ 74 w 200"/>
                  <a:gd name="T115"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84">
                    <a:moveTo>
                      <a:pt x="160" y="84"/>
                    </a:moveTo>
                    <a:cubicBezTo>
                      <a:pt x="144" y="84"/>
                      <a:pt x="129" y="75"/>
                      <a:pt x="122" y="60"/>
                    </a:cubicBezTo>
                    <a:cubicBezTo>
                      <a:pt x="78" y="60"/>
                      <a:pt x="78" y="60"/>
                      <a:pt x="78" y="60"/>
                    </a:cubicBezTo>
                    <a:cubicBezTo>
                      <a:pt x="71" y="75"/>
                      <a:pt x="56" y="84"/>
                      <a:pt x="40" y="84"/>
                    </a:cubicBezTo>
                    <a:cubicBezTo>
                      <a:pt x="22" y="84"/>
                      <a:pt x="6" y="70"/>
                      <a:pt x="1" y="57"/>
                    </a:cubicBezTo>
                    <a:cubicBezTo>
                      <a:pt x="0" y="55"/>
                      <a:pt x="0" y="53"/>
                      <a:pt x="1" y="51"/>
                    </a:cubicBezTo>
                    <a:cubicBezTo>
                      <a:pt x="2" y="49"/>
                      <a:pt x="4" y="48"/>
                      <a:pt x="6" y="48"/>
                    </a:cubicBezTo>
                    <a:cubicBezTo>
                      <a:pt x="32" y="48"/>
                      <a:pt x="32" y="48"/>
                      <a:pt x="32" y="48"/>
                    </a:cubicBezTo>
                    <a:cubicBezTo>
                      <a:pt x="39" y="43"/>
                      <a:pt x="39" y="43"/>
                      <a:pt x="39" y="43"/>
                    </a:cubicBezTo>
                    <a:cubicBezTo>
                      <a:pt x="32" y="36"/>
                      <a:pt x="32" y="36"/>
                      <a:pt x="32" y="36"/>
                    </a:cubicBezTo>
                    <a:cubicBezTo>
                      <a:pt x="6" y="36"/>
                      <a:pt x="6" y="36"/>
                      <a:pt x="6" y="36"/>
                    </a:cubicBezTo>
                    <a:cubicBezTo>
                      <a:pt x="4" y="36"/>
                      <a:pt x="2" y="35"/>
                      <a:pt x="1" y="34"/>
                    </a:cubicBezTo>
                    <a:cubicBezTo>
                      <a:pt x="0" y="32"/>
                      <a:pt x="0" y="30"/>
                      <a:pt x="1" y="28"/>
                    </a:cubicBezTo>
                    <a:cubicBezTo>
                      <a:pt x="6" y="14"/>
                      <a:pt x="22" y="0"/>
                      <a:pt x="40" y="0"/>
                    </a:cubicBezTo>
                    <a:cubicBezTo>
                      <a:pt x="56" y="0"/>
                      <a:pt x="71" y="10"/>
                      <a:pt x="78" y="24"/>
                    </a:cubicBezTo>
                    <a:cubicBezTo>
                      <a:pt x="122" y="24"/>
                      <a:pt x="122" y="24"/>
                      <a:pt x="122" y="24"/>
                    </a:cubicBezTo>
                    <a:cubicBezTo>
                      <a:pt x="129" y="10"/>
                      <a:pt x="144" y="0"/>
                      <a:pt x="160" y="0"/>
                    </a:cubicBezTo>
                    <a:cubicBezTo>
                      <a:pt x="178" y="0"/>
                      <a:pt x="194" y="12"/>
                      <a:pt x="199" y="28"/>
                    </a:cubicBezTo>
                    <a:cubicBezTo>
                      <a:pt x="200" y="30"/>
                      <a:pt x="200" y="32"/>
                      <a:pt x="199" y="34"/>
                    </a:cubicBezTo>
                    <a:cubicBezTo>
                      <a:pt x="198" y="35"/>
                      <a:pt x="196" y="36"/>
                      <a:pt x="194" y="36"/>
                    </a:cubicBezTo>
                    <a:cubicBezTo>
                      <a:pt x="168" y="36"/>
                      <a:pt x="168" y="36"/>
                      <a:pt x="168" y="36"/>
                    </a:cubicBezTo>
                    <a:cubicBezTo>
                      <a:pt x="161" y="43"/>
                      <a:pt x="161" y="43"/>
                      <a:pt x="161" y="43"/>
                    </a:cubicBezTo>
                    <a:cubicBezTo>
                      <a:pt x="168" y="48"/>
                      <a:pt x="168" y="48"/>
                      <a:pt x="168" y="48"/>
                    </a:cubicBezTo>
                    <a:cubicBezTo>
                      <a:pt x="194" y="48"/>
                      <a:pt x="194" y="48"/>
                      <a:pt x="194" y="48"/>
                    </a:cubicBezTo>
                    <a:cubicBezTo>
                      <a:pt x="196" y="48"/>
                      <a:pt x="198" y="49"/>
                      <a:pt x="199" y="51"/>
                    </a:cubicBezTo>
                    <a:cubicBezTo>
                      <a:pt x="200" y="53"/>
                      <a:pt x="200" y="55"/>
                      <a:pt x="199" y="56"/>
                    </a:cubicBezTo>
                    <a:cubicBezTo>
                      <a:pt x="194" y="73"/>
                      <a:pt x="178" y="84"/>
                      <a:pt x="160" y="84"/>
                    </a:cubicBezTo>
                    <a:close/>
                    <a:moveTo>
                      <a:pt x="74" y="48"/>
                    </a:moveTo>
                    <a:cubicBezTo>
                      <a:pt x="126" y="48"/>
                      <a:pt x="126" y="48"/>
                      <a:pt x="126" y="48"/>
                    </a:cubicBezTo>
                    <a:cubicBezTo>
                      <a:pt x="129" y="48"/>
                      <a:pt x="131" y="50"/>
                      <a:pt x="132" y="52"/>
                    </a:cubicBezTo>
                    <a:cubicBezTo>
                      <a:pt x="136" y="64"/>
                      <a:pt x="147" y="72"/>
                      <a:pt x="160" y="72"/>
                    </a:cubicBezTo>
                    <a:cubicBezTo>
                      <a:pt x="170" y="72"/>
                      <a:pt x="178" y="68"/>
                      <a:pt x="184" y="60"/>
                    </a:cubicBezTo>
                    <a:cubicBezTo>
                      <a:pt x="166" y="60"/>
                      <a:pt x="166" y="60"/>
                      <a:pt x="166" y="60"/>
                    </a:cubicBezTo>
                    <a:cubicBezTo>
                      <a:pt x="165" y="60"/>
                      <a:pt x="163" y="60"/>
                      <a:pt x="162" y="59"/>
                    </a:cubicBezTo>
                    <a:cubicBezTo>
                      <a:pt x="148" y="47"/>
                      <a:pt x="148" y="47"/>
                      <a:pt x="148" y="47"/>
                    </a:cubicBezTo>
                    <a:cubicBezTo>
                      <a:pt x="146" y="46"/>
                      <a:pt x="146" y="45"/>
                      <a:pt x="146" y="43"/>
                    </a:cubicBezTo>
                    <a:cubicBezTo>
                      <a:pt x="146" y="41"/>
                      <a:pt x="146" y="39"/>
                      <a:pt x="148" y="38"/>
                    </a:cubicBezTo>
                    <a:cubicBezTo>
                      <a:pt x="162" y="26"/>
                      <a:pt x="162" y="26"/>
                      <a:pt x="162" y="26"/>
                    </a:cubicBezTo>
                    <a:cubicBezTo>
                      <a:pt x="163" y="25"/>
                      <a:pt x="165" y="24"/>
                      <a:pt x="166" y="24"/>
                    </a:cubicBezTo>
                    <a:cubicBezTo>
                      <a:pt x="184" y="24"/>
                      <a:pt x="184" y="24"/>
                      <a:pt x="184" y="24"/>
                    </a:cubicBezTo>
                    <a:cubicBezTo>
                      <a:pt x="178" y="17"/>
                      <a:pt x="170" y="12"/>
                      <a:pt x="160" y="12"/>
                    </a:cubicBezTo>
                    <a:cubicBezTo>
                      <a:pt x="147" y="12"/>
                      <a:pt x="136" y="20"/>
                      <a:pt x="132" y="32"/>
                    </a:cubicBezTo>
                    <a:cubicBezTo>
                      <a:pt x="131" y="35"/>
                      <a:pt x="129" y="36"/>
                      <a:pt x="126" y="36"/>
                    </a:cubicBezTo>
                    <a:cubicBezTo>
                      <a:pt x="74" y="36"/>
                      <a:pt x="74" y="36"/>
                      <a:pt x="74" y="36"/>
                    </a:cubicBezTo>
                    <a:cubicBezTo>
                      <a:pt x="71" y="36"/>
                      <a:pt x="69" y="35"/>
                      <a:pt x="68" y="32"/>
                    </a:cubicBezTo>
                    <a:cubicBezTo>
                      <a:pt x="64" y="20"/>
                      <a:pt x="53" y="12"/>
                      <a:pt x="40" y="12"/>
                    </a:cubicBezTo>
                    <a:cubicBezTo>
                      <a:pt x="31" y="12"/>
                      <a:pt x="22" y="18"/>
                      <a:pt x="17" y="24"/>
                    </a:cubicBezTo>
                    <a:cubicBezTo>
                      <a:pt x="34" y="24"/>
                      <a:pt x="34" y="24"/>
                      <a:pt x="34" y="24"/>
                    </a:cubicBezTo>
                    <a:cubicBezTo>
                      <a:pt x="35" y="24"/>
                      <a:pt x="37" y="25"/>
                      <a:pt x="38" y="26"/>
                    </a:cubicBezTo>
                    <a:cubicBezTo>
                      <a:pt x="52" y="38"/>
                      <a:pt x="52" y="38"/>
                      <a:pt x="52" y="38"/>
                    </a:cubicBezTo>
                    <a:cubicBezTo>
                      <a:pt x="54" y="39"/>
                      <a:pt x="55" y="41"/>
                      <a:pt x="54" y="43"/>
                    </a:cubicBezTo>
                    <a:cubicBezTo>
                      <a:pt x="54" y="45"/>
                      <a:pt x="54" y="46"/>
                      <a:pt x="52" y="47"/>
                    </a:cubicBezTo>
                    <a:cubicBezTo>
                      <a:pt x="38" y="59"/>
                      <a:pt x="38" y="59"/>
                      <a:pt x="38" y="59"/>
                    </a:cubicBezTo>
                    <a:cubicBezTo>
                      <a:pt x="37" y="60"/>
                      <a:pt x="35" y="60"/>
                      <a:pt x="34" y="60"/>
                    </a:cubicBezTo>
                    <a:cubicBezTo>
                      <a:pt x="17" y="60"/>
                      <a:pt x="17" y="60"/>
                      <a:pt x="17" y="60"/>
                    </a:cubicBezTo>
                    <a:cubicBezTo>
                      <a:pt x="22" y="67"/>
                      <a:pt x="31" y="72"/>
                      <a:pt x="40" y="72"/>
                    </a:cubicBezTo>
                    <a:cubicBezTo>
                      <a:pt x="53" y="72"/>
                      <a:pt x="64" y="64"/>
                      <a:pt x="68" y="52"/>
                    </a:cubicBezTo>
                    <a:cubicBezTo>
                      <a:pt x="69" y="50"/>
                      <a:pt x="71" y="48"/>
                      <a:pt x="7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473" name="Rounded Rectangle 16">
            <a:extLst>
              <a:ext uri="{FF2B5EF4-FFF2-40B4-BE49-F238E27FC236}">
                <a16:creationId xmlns:a16="http://schemas.microsoft.com/office/drawing/2014/main" id="{6D60BF49-0C5C-187E-9915-5E82C41A916C}"/>
              </a:ext>
            </a:extLst>
          </p:cNvPr>
          <p:cNvSpPr/>
          <p:nvPr/>
        </p:nvSpPr>
        <p:spPr>
          <a:xfrm>
            <a:off x="6356758" y="1257765"/>
            <a:ext cx="2301464" cy="539496"/>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74" name="TextBox 473">
            <a:extLst>
              <a:ext uri="{FF2B5EF4-FFF2-40B4-BE49-F238E27FC236}">
                <a16:creationId xmlns:a16="http://schemas.microsoft.com/office/drawing/2014/main" id="{A81E08A4-0964-D54F-CF9D-1ECF3CCA824E}"/>
              </a:ext>
            </a:extLst>
          </p:cNvPr>
          <p:cNvSpPr txBox="1"/>
          <p:nvPr/>
        </p:nvSpPr>
        <p:spPr>
          <a:xfrm>
            <a:off x="6688635" y="1292097"/>
            <a:ext cx="1924151"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Solution Delivery &amp; Adoption Kits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Operating model patterns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Controls/evidence packs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Change management + enablement</a:t>
            </a:r>
          </a:p>
        </p:txBody>
      </p:sp>
      <p:grpSp>
        <p:nvGrpSpPr>
          <p:cNvPr id="475" name="Group 20">
            <a:extLst>
              <a:ext uri="{FF2B5EF4-FFF2-40B4-BE49-F238E27FC236}">
                <a16:creationId xmlns:a16="http://schemas.microsoft.com/office/drawing/2014/main" id="{B57966C3-BF71-8F19-F903-A973BFB5B561}"/>
              </a:ext>
            </a:extLst>
          </p:cNvPr>
          <p:cNvGrpSpPr>
            <a:grpSpLocks noChangeAspect="1"/>
          </p:cNvGrpSpPr>
          <p:nvPr/>
        </p:nvGrpSpPr>
        <p:grpSpPr bwMode="auto">
          <a:xfrm>
            <a:off x="6419843" y="1447757"/>
            <a:ext cx="185955" cy="182969"/>
            <a:chOff x="3431" y="433"/>
            <a:chExt cx="436" cy="429"/>
          </a:xfrm>
          <a:solidFill>
            <a:srgbClr val="A100FF"/>
          </a:solidFill>
        </p:grpSpPr>
        <p:sp>
          <p:nvSpPr>
            <p:cNvPr id="476" name="Freeform 21">
              <a:extLst>
                <a:ext uri="{FF2B5EF4-FFF2-40B4-BE49-F238E27FC236}">
                  <a16:creationId xmlns:a16="http://schemas.microsoft.com/office/drawing/2014/main" id="{26BD8AA3-FD32-AD3A-2013-2504E9EB122C}"/>
                </a:ext>
              </a:extLst>
            </p:cNvPr>
            <p:cNvSpPr>
              <a:spLocks noEditPoints="1"/>
            </p:cNvSpPr>
            <p:nvPr/>
          </p:nvSpPr>
          <p:spPr bwMode="auto">
            <a:xfrm>
              <a:off x="3431" y="433"/>
              <a:ext cx="435" cy="429"/>
            </a:xfrm>
            <a:custGeom>
              <a:avLst/>
              <a:gdLst>
                <a:gd name="T0" fmla="*/ 59 w 294"/>
                <a:gd name="T1" fmla="*/ 290 h 290"/>
                <a:gd name="T2" fmla="*/ 38 w 294"/>
                <a:gd name="T3" fmla="*/ 286 h 290"/>
                <a:gd name="T4" fmla="*/ 34 w 294"/>
                <a:gd name="T5" fmla="*/ 281 h 290"/>
                <a:gd name="T6" fmla="*/ 36 w 294"/>
                <a:gd name="T7" fmla="*/ 276 h 290"/>
                <a:gd name="T8" fmla="*/ 58 w 294"/>
                <a:gd name="T9" fmla="*/ 255 h 290"/>
                <a:gd name="T10" fmla="*/ 58 w 294"/>
                <a:gd name="T11" fmla="*/ 238 h 290"/>
                <a:gd name="T12" fmla="*/ 39 w 294"/>
                <a:gd name="T13" fmla="*/ 238 h 290"/>
                <a:gd name="T14" fmla="*/ 18 w 294"/>
                <a:gd name="T15" fmla="*/ 259 h 290"/>
                <a:gd name="T16" fmla="*/ 13 w 294"/>
                <a:gd name="T17" fmla="*/ 261 h 290"/>
                <a:gd name="T18" fmla="*/ 8 w 294"/>
                <a:gd name="T19" fmla="*/ 257 h 290"/>
                <a:gd name="T20" fmla="*/ 20 w 294"/>
                <a:gd name="T21" fmla="*/ 198 h 290"/>
                <a:gd name="T22" fmla="*/ 75 w 294"/>
                <a:gd name="T23" fmla="*/ 185 h 290"/>
                <a:gd name="T24" fmla="*/ 185 w 294"/>
                <a:gd name="T25" fmla="*/ 75 h 290"/>
                <a:gd name="T26" fmla="*/ 198 w 294"/>
                <a:gd name="T27" fmla="*/ 20 h 290"/>
                <a:gd name="T28" fmla="*/ 257 w 294"/>
                <a:gd name="T29" fmla="*/ 8 h 290"/>
                <a:gd name="T30" fmla="*/ 261 w 294"/>
                <a:gd name="T31" fmla="*/ 13 h 290"/>
                <a:gd name="T32" fmla="*/ 259 w 294"/>
                <a:gd name="T33" fmla="*/ 18 h 290"/>
                <a:gd name="T34" fmla="*/ 238 w 294"/>
                <a:gd name="T35" fmla="*/ 39 h 290"/>
                <a:gd name="T36" fmla="*/ 238 w 294"/>
                <a:gd name="T37" fmla="*/ 58 h 290"/>
                <a:gd name="T38" fmla="*/ 255 w 294"/>
                <a:gd name="T39" fmla="*/ 58 h 290"/>
                <a:gd name="T40" fmla="*/ 276 w 294"/>
                <a:gd name="T41" fmla="*/ 36 h 290"/>
                <a:gd name="T42" fmla="*/ 281 w 294"/>
                <a:gd name="T43" fmla="*/ 34 h 290"/>
                <a:gd name="T44" fmla="*/ 286 w 294"/>
                <a:gd name="T45" fmla="*/ 38 h 290"/>
                <a:gd name="T46" fmla="*/ 274 w 294"/>
                <a:gd name="T47" fmla="*/ 96 h 290"/>
                <a:gd name="T48" fmla="*/ 219 w 294"/>
                <a:gd name="T49" fmla="*/ 109 h 290"/>
                <a:gd name="T50" fmla="*/ 109 w 294"/>
                <a:gd name="T51" fmla="*/ 219 h 290"/>
                <a:gd name="T52" fmla="*/ 97 w 294"/>
                <a:gd name="T53" fmla="*/ 274 h 290"/>
                <a:gd name="T54" fmla="*/ 59 w 294"/>
                <a:gd name="T55" fmla="*/ 290 h 290"/>
                <a:gd name="T56" fmla="*/ 52 w 294"/>
                <a:gd name="T57" fmla="*/ 278 h 290"/>
                <a:gd name="T58" fmla="*/ 88 w 294"/>
                <a:gd name="T59" fmla="*/ 266 h 290"/>
                <a:gd name="T60" fmla="*/ 97 w 294"/>
                <a:gd name="T61" fmla="*/ 220 h 290"/>
                <a:gd name="T62" fmla="*/ 98 w 294"/>
                <a:gd name="T63" fmla="*/ 213 h 290"/>
                <a:gd name="T64" fmla="*/ 213 w 294"/>
                <a:gd name="T65" fmla="*/ 98 h 290"/>
                <a:gd name="T66" fmla="*/ 220 w 294"/>
                <a:gd name="T67" fmla="*/ 97 h 290"/>
                <a:gd name="T68" fmla="*/ 266 w 294"/>
                <a:gd name="T69" fmla="*/ 88 h 290"/>
                <a:gd name="T70" fmla="*/ 278 w 294"/>
                <a:gd name="T71" fmla="*/ 52 h 290"/>
                <a:gd name="T72" fmla="*/ 262 w 294"/>
                <a:gd name="T73" fmla="*/ 68 h 290"/>
                <a:gd name="T74" fmla="*/ 257 w 294"/>
                <a:gd name="T75" fmla="*/ 70 h 290"/>
                <a:gd name="T76" fmla="*/ 232 w 294"/>
                <a:gd name="T77" fmla="*/ 70 h 290"/>
                <a:gd name="T78" fmla="*/ 226 w 294"/>
                <a:gd name="T79" fmla="*/ 64 h 290"/>
                <a:gd name="T80" fmla="*/ 226 w 294"/>
                <a:gd name="T81" fmla="*/ 37 h 290"/>
                <a:gd name="T82" fmla="*/ 228 w 294"/>
                <a:gd name="T83" fmla="*/ 32 h 290"/>
                <a:gd name="T84" fmla="*/ 244 w 294"/>
                <a:gd name="T85" fmla="*/ 17 h 290"/>
                <a:gd name="T86" fmla="*/ 206 w 294"/>
                <a:gd name="T87" fmla="*/ 28 h 290"/>
                <a:gd name="T88" fmla="*/ 198 w 294"/>
                <a:gd name="T89" fmla="*/ 74 h 290"/>
                <a:gd name="T90" fmla="*/ 196 w 294"/>
                <a:gd name="T91" fmla="*/ 81 h 290"/>
                <a:gd name="T92" fmla="*/ 81 w 294"/>
                <a:gd name="T93" fmla="*/ 196 h 290"/>
                <a:gd name="T94" fmla="*/ 74 w 294"/>
                <a:gd name="T95" fmla="*/ 198 h 290"/>
                <a:gd name="T96" fmla="*/ 28 w 294"/>
                <a:gd name="T97" fmla="*/ 206 h 290"/>
                <a:gd name="T98" fmla="*/ 17 w 294"/>
                <a:gd name="T99" fmla="*/ 244 h 290"/>
                <a:gd name="T100" fmla="*/ 32 w 294"/>
                <a:gd name="T101" fmla="*/ 228 h 290"/>
                <a:gd name="T102" fmla="*/ 37 w 294"/>
                <a:gd name="T103" fmla="*/ 226 h 290"/>
                <a:gd name="T104" fmla="*/ 64 w 294"/>
                <a:gd name="T105" fmla="*/ 226 h 290"/>
                <a:gd name="T106" fmla="*/ 70 w 294"/>
                <a:gd name="T107" fmla="*/ 232 h 290"/>
                <a:gd name="T108" fmla="*/ 70 w 294"/>
                <a:gd name="T109" fmla="*/ 257 h 290"/>
                <a:gd name="T110" fmla="*/ 68 w 294"/>
                <a:gd name="T111" fmla="*/ 262 h 290"/>
                <a:gd name="T112" fmla="*/ 52 w 294"/>
                <a:gd name="T113" fmla="*/ 2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90">
                  <a:moveTo>
                    <a:pt x="59" y="290"/>
                  </a:moveTo>
                  <a:cubicBezTo>
                    <a:pt x="52" y="290"/>
                    <a:pt x="45" y="289"/>
                    <a:pt x="38" y="286"/>
                  </a:cubicBezTo>
                  <a:cubicBezTo>
                    <a:pt x="36" y="285"/>
                    <a:pt x="35" y="283"/>
                    <a:pt x="34" y="281"/>
                  </a:cubicBezTo>
                  <a:cubicBezTo>
                    <a:pt x="34" y="279"/>
                    <a:pt x="34" y="277"/>
                    <a:pt x="36" y="276"/>
                  </a:cubicBezTo>
                  <a:cubicBezTo>
                    <a:pt x="58" y="255"/>
                    <a:pt x="58" y="255"/>
                    <a:pt x="58" y="255"/>
                  </a:cubicBezTo>
                  <a:cubicBezTo>
                    <a:pt x="58" y="238"/>
                    <a:pt x="58" y="238"/>
                    <a:pt x="58" y="238"/>
                  </a:cubicBezTo>
                  <a:cubicBezTo>
                    <a:pt x="39" y="238"/>
                    <a:pt x="39" y="238"/>
                    <a:pt x="39" y="238"/>
                  </a:cubicBezTo>
                  <a:cubicBezTo>
                    <a:pt x="18" y="259"/>
                    <a:pt x="18" y="259"/>
                    <a:pt x="18" y="259"/>
                  </a:cubicBezTo>
                  <a:cubicBezTo>
                    <a:pt x="17" y="261"/>
                    <a:pt x="15" y="261"/>
                    <a:pt x="13" y="261"/>
                  </a:cubicBezTo>
                  <a:cubicBezTo>
                    <a:pt x="11" y="260"/>
                    <a:pt x="9" y="259"/>
                    <a:pt x="8" y="257"/>
                  </a:cubicBezTo>
                  <a:cubicBezTo>
                    <a:pt x="0" y="237"/>
                    <a:pt x="4" y="214"/>
                    <a:pt x="20" y="198"/>
                  </a:cubicBezTo>
                  <a:cubicBezTo>
                    <a:pt x="34" y="183"/>
                    <a:pt x="56" y="178"/>
                    <a:pt x="75" y="185"/>
                  </a:cubicBezTo>
                  <a:cubicBezTo>
                    <a:pt x="185" y="75"/>
                    <a:pt x="185" y="75"/>
                    <a:pt x="185" y="75"/>
                  </a:cubicBezTo>
                  <a:cubicBezTo>
                    <a:pt x="178" y="56"/>
                    <a:pt x="183" y="34"/>
                    <a:pt x="198" y="20"/>
                  </a:cubicBezTo>
                  <a:cubicBezTo>
                    <a:pt x="214" y="4"/>
                    <a:pt x="237" y="0"/>
                    <a:pt x="257" y="8"/>
                  </a:cubicBezTo>
                  <a:cubicBezTo>
                    <a:pt x="259" y="9"/>
                    <a:pt x="260" y="11"/>
                    <a:pt x="261" y="13"/>
                  </a:cubicBezTo>
                  <a:cubicBezTo>
                    <a:pt x="261" y="15"/>
                    <a:pt x="261" y="17"/>
                    <a:pt x="259" y="18"/>
                  </a:cubicBezTo>
                  <a:cubicBezTo>
                    <a:pt x="238" y="39"/>
                    <a:pt x="238" y="39"/>
                    <a:pt x="238" y="39"/>
                  </a:cubicBezTo>
                  <a:cubicBezTo>
                    <a:pt x="238" y="58"/>
                    <a:pt x="238" y="58"/>
                    <a:pt x="238" y="58"/>
                  </a:cubicBezTo>
                  <a:cubicBezTo>
                    <a:pt x="255" y="58"/>
                    <a:pt x="255" y="58"/>
                    <a:pt x="255" y="58"/>
                  </a:cubicBezTo>
                  <a:cubicBezTo>
                    <a:pt x="276" y="36"/>
                    <a:pt x="276" y="36"/>
                    <a:pt x="276" y="36"/>
                  </a:cubicBezTo>
                  <a:cubicBezTo>
                    <a:pt x="277" y="34"/>
                    <a:pt x="279" y="34"/>
                    <a:pt x="281" y="34"/>
                  </a:cubicBezTo>
                  <a:cubicBezTo>
                    <a:pt x="283" y="35"/>
                    <a:pt x="285" y="36"/>
                    <a:pt x="286" y="38"/>
                  </a:cubicBezTo>
                  <a:cubicBezTo>
                    <a:pt x="294" y="58"/>
                    <a:pt x="290" y="80"/>
                    <a:pt x="274" y="96"/>
                  </a:cubicBezTo>
                  <a:cubicBezTo>
                    <a:pt x="260" y="111"/>
                    <a:pt x="238" y="116"/>
                    <a:pt x="219" y="109"/>
                  </a:cubicBezTo>
                  <a:cubicBezTo>
                    <a:pt x="109" y="219"/>
                    <a:pt x="109" y="219"/>
                    <a:pt x="109" y="219"/>
                  </a:cubicBezTo>
                  <a:cubicBezTo>
                    <a:pt x="116" y="239"/>
                    <a:pt x="111" y="260"/>
                    <a:pt x="97" y="274"/>
                  </a:cubicBezTo>
                  <a:cubicBezTo>
                    <a:pt x="86" y="285"/>
                    <a:pt x="73" y="290"/>
                    <a:pt x="59" y="290"/>
                  </a:cubicBezTo>
                  <a:close/>
                  <a:moveTo>
                    <a:pt x="52" y="278"/>
                  </a:moveTo>
                  <a:cubicBezTo>
                    <a:pt x="65" y="280"/>
                    <a:pt x="78" y="276"/>
                    <a:pt x="88" y="266"/>
                  </a:cubicBezTo>
                  <a:cubicBezTo>
                    <a:pt x="100" y="254"/>
                    <a:pt x="103" y="236"/>
                    <a:pt x="97" y="220"/>
                  </a:cubicBezTo>
                  <a:cubicBezTo>
                    <a:pt x="96" y="218"/>
                    <a:pt x="96" y="215"/>
                    <a:pt x="98" y="213"/>
                  </a:cubicBezTo>
                  <a:cubicBezTo>
                    <a:pt x="213" y="98"/>
                    <a:pt x="213" y="98"/>
                    <a:pt x="213" y="98"/>
                  </a:cubicBezTo>
                  <a:cubicBezTo>
                    <a:pt x="215" y="96"/>
                    <a:pt x="218" y="96"/>
                    <a:pt x="220" y="97"/>
                  </a:cubicBezTo>
                  <a:cubicBezTo>
                    <a:pt x="236" y="103"/>
                    <a:pt x="254" y="100"/>
                    <a:pt x="266" y="88"/>
                  </a:cubicBezTo>
                  <a:cubicBezTo>
                    <a:pt x="276" y="78"/>
                    <a:pt x="280" y="65"/>
                    <a:pt x="278" y="52"/>
                  </a:cubicBezTo>
                  <a:cubicBezTo>
                    <a:pt x="262" y="68"/>
                    <a:pt x="262" y="68"/>
                    <a:pt x="262" y="68"/>
                  </a:cubicBezTo>
                  <a:cubicBezTo>
                    <a:pt x="261" y="69"/>
                    <a:pt x="259" y="70"/>
                    <a:pt x="257" y="70"/>
                  </a:cubicBezTo>
                  <a:cubicBezTo>
                    <a:pt x="232" y="70"/>
                    <a:pt x="232" y="70"/>
                    <a:pt x="232" y="70"/>
                  </a:cubicBezTo>
                  <a:cubicBezTo>
                    <a:pt x="229" y="70"/>
                    <a:pt x="226" y="67"/>
                    <a:pt x="226" y="64"/>
                  </a:cubicBezTo>
                  <a:cubicBezTo>
                    <a:pt x="226" y="37"/>
                    <a:pt x="226" y="37"/>
                    <a:pt x="226" y="37"/>
                  </a:cubicBezTo>
                  <a:cubicBezTo>
                    <a:pt x="226" y="35"/>
                    <a:pt x="227" y="34"/>
                    <a:pt x="228" y="32"/>
                  </a:cubicBezTo>
                  <a:cubicBezTo>
                    <a:pt x="244" y="17"/>
                    <a:pt x="244" y="17"/>
                    <a:pt x="244" y="17"/>
                  </a:cubicBezTo>
                  <a:cubicBezTo>
                    <a:pt x="230" y="14"/>
                    <a:pt x="216" y="18"/>
                    <a:pt x="206" y="28"/>
                  </a:cubicBezTo>
                  <a:cubicBezTo>
                    <a:pt x="194" y="40"/>
                    <a:pt x="191" y="58"/>
                    <a:pt x="198" y="74"/>
                  </a:cubicBezTo>
                  <a:cubicBezTo>
                    <a:pt x="198" y="77"/>
                    <a:pt x="198" y="79"/>
                    <a:pt x="196" y="81"/>
                  </a:cubicBezTo>
                  <a:cubicBezTo>
                    <a:pt x="81" y="196"/>
                    <a:pt x="81" y="196"/>
                    <a:pt x="81" y="196"/>
                  </a:cubicBezTo>
                  <a:cubicBezTo>
                    <a:pt x="79" y="198"/>
                    <a:pt x="77" y="198"/>
                    <a:pt x="74" y="198"/>
                  </a:cubicBezTo>
                  <a:cubicBezTo>
                    <a:pt x="58" y="191"/>
                    <a:pt x="40" y="194"/>
                    <a:pt x="28" y="206"/>
                  </a:cubicBezTo>
                  <a:cubicBezTo>
                    <a:pt x="18" y="216"/>
                    <a:pt x="14" y="230"/>
                    <a:pt x="17" y="244"/>
                  </a:cubicBezTo>
                  <a:cubicBezTo>
                    <a:pt x="32" y="228"/>
                    <a:pt x="32" y="228"/>
                    <a:pt x="32" y="228"/>
                  </a:cubicBezTo>
                  <a:cubicBezTo>
                    <a:pt x="34" y="227"/>
                    <a:pt x="35" y="226"/>
                    <a:pt x="37" y="226"/>
                  </a:cubicBezTo>
                  <a:cubicBezTo>
                    <a:pt x="64" y="226"/>
                    <a:pt x="64" y="226"/>
                    <a:pt x="64" y="226"/>
                  </a:cubicBezTo>
                  <a:cubicBezTo>
                    <a:pt x="67" y="226"/>
                    <a:pt x="70" y="229"/>
                    <a:pt x="70" y="232"/>
                  </a:cubicBezTo>
                  <a:cubicBezTo>
                    <a:pt x="70" y="257"/>
                    <a:pt x="70" y="257"/>
                    <a:pt x="70" y="257"/>
                  </a:cubicBezTo>
                  <a:cubicBezTo>
                    <a:pt x="70" y="259"/>
                    <a:pt x="69" y="261"/>
                    <a:pt x="68" y="262"/>
                  </a:cubicBezTo>
                  <a:lnTo>
                    <a:pt x="5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7" name="Freeform 22">
              <a:extLst>
                <a:ext uri="{FF2B5EF4-FFF2-40B4-BE49-F238E27FC236}">
                  <a16:creationId xmlns:a16="http://schemas.microsoft.com/office/drawing/2014/main" id="{3001CC02-CA18-B9AE-B7A5-15B286BF8C7A}"/>
                </a:ext>
              </a:extLst>
            </p:cNvPr>
            <p:cNvSpPr>
              <a:spLocks/>
            </p:cNvSpPr>
            <p:nvPr/>
          </p:nvSpPr>
          <p:spPr bwMode="auto">
            <a:xfrm>
              <a:off x="3431" y="433"/>
              <a:ext cx="223" cy="223"/>
            </a:xfrm>
            <a:custGeom>
              <a:avLst/>
              <a:gdLst>
                <a:gd name="T0" fmla="*/ 117 w 151"/>
                <a:gd name="T1" fmla="*/ 151 h 151"/>
                <a:gd name="T2" fmla="*/ 75 w 151"/>
                <a:gd name="T3" fmla="*/ 109 h 151"/>
                <a:gd name="T4" fmla="*/ 20 w 151"/>
                <a:gd name="T5" fmla="*/ 97 h 151"/>
                <a:gd name="T6" fmla="*/ 8 w 151"/>
                <a:gd name="T7" fmla="*/ 38 h 151"/>
                <a:gd name="T8" fmla="*/ 13 w 151"/>
                <a:gd name="T9" fmla="*/ 34 h 151"/>
                <a:gd name="T10" fmla="*/ 18 w 151"/>
                <a:gd name="T11" fmla="*/ 36 h 151"/>
                <a:gd name="T12" fmla="*/ 39 w 151"/>
                <a:gd name="T13" fmla="*/ 58 h 151"/>
                <a:gd name="T14" fmla="*/ 58 w 151"/>
                <a:gd name="T15" fmla="*/ 58 h 151"/>
                <a:gd name="T16" fmla="*/ 58 w 151"/>
                <a:gd name="T17" fmla="*/ 39 h 151"/>
                <a:gd name="T18" fmla="*/ 36 w 151"/>
                <a:gd name="T19" fmla="*/ 18 h 151"/>
                <a:gd name="T20" fmla="*/ 34 w 151"/>
                <a:gd name="T21" fmla="*/ 13 h 151"/>
                <a:gd name="T22" fmla="*/ 38 w 151"/>
                <a:gd name="T23" fmla="*/ 8 h 151"/>
                <a:gd name="T24" fmla="*/ 96 w 151"/>
                <a:gd name="T25" fmla="*/ 20 h 151"/>
                <a:gd name="T26" fmla="*/ 109 w 151"/>
                <a:gd name="T27" fmla="*/ 75 h 151"/>
                <a:gd name="T28" fmla="*/ 151 w 151"/>
                <a:gd name="T29" fmla="*/ 117 h 151"/>
                <a:gd name="T30" fmla="*/ 143 w 151"/>
                <a:gd name="T31" fmla="*/ 126 h 151"/>
                <a:gd name="T32" fmla="*/ 98 w 151"/>
                <a:gd name="T33" fmla="*/ 81 h 151"/>
                <a:gd name="T34" fmla="*/ 97 w 151"/>
                <a:gd name="T35" fmla="*/ 74 h 151"/>
                <a:gd name="T36" fmla="*/ 88 w 151"/>
                <a:gd name="T37" fmla="*/ 28 h 151"/>
                <a:gd name="T38" fmla="*/ 52 w 151"/>
                <a:gd name="T39" fmla="*/ 17 h 151"/>
                <a:gd name="T40" fmla="*/ 68 w 151"/>
                <a:gd name="T41" fmla="*/ 32 h 151"/>
                <a:gd name="T42" fmla="*/ 70 w 151"/>
                <a:gd name="T43" fmla="*/ 37 h 151"/>
                <a:gd name="T44" fmla="*/ 70 w 151"/>
                <a:gd name="T45" fmla="*/ 64 h 151"/>
                <a:gd name="T46" fmla="*/ 64 w 151"/>
                <a:gd name="T47" fmla="*/ 70 h 151"/>
                <a:gd name="T48" fmla="*/ 37 w 151"/>
                <a:gd name="T49" fmla="*/ 70 h 151"/>
                <a:gd name="T50" fmla="*/ 32 w 151"/>
                <a:gd name="T51" fmla="*/ 68 h 151"/>
                <a:gd name="T52" fmla="*/ 17 w 151"/>
                <a:gd name="T53" fmla="*/ 52 h 151"/>
                <a:gd name="T54" fmla="*/ 28 w 151"/>
                <a:gd name="T55" fmla="*/ 88 h 151"/>
                <a:gd name="T56" fmla="*/ 74 w 151"/>
                <a:gd name="T57" fmla="*/ 97 h 151"/>
                <a:gd name="T58" fmla="*/ 81 w 151"/>
                <a:gd name="T59" fmla="*/ 98 h 151"/>
                <a:gd name="T60" fmla="*/ 126 w 151"/>
                <a:gd name="T61" fmla="*/ 143 h 151"/>
                <a:gd name="T62" fmla="*/ 117 w 151"/>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51">
                  <a:moveTo>
                    <a:pt x="117" y="151"/>
                  </a:moveTo>
                  <a:cubicBezTo>
                    <a:pt x="75" y="109"/>
                    <a:pt x="75" y="109"/>
                    <a:pt x="75" y="109"/>
                  </a:cubicBezTo>
                  <a:cubicBezTo>
                    <a:pt x="56" y="116"/>
                    <a:pt x="34" y="111"/>
                    <a:pt x="20" y="97"/>
                  </a:cubicBezTo>
                  <a:cubicBezTo>
                    <a:pt x="4" y="81"/>
                    <a:pt x="0" y="58"/>
                    <a:pt x="8" y="38"/>
                  </a:cubicBezTo>
                  <a:cubicBezTo>
                    <a:pt x="9" y="36"/>
                    <a:pt x="11" y="35"/>
                    <a:pt x="13" y="34"/>
                  </a:cubicBezTo>
                  <a:cubicBezTo>
                    <a:pt x="15" y="34"/>
                    <a:pt x="17" y="34"/>
                    <a:pt x="18" y="36"/>
                  </a:cubicBezTo>
                  <a:cubicBezTo>
                    <a:pt x="39" y="58"/>
                    <a:pt x="39" y="58"/>
                    <a:pt x="39" y="58"/>
                  </a:cubicBezTo>
                  <a:cubicBezTo>
                    <a:pt x="58" y="58"/>
                    <a:pt x="58" y="58"/>
                    <a:pt x="58" y="58"/>
                  </a:cubicBezTo>
                  <a:cubicBezTo>
                    <a:pt x="58" y="39"/>
                    <a:pt x="58" y="39"/>
                    <a:pt x="58" y="39"/>
                  </a:cubicBezTo>
                  <a:cubicBezTo>
                    <a:pt x="36" y="18"/>
                    <a:pt x="36" y="18"/>
                    <a:pt x="36" y="18"/>
                  </a:cubicBezTo>
                  <a:cubicBezTo>
                    <a:pt x="34" y="17"/>
                    <a:pt x="34" y="15"/>
                    <a:pt x="34" y="13"/>
                  </a:cubicBezTo>
                  <a:cubicBezTo>
                    <a:pt x="35" y="11"/>
                    <a:pt x="36" y="9"/>
                    <a:pt x="38" y="8"/>
                  </a:cubicBezTo>
                  <a:cubicBezTo>
                    <a:pt x="58" y="0"/>
                    <a:pt x="80" y="4"/>
                    <a:pt x="96" y="20"/>
                  </a:cubicBezTo>
                  <a:cubicBezTo>
                    <a:pt x="111" y="34"/>
                    <a:pt x="116" y="56"/>
                    <a:pt x="109" y="75"/>
                  </a:cubicBezTo>
                  <a:cubicBezTo>
                    <a:pt x="151" y="117"/>
                    <a:pt x="151" y="117"/>
                    <a:pt x="151" y="117"/>
                  </a:cubicBezTo>
                  <a:cubicBezTo>
                    <a:pt x="143" y="126"/>
                    <a:pt x="143" y="126"/>
                    <a:pt x="143" y="126"/>
                  </a:cubicBezTo>
                  <a:cubicBezTo>
                    <a:pt x="98" y="81"/>
                    <a:pt x="98" y="81"/>
                    <a:pt x="98" y="81"/>
                  </a:cubicBezTo>
                  <a:cubicBezTo>
                    <a:pt x="96" y="79"/>
                    <a:pt x="96" y="77"/>
                    <a:pt x="97" y="74"/>
                  </a:cubicBezTo>
                  <a:cubicBezTo>
                    <a:pt x="103" y="58"/>
                    <a:pt x="100" y="40"/>
                    <a:pt x="88" y="28"/>
                  </a:cubicBezTo>
                  <a:cubicBezTo>
                    <a:pt x="78" y="18"/>
                    <a:pt x="65" y="14"/>
                    <a:pt x="52" y="17"/>
                  </a:cubicBezTo>
                  <a:cubicBezTo>
                    <a:pt x="68" y="32"/>
                    <a:pt x="68" y="32"/>
                    <a:pt x="68" y="32"/>
                  </a:cubicBezTo>
                  <a:cubicBezTo>
                    <a:pt x="69" y="34"/>
                    <a:pt x="70" y="35"/>
                    <a:pt x="70" y="37"/>
                  </a:cubicBezTo>
                  <a:cubicBezTo>
                    <a:pt x="70" y="64"/>
                    <a:pt x="70" y="64"/>
                    <a:pt x="70" y="64"/>
                  </a:cubicBezTo>
                  <a:cubicBezTo>
                    <a:pt x="70" y="67"/>
                    <a:pt x="67" y="70"/>
                    <a:pt x="64" y="70"/>
                  </a:cubicBezTo>
                  <a:cubicBezTo>
                    <a:pt x="37" y="70"/>
                    <a:pt x="37" y="70"/>
                    <a:pt x="37" y="70"/>
                  </a:cubicBezTo>
                  <a:cubicBezTo>
                    <a:pt x="35" y="70"/>
                    <a:pt x="33" y="69"/>
                    <a:pt x="32" y="68"/>
                  </a:cubicBezTo>
                  <a:cubicBezTo>
                    <a:pt x="17" y="52"/>
                    <a:pt x="17" y="52"/>
                    <a:pt x="17" y="52"/>
                  </a:cubicBezTo>
                  <a:cubicBezTo>
                    <a:pt x="14" y="65"/>
                    <a:pt x="18" y="78"/>
                    <a:pt x="28" y="88"/>
                  </a:cubicBezTo>
                  <a:cubicBezTo>
                    <a:pt x="40" y="100"/>
                    <a:pt x="58" y="104"/>
                    <a:pt x="74" y="97"/>
                  </a:cubicBezTo>
                  <a:cubicBezTo>
                    <a:pt x="77" y="96"/>
                    <a:pt x="79" y="96"/>
                    <a:pt x="81" y="98"/>
                  </a:cubicBezTo>
                  <a:cubicBezTo>
                    <a:pt x="126" y="143"/>
                    <a:pt x="126" y="143"/>
                    <a:pt x="126" y="143"/>
                  </a:cubicBezTo>
                  <a:lnTo>
                    <a:pt x="11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8" name="Freeform 23">
              <a:extLst>
                <a:ext uri="{FF2B5EF4-FFF2-40B4-BE49-F238E27FC236}">
                  <a16:creationId xmlns:a16="http://schemas.microsoft.com/office/drawing/2014/main" id="{D8B565FB-6836-3269-F1EA-6CE9EC8A82F8}"/>
                </a:ext>
              </a:extLst>
            </p:cNvPr>
            <p:cNvSpPr>
              <a:spLocks/>
            </p:cNvSpPr>
            <p:nvPr/>
          </p:nvSpPr>
          <p:spPr bwMode="auto">
            <a:xfrm>
              <a:off x="3643" y="645"/>
              <a:ext cx="224" cy="217"/>
            </a:xfrm>
            <a:custGeom>
              <a:avLst/>
              <a:gdLst>
                <a:gd name="T0" fmla="*/ 93 w 152"/>
                <a:gd name="T1" fmla="*/ 147 h 147"/>
                <a:gd name="T2" fmla="*/ 55 w 152"/>
                <a:gd name="T3" fmla="*/ 131 h 147"/>
                <a:gd name="T4" fmla="*/ 42 w 152"/>
                <a:gd name="T5" fmla="*/ 76 h 147"/>
                <a:gd name="T6" fmla="*/ 0 w 152"/>
                <a:gd name="T7" fmla="*/ 34 h 147"/>
                <a:gd name="T8" fmla="*/ 8 w 152"/>
                <a:gd name="T9" fmla="*/ 25 h 147"/>
                <a:gd name="T10" fmla="*/ 53 w 152"/>
                <a:gd name="T11" fmla="*/ 70 h 147"/>
                <a:gd name="T12" fmla="*/ 55 w 152"/>
                <a:gd name="T13" fmla="*/ 77 h 147"/>
                <a:gd name="T14" fmla="*/ 63 w 152"/>
                <a:gd name="T15" fmla="*/ 123 h 147"/>
                <a:gd name="T16" fmla="*/ 101 w 152"/>
                <a:gd name="T17" fmla="*/ 135 h 147"/>
                <a:gd name="T18" fmla="*/ 85 w 152"/>
                <a:gd name="T19" fmla="*/ 119 h 147"/>
                <a:gd name="T20" fmla="*/ 83 w 152"/>
                <a:gd name="T21" fmla="*/ 114 h 147"/>
                <a:gd name="T22" fmla="*/ 83 w 152"/>
                <a:gd name="T23" fmla="*/ 89 h 147"/>
                <a:gd name="T24" fmla="*/ 89 w 152"/>
                <a:gd name="T25" fmla="*/ 83 h 147"/>
                <a:gd name="T26" fmla="*/ 114 w 152"/>
                <a:gd name="T27" fmla="*/ 83 h 147"/>
                <a:gd name="T28" fmla="*/ 119 w 152"/>
                <a:gd name="T29" fmla="*/ 85 h 147"/>
                <a:gd name="T30" fmla="*/ 135 w 152"/>
                <a:gd name="T31" fmla="*/ 101 h 147"/>
                <a:gd name="T32" fmla="*/ 123 w 152"/>
                <a:gd name="T33" fmla="*/ 63 h 147"/>
                <a:gd name="T34" fmla="*/ 77 w 152"/>
                <a:gd name="T35" fmla="*/ 55 h 147"/>
                <a:gd name="T36" fmla="*/ 70 w 152"/>
                <a:gd name="T37" fmla="*/ 53 h 147"/>
                <a:gd name="T38" fmla="*/ 25 w 152"/>
                <a:gd name="T39" fmla="*/ 8 h 147"/>
                <a:gd name="T40" fmla="*/ 34 w 152"/>
                <a:gd name="T41" fmla="*/ 0 h 147"/>
                <a:gd name="T42" fmla="*/ 76 w 152"/>
                <a:gd name="T43" fmla="*/ 42 h 147"/>
                <a:gd name="T44" fmla="*/ 131 w 152"/>
                <a:gd name="T45" fmla="*/ 55 h 147"/>
                <a:gd name="T46" fmla="*/ 143 w 152"/>
                <a:gd name="T47" fmla="*/ 114 h 147"/>
                <a:gd name="T48" fmla="*/ 138 w 152"/>
                <a:gd name="T49" fmla="*/ 118 h 147"/>
                <a:gd name="T50" fmla="*/ 133 w 152"/>
                <a:gd name="T51" fmla="*/ 116 h 147"/>
                <a:gd name="T52" fmla="*/ 112 w 152"/>
                <a:gd name="T53" fmla="*/ 95 h 147"/>
                <a:gd name="T54" fmla="*/ 95 w 152"/>
                <a:gd name="T55" fmla="*/ 95 h 147"/>
                <a:gd name="T56" fmla="*/ 95 w 152"/>
                <a:gd name="T57" fmla="*/ 112 h 147"/>
                <a:gd name="T58" fmla="*/ 116 w 152"/>
                <a:gd name="T59" fmla="*/ 133 h 147"/>
                <a:gd name="T60" fmla="*/ 118 w 152"/>
                <a:gd name="T61" fmla="*/ 139 h 147"/>
                <a:gd name="T62" fmla="*/ 114 w 152"/>
                <a:gd name="T63" fmla="*/ 143 h 147"/>
                <a:gd name="T64" fmla="*/ 93 w 152"/>
                <a:gd name="T6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47">
                  <a:moveTo>
                    <a:pt x="93" y="147"/>
                  </a:moveTo>
                  <a:cubicBezTo>
                    <a:pt x="79" y="147"/>
                    <a:pt x="65" y="142"/>
                    <a:pt x="55" y="131"/>
                  </a:cubicBezTo>
                  <a:cubicBezTo>
                    <a:pt x="40" y="117"/>
                    <a:pt x="35" y="95"/>
                    <a:pt x="42" y="76"/>
                  </a:cubicBezTo>
                  <a:cubicBezTo>
                    <a:pt x="0" y="34"/>
                    <a:pt x="0" y="34"/>
                    <a:pt x="0" y="34"/>
                  </a:cubicBezTo>
                  <a:cubicBezTo>
                    <a:pt x="8" y="25"/>
                    <a:pt x="8" y="25"/>
                    <a:pt x="8" y="25"/>
                  </a:cubicBezTo>
                  <a:cubicBezTo>
                    <a:pt x="53" y="70"/>
                    <a:pt x="53" y="70"/>
                    <a:pt x="53" y="70"/>
                  </a:cubicBezTo>
                  <a:cubicBezTo>
                    <a:pt x="55" y="72"/>
                    <a:pt x="55" y="75"/>
                    <a:pt x="55" y="77"/>
                  </a:cubicBezTo>
                  <a:cubicBezTo>
                    <a:pt x="48" y="93"/>
                    <a:pt x="51" y="111"/>
                    <a:pt x="63" y="123"/>
                  </a:cubicBezTo>
                  <a:cubicBezTo>
                    <a:pt x="73" y="133"/>
                    <a:pt x="87" y="137"/>
                    <a:pt x="101" y="135"/>
                  </a:cubicBezTo>
                  <a:cubicBezTo>
                    <a:pt x="85" y="119"/>
                    <a:pt x="85" y="119"/>
                    <a:pt x="85" y="119"/>
                  </a:cubicBezTo>
                  <a:cubicBezTo>
                    <a:pt x="84" y="118"/>
                    <a:pt x="83" y="116"/>
                    <a:pt x="83" y="114"/>
                  </a:cubicBezTo>
                  <a:cubicBezTo>
                    <a:pt x="83" y="89"/>
                    <a:pt x="83" y="89"/>
                    <a:pt x="83" y="89"/>
                  </a:cubicBezTo>
                  <a:cubicBezTo>
                    <a:pt x="83" y="86"/>
                    <a:pt x="86" y="83"/>
                    <a:pt x="89" y="83"/>
                  </a:cubicBezTo>
                  <a:cubicBezTo>
                    <a:pt x="114" y="83"/>
                    <a:pt x="114" y="83"/>
                    <a:pt x="114" y="83"/>
                  </a:cubicBezTo>
                  <a:cubicBezTo>
                    <a:pt x="116" y="83"/>
                    <a:pt x="117" y="84"/>
                    <a:pt x="119" y="85"/>
                  </a:cubicBezTo>
                  <a:cubicBezTo>
                    <a:pt x="135" y="101"/>
                    <a:pt x="135" y="101"/>
                    <a:pt x="135" y="101"/>
                  </a:cubicBezTo>
                  <a:cubicBezTo>
                    <a:pt x="137" y="87"/>
                    <a:pt x="133" y="73"/>
                    <a:pt x="123" y="63"/>
                  </a:cubicBezTo>
                  <a:cubicBezTo>
                    <a:pt x="111" y="51"/>
                    <a:pt x="93" y="48"/>
                    <a:pt x="77" y="55"/>
                  </a:cubicBezTo>
                  <a:cubicBezTo>
                    <a:pt x="75" y="55"/>
                    <a:pt x="72" y="55"/>
                    <a:pt x="70" y="53"/>
                  </a:cubicBezTo>
                  <a:cubicBezTo>
                    <a:pt x="25" y="8"/>
                    <a:pt x="25" y="8"/>
                    <a:pt x="25" y="8"/>
                  </a:cubicBezTo>
                  <a:cubicBezTo>
                    <a:pt x="34" y="0"/>
                    <a:pt x="34" y="0"/>
                    <a:pt x="34" y="0"/>
                  </a:cubicBezTo>
                  <a:cubicBezTo>
                    <a:pt x="76" y="42"/>
                    <a:pt x="76" y="42"/>
                    <a:pt x="76" y="42"/>
                  </a:cubicBezTo>
                  <a:cubicBezTo>
                    <a:pt x="95" y="35"/>
                    <a:pt x="117" y="40"/>
                    <a:pt x="131" y="55"/>
                  </a:cubicBezTo>
                  <a:cubicBezTo>
                    <a:pt x="147" y="71"/>
                    <a:pt x="152" y="94"/>
                    <a:pt x="143" y="114"/>
                  </a:cubicBezTo>
                  <a:cubicBezTo>
                    <a:pt x="142" y="116"/>
                    <a:pt x="140" y="117"/>
                    <a:pt x="138" y="118"/>
                  </a:cubicBezTo>
                  <a:cubicBezTo>
                    <a:pt x="137" y="118"/>
                    <a:pt x="135" y="118"/>
                    <a:pt x="133" y="116"/>
                  </a:cubicBezTo>
                  <a:cubicBezTo>
                    <a:pt x="112" y="95"/>
                    <a:pt x="112" y="95"/>
                    <a:pt x="112" y="95"/>
                  </a:cubicBezTo>
                  <a:cubicBezTo>
                    <a:pt x="95" y="95"/>
                    <a:pt x="95" y="95"/>
                    <a:pt x="95" y="95"/>
                  </a:cubicBezTo>
                  <a:cubicBezTo>
                    <a:pt x="95" y="112"/>
                    <a:pt x="95" y="112"/>
                    <a:pt x="95" y="112"/>
                  </a:cubicBezTo>
                  <a:cubicBezTo>
                    <a:pt x="116" y="133"/>
                    <a:pt x="116" y="133"/>
                    <a:pt x="116" y="133"/>
                  </a:cubicBezTo>
                  <a:cubicBezTo>
                    <a:pt x="118" y="135"/>
                    <a:pt x="118" y="137"/>
                    <a:pt x="118" y="139"/>
                  </a:cubicBezTo>
                  <a:cubicBezTo>
                    <a:pt x="117" y="140"/>
                    <a:pt x="116" y="142"/>
                    <a:pt x="114" y="143"/>
                  </a:cubicBezTo>
                  <a:cubicBezTo>
                    <a:pt x="107" y="146"/>
                    <a:pt x="100" y="147"/>
                    <a:pt x="93"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grpSp>
      <p:sp>
        <p:nvSpPr>
          <p:cNvPr id="480" name="Rounded Rectangle 16">
            <a:extLst>
              <a:ext uri="{FF2B5EF4-FFF2-40B4-BE49-F238E27FC236}">
                <a16:creationId xmlns:a16="http://schemas.microsoft.com/office/drawing/2014/main" id="{F42DB27F-BAD3-9550-8015-9CA52696A03D}"/>
              </a:ext>
            </a:extLst>
          </p:cNvPr>
          <p:cNvSpPr/>
          <p:nvPr/>
        </p:nvSpPr>
        <p:spPr>
          <a:xfrm>
            <a:off x="4119283" y="1265320"/>
            <a:ext cx="2159227" cy="53035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81" name="TextBox 480">
            <a:extLst>
              <a:ext uri="{FF2B5EF4-FFF2-40B4-BE49-F238E27FC236}">
                <a16:creationId xmlns:a16="http://schemas.microsoft.com/office/drawing/2014/main" id="{93AA1325-2A56-386F-7BA1-279BDE604635}"/>
              </a:ext>
            </a:extLst>
          </p:cNvPr>
          <p:cNvSpPr txBox="1"/>
          <p:nvPr/>
        </p:nvSpPr>
        <p:spPr>
          <a:xfrm>
            <a:off x="4482739" y="1299652"/>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Agent Libraries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Domain agent templates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Toolkits for process reinvention</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Reusable evaluation packs</a:t>
            </a:r>
          </a:p>
        </p:txBody>
      </p:sp>
      <p:pic>
        <p:nvPicPr>
          <p:cNvPr id="482" name="Graphic 481" descr="Address Book outline">
            <a:extLst>
              <a:ext uri="{FF2B5EF4-FFF2-40B4-BE49-F238E27FC236}">
                <a16:creationId xmlns:a16="http://schemas.microsoft.com/office/drawing/2014/main" id="{58A78539-EABE-C71A-A019-A8E741406B83}"/>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192881" y="1400709"/>
            <a:ext cx="251159" cy="251159"/>
          </a:xfrm>
          <a:prstGeom prst="rect">
            <a:avLst/>
          </a:prstGeom>
        </p:spPr>
      </p:pic>
      <p:sp>
        <p:nvSpPr>
          <p:cNvPr id="483" name="TextBox 482">
            <a:extLst>
              <a:ext uri="{FF2B5EF4-FFF2-40B4-BE49-F238E27FC236}">
                <a16:creationId xmlns:a16="http://schemas.microsoft.com/office/drawing/2014/main" id="{2A6781C4-866A-530F-A6B2-4EB6305DADDD}"/>
              </a:ext>
            </a:extLst>
          </p:cNvPr>
          <p:cNvSpPr txBox="1"/>
          <p:nvPr/>
        </p:nvSpPr>
        <p:spPr>
          <a:xfrm>
            <a:off x="8742724" y="1280188"/>
            <a:ext cx="1341355" cy="492443"/>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Industry Apps: </a:t>
            </a:r>
            <a:r>
              <a:rPr kumimoji="0" lang="en-US" sz="800" b="0" i="0" u="none" strike="noStrike" kern="1200" cap="none" spc="0" normalizeH="0" baseline="0" noProof="0">
                <a:ln>
                  <a:noFill/>
                </a:ln>
                <a:solidFill>
                  <a:srgbClr val="FFFFFF"/>
                </a:solidFill>
                <a:effectLst/>
                <a:uLnTx/>
                <a:uFillTx/>
                <a:latin typeface="Graphik Regular"/>
                <a:ea typeface="+mn-ea"/>
                <a:cs typeface="+mn-cs"/>
              </a:rPr>
              <a:t>Salesforce, Workday, ServiceNow, SAP, Pega/Appian, Guidewire, &amp; more</a:t>
            </a:r>
            <a:endParaRPr kumimoji="0" lang="en-US" sz="500" b="0" i="0" u="none" strike="noStrike" kern="1200" cap="none" spc="0" normalizeH="0" baseline="0" noProof="0">
              <a:ln>
                <a:noFill/>
              </a:ln>
              <a:solidFill>
                <a:srgbClr val="FFFFFF"/>
              </a:solidFill>
              <a:effectLst/>
              <a:uLnTx/>
              <a:uFillTx/>
              <a:latin typeface="Graphik Regular"/>
              <a:ea typeface="+mn-ea"/>
              <a:cs typeface="+mn-cs"/>
            </a:endParaRPr>
          </a:p>
        </p:txBody>
      </p:sp>
      <p:sp>
        <p:nvSpPr>
          <p:cNvPr id="484" name="Rounded Rectangle 14">
            <a:extLst>
              <a:ext uri="{FF2B5EF4-FFF2-40B4-BE49-F238E27FC236}">
                <a16:creationId xmlns:a16="http://schemas.microsoft.com/office/drawing/2014/main" id="{5F767DF1-9D52-32A3-BF39-FB94A262F63D}"/>
              </a:ext>
            </a:extLst>
          </p:cNvPr>
          <p:cNvSpPr/>
          <p:nvPr/>
        </p:nvSpPr>
        <p:spPr>
          <a:xfrm>
            <a:off x="363826" y="3575366"/>
            <a:ext cx="9784080" cy="868680"/>
          </a:xfrm>
          <a:prstGeom prst="roundRect">
            <a:avLst>
              <a:gd name="adj" fmla="val 10619"/>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5" name="Rounded Rectangle 95">
            <a:extLst>
              <a:ext uri="{FF2B5EF4-FFF2-40B4-BE49-F238E27FC236}">
                <a16:creationId xmlns:a16="http://schemas.microsoft.com/office/drawing/2014/main" id="{F9E855FD-9B8E-C8EE-8428-4DFE1240852A}"/>
              </a:ext>
            </a:extLst>
          </p:cNvPr>
          <p:cNvSpPr/>
          <p:nvPr/>
        </p:nvSpPr>
        <p:spPr>
          <a:xfrm>
            <a:off x="372906" y="4479124"/>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6" name="Rounded Rectangle 15">
            <a:extLst>
              <a:ext uri="{FF2B5EF4-FFF2-40B4-BE49-F238E27FC236}">
                <a16:creationId xmlns:a16="http://schemas.microsoft.com/office/drawing/2014/main" id="{BD6901B7-279B-E229-593E-B463699AC597}"/>
              </a:ext>
            </a:extLst>
          </p:cNvPr>
          <p:cNvSpPr/>
          <p:nvPr/>
        </p:nvSpPr>
        <p:spPr>
          <a:xfrm>
            <a:off x="363826" y="5295793"/>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7" name="Rounded Rectangle 21">
            <a:extLst>
              <a:ext uri="{FF2B5EF4-FFF2-40B4-BE49-F238E27FC236}">
                <a16:creationId xmlns:a16="http://schemas.microsoft.com/office/drawing/2014/main" id="{C0345821-8D0A-8A80-4B8A-6D7BF712E73F}"/>
              </a:ext>
            </a:extLst>
          </p:cNvPr>
          <p:cNvSpPr/>
          <p:nvPr/>
        </p:nvSpPr>
        <p:spPr>
          <a:xfrm>
            <a:off x="318198" y="4721863"/>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488" name="TextBox 487">
            <a:extLst>
              <a:ext uri="{FF2B5EF4-FFF2-40B4-BE49-F238E27FC236}">
                <a16:creationId xmlns:a16="http://schemas.microsoft.com/office/drawing/2014/main" id="{EA06EA96-D0BF-9364-B477-CB4582AEAEA4}"/>
              </a:ext>
            </a:extLst>
          </p:cNvPr>
          <p:cNvSpPr txBox="1"/>
          <p:nvPr/>
        </p:nvSpPr>
        <p:spPr>
          <a:xfrm>
            <a:off x="789520" y="5526193"/>
            <a:ext cx="1029726"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Data Foundation</a:t>
            </a:r>
          </a:p>
        </p:txBody>
      </p:sp>
      <p:sp>
        <p:nvSpPr>
          <p:cNvPr id="489" name="TextBox 488">
            <a:extLst>
              <a:ext uri="{FF2B5EF4-FFF2-40B4-BE49-F238E27FC236}">
                <a16:creationId xmlns:a16="http://schemas.microsoft.com/office/drawing/2014/main" id="{9E1F3F40-35A8-3D50-4179-AC6DCB4D9F0E}"/>
              </a:ext>
            </a:extLst>
          </p:cNvPr>
          <p:cNvSpPr txBox="1"/>
          <p:nvPr/>
        </p:nvSpPr>
        <p:spPr>
          <a:xfrm>
            <a:off x="743891" y="4674820"/>
            <a:ext cx="1260462"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Domain Ontologies</a:t>
            </a:r>
          </a:p>
        </p:txBody>
      </p:sp>
      <p:sp>
        <p:nvSpPr>
          <p:cNvPr id="490" name="TextBox 489">
            <a:extLst>
              <a:ext uri="{FF2B5EF4-FFF2-40B4-BE49-F238E27FC236}">
                <a16:creationId xmlns:a16="http://schemas.microsoft.com/office/drawing/2014/main" id="{59FAB56A-871E-02A0-3501-BEFEA3931759}"/>
              </a:ext>
            </a:extLst>
          </p:cNvPr>
          <p:cNvSpPr txBox="1"/>
          <p:nvPr/>
        </p:nvSpPr>
        <p:spPr>
          <a:xfrm>
            <a:off x="789520" y="3840429"/>
            <a:ext cx="1121571"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Specialized Models</a:t>
            </a:r>
          </a:p>
        </p:txBody>
      </p:sp>
      <p:sp>
        <p:nvSpPr>
          <p:cNvPr id="494" name="Rounded Rectangle 114">
            <a:extLst>
              <a:ext uri="{FF2B5EF4-FFF2-40B4-BE49-F238E27FC236}">
                <a16:creationId xmlns:a16="http://schemas.microsoft.com/office/drawing/2014/main" id="{67B5E7F1-6E0E-4644-937F-CE591E9724B2}"/>
              </a:ext>
            </a:extLst>
          </p:cNvPr>
          <p:cNvSpPr/>
          <p:nvPr/>
        </p:nvSpPr>
        <p:spPr>
          <a:xfrm>
            <a:off x="7600391" y="3615330"/>
            <a:ext cx="248368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495" name="Rectangle 494">
            <a:extLst>
              <a:ext uri="{FF2B5EF4-FFF2-40B4-BE49-F238E27FC236}">
                <a16:creationId xmlns:a16="http://schemas.microsoft.com/office/drawing/2014/main" id="{9A495A43-432C-9BFC-2242-8F7431FFA9E0}"/>
              </a:ext>
            </a:extLst>
          </p:cNvPr>
          <p:cNvSpPr/>
          <p:nvPr/>
        </p:nvSpPr>
        <p:spPr>
          <a:xfrm>
            <a:off x="7556891" y="3628695"/>
            <a:ext cx="2463404" cy="15135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Experiential Knowledge Acquisition</a:t>
            </a:r>
          </a:p>
        </p:txBody>
      </p:sp>
      <p:sp>
        <p:nvSpPr>
          <p:cNvPr id="496" name="TextBox 495">
            <a:extLst>
              <a:ext uri="{FF2B5EF4-FFF2-40B4-BE49-F238E27FC236}">
                <a16:creationId xmlns:a16="http://schemas.microsoft.com/office/drawing/2014/main" id="{EEFFD5C7-A7C7-043B-D670-38DE40694F75}"/>
              </a:ext>
            </a:extLst>
          </p:cNvPr>
          <p:cNvSpPr txBox="1"/>
          <p:nvPr/>
        </p:nvSpPr>
        <p:spPr>
          <a:xfrm>
            <a:off x="9531971" y="3862552"/>
            <a:ext cx="548392"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Labelbox</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Snorkel</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497" name="Rounded Rectangle 113">
            <a:extLst>
              <a:ext uri="{FF2B5EF4-FFF2-40B4-BE49-F238E27FC236}">
                <a16:creationId xmlns:a16="http://schemas.microsoft.com/office/drawing/2014/main" id="{C19903BC-2D71-09DB-38A8-3CDB59502255}"/>
              </a:ext>
            </a:extLst>
          </p:cNvPr>
          <p:cNvSpPr/>
          <p:nvPr/>
        </p:nvSpPr>
        <p:spPr>
          <a:xfrm>
            <a:off x="4352045" y="3615330"/>
            <a:ext cx="3200372"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498" name="Rectangle 497">
            <a:extLst>
              <a:ext uri="{FF2B5EF4-FFF2-40B4-BE49-F238E27FC236}">
                <a16:creationId xmlns:a16="http://schemas.microsoft.com/office/drawing/2014/main" id="{7592B89E-0AA6-AEF5-D8CB-DA13E4D5EDCD}"/>
              </a:ext>
            </a:extLst>
          </p:cNvPr>
          <p:cNvSpPr/>
          <p:nvPr/>
        </p:nvSpPr>
        <p:spPr>
          <a:xfrm>
            <a:off x="4317305" y="3628695"/>
            <a:ext cx="1759902"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Adaptive Learning Loop</a:t>
            </a:r>
          </a:p>
        </p:txBody>
      </p:sp>
      <p:sp>
        <p:nvSpPr>
          <p:cNvPr id="499" name="TextBox 498">
            <a:extLst>
              <a:ext uri="{FF2B5EF4-FFF2-40B4-BE49-F238E27FC236}">
                <a16:creationId xmlns:a16="http://schemas.microsoft.com/office/drawing/2014/main" id="{B661ABFE-9177-7931-CF94-CC58C9AD58AF}"/>
              </a:ext>
            </a:extLst>
          </p:cNvPr>
          <p:cNvSpPr txBox="1"/>
          <p:nvPr/>
        </p:nvSpPr>
        <p:spPr>
          <a:xfrm>
            <a:off x="6674743" y="3850677"/>
            <a:ext cx="813864" cy="446276"/>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HumanLoop</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Great Expectations, Evidently</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503" name="Rounded Rectangle 53">
            <a:extLst>
              <a:ext uri="{FF2B5EF4-FFF2-40B4-BE49-F238E27FC236}">
                <a16:creationId xmlns:a16="http://schemas.microsoft.com/office/drawing/2014/main" id="{507805A5-3449-68D1-FFB1-2234AD7D4C41}"/>
              </a:ext>
            </a:extLst>
          </p:cNvPr>
          <p:cNvSpPr/>
          <p:nvPr/>
        </p:nvSpPr>
        <p:spPr>
          <a:xfrm>
            <a:off x="1954894" y="3615330"/>
            <a:ext cx="2349177"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04" name="Rectangle 503">
            <a:extLst>
              <a:ext uri="{FF2B5EF4-FFF2-40B4-BE49-F238E27FC236}">
                <a16:creationId xmlns:a16="http://schemas.microsoft.com/office/drawing/2014/main" id="{4DE6E9EE-2444-F0F2-424B-08BFAB65D1AC}"/>
              </a:ext>
            </a:extLst>
          </p:cNvPr>
          <p:cNvSpPr/>
          <p:nvPr/>
        </p:nvSpPr>
        <p:spPr>
          <a:xfrm>
            <a:off x="1933646" y="3628695"/>
            <a:ext cx="1745479"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Recipe</a:t>
            </a:r>
          </a:p>
        </p:txBody>
      </p:sp>
      <p:sp>
        <p:nvSpPr>
          <p:cNvPr id="505" name="TextBox 504">
            <a:extLst>
              <a:ext uri="{FF2B5EF4-FFF2-40B4-BE49-F238E27FC236}">
                <a16:creationId xmlns:a16="http://schemas.microsoft.com/office/drawing/2014/main" id="{7D52BFF4-D45B-19C3-E314-9CD2E9B2AA0E}"/>
              </a:ext>
            </a:extLst>
          </p:cNvPr>
          <p:cNvSpPr txBox="1"/>
          <p:nvPr/>
        </p:nvSpPr>
        <p:spPr>
          <a:xfrm>
            <a:off x="3463953" y="3872384"/>
            <a:ext cx="817323"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 </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OpenAI/Anthropic, Hugging Face</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506" name="Rounded Rectangle 114">
            <a:extLst>
              <a:ext uri="{FF2B5EF4-FFF2-40B4-BE49-F238E27FC236}">
                <a16:creationId xmlns:a16="http://schemas.microsoft.com/office/drawing/2014/main" id="{D101769E-CBAC-81A5-F24C-5757B0D1FEB6}"/>
              </a:ext>
            </a:extLst>
          </p:cNvPr>
          <p:cNvSpPr/>
          <p:nvPr/>
        </p:nvSpPr>
        <p:spPr>
          <a:xfrm>
            <a:off x="6981425" y="4490253"/>
            <a:ext cx="3057003"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07" name="Rectangle 506">
            <a:extLst>
              <a:ext uri="{FF2B5EF4-FFF2-40B4-BE49-F238E27FC236}">
                <a16:creationId xmlns:a16="http://schemas.microsoft.com/office/drawing/2014/main" id="{FD629FA0-D9AD-13CB-9AEE-992779BE4D98}"/>
              </a:ext>
            </a:extLst>
          </p:cNvPr>
          <p:cNvSpPr/>
          <p:nvPr/>
        </p:nvSpPr>
        <p:spPr>
          <a:xfrm>
            <a:off x="6947432" y="4515892"/>
            <a:ext cx="256868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Ontology Engineering</a:t>
            </a:r>
          </a:p>
        </p:txBody>
      </p:sp>
      <p:sp>
        <p:nvSpPr>
          <p:cNvPr id="508" name="TextBox 507">
            <a:extLst>
              <a:ext uri="{FF2B5EF4-FFF2-40B4-BE49-F238E27FC236}">
                <a16:creationId xmlns:a16="http://schemas.microsoft.com/office/drawing/2014/main" id="{F46C07EC-4DD1-0460-790C-23A61B2E101E}"/>
              </a:ext>
            </a:extLst>
          </p:cNvPr>
          <p:cNvSpPr txBox="1"/>
          <p:nvPr/>
        </p:nvSpPr>
        <p:spPr>
          <a:xfrm>
            <a:off x="9083657" y="4690787"/>
            <a:ext cx="719430"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TopBraid</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PoolParty</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tooling</a:t>
            </a:r>
          </a:p>
        </p:txBody>
      </p:sp>
      <p:sp>
        <p:nvSpPr>
          <p:cNvPr id="512" name="Rounded Rectangle 112">
            <a:extLst>
              <a:ext uri="{FF2B5EF4-FFF2-40B4-BE49-F238E27FC236}">
                <a16:creationId xmlns:a16="http://schemas.microsoft.com/office/drawing/2014/main" id="{25EB7E16-F5C9-6BAE-34F8-DF06F64E0220}"/>
              </a:ext>
            </a:extLst>
          </p:cNvPr>
          <p:cNvSpPr/>
          <p:nvPr/>
        </p:nvSpPr>
        <p:spPr>
          <a:xfrm>
            <a:off x="4627917" y="4489553"/>
            <a:ext cx="231228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13" name="Rectangle 512">
            <a:extLst>
              <a:ext uri="{FF2B5EF4-FFF2-40B4-BE49-F238E27FC236}">
                <a16:creationId xmlns:a16="http://schemas.microsoft.com/office/drawing/2014/main" id="{218DC5B5-D40F-4A43-FB4F-9F36060706B1}"/>
              </a:ext>
            </a:extLst>
          </p:cNvPr>
          <p:cNvSpPr/>
          <p:nvPr/>
        </p:nvSpPr>
        <p:spPr>
          <a:xfrm>
            <a:off x="4612063" y="4515192"/>
            <a:ext cx="189159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Knowledge Representation </a:t>
            </a:r>
          </a:p>
        </p:txBody>
      </p:sp>
      <p:sp>
        <p:nvSpPr>
          <p:cNvPr id="514" name="TextBox 513">
            <a:extLst>
              <a:ext uri="{FF2B5EF4-FFF2-40B4-BE49-F238E27FC236}">
                <a16:creationId xmlns:a16="http://schemas.microsoft.com/office/drawing/2014/main" id="{437C628F-9CD0-189E-720A-3F407BF745B0}"/>
              </a:ext>
            </a:extLst>
          </p:cNvPr>
          <p:cNvSpPr txBox="1"/>
          <p:nvPr/>
        </p:nvSpPr>
        <p:spPr>
          <a:xfrm>
            <a:off x="6004792" y="4786655"/>
            <a:ext cx="723898" cy="230832"/>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Stardog</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Neo4j </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515" name="Rounded Rectangle 53">
            <a:extLst>
              <a:ext uri="{FF2B5EF4-FFF2-40B4-BE49-F238E27FC236}">
                <a16:creationId xmlns:a16="http://schemas.microsoft.com/office/drawing/2014/main" id="{CD496D54-D4E1-7DFB-5455-D2243F9BE6C5}"/>
              </a:ext>
            </a:extLst>
          </p:cNvPr>
          <p:cNvSpPr/>
          <p:nvPr/>
        </p:nvSpPr>
        <p:spPr>
          <a:xfrm>
            <a:off x="1899818" y="4489553"/>
            <a:ext cx="2671587"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16" name="Rectangle 515">
            <a:extLst>
              <a:ext uri="{FF2B5EF4-FFF2-40B4-BE49-F238E27FC236}">
                <a16:creationId xmlns:a16="http://schemas.microsoft.com/office/drawing/2014/main" id="{BB23A324-8F64-7D81-6BF5-96E092A0EEA8}"/>
              </a:ext>
            </a:extLst>
          </p:cNvPr>
          <p:cNvSpPr/>
          <p:nvPr/>
        </p:nvSpPr>
        <p:spPr>
          <a:xfrm>
            <a:off x="1876307" y="4515192"/>
            <a:ext cx="1822367"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Semantic Layer</a:t>
            </a:r>
          </a:p>
        </p:txBody>
      </p:sp>
      <p:sp>
        <p:nvSpPr>
          <p:cNvPr id="517" name="TextBox 516">
            <a:extLst>
              <a:ext uri="{FF2B5EF4-FFF2-40B4-BE49-F238E27FC236}">
                <a16:creationId xmlns:a16="http://schemas.microsoft.com/office/drawing/2014/main" id="{62DA6E57-E914-7B59-5E24-D220092341C9}"/>
              </a:ext>
            </a:extLst>
          </p:cNvPr>
          <p:cNvSpPr txBox="1"/>
          <p:nvPr/>
        </p:nvSpPr>
        <p:spPr>
          <a:xfrm>
            <a:off x="3787254" y="4713215"/>
            <a:ext cx="662698"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 </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Collibra, Alation, Atlan </a:t>
            </a:r>
          </a:p>
        </p:txBody>
      </p:sp>
      <p:sp>
        <p:nvSpPr>
          <p:cNvPr id="552" name="TextBox 9">
            <a:extLst>
              <a:ext uri="{FF2B5EF4-FFF2-40B4-BE49-F238E27FC236}">
                <a16:creationId xmlns:a16="http://schemas.microsoft.com/office/drawing/2014/main" id="{90EEC1E7-133F-E9A4-C1A9-719F0CF9CDCD}"/>
              </a:ext>
            </a:extLst>
          </p:cNvPr>
          <p:cNvSpPr txBox="1">
            <a:spLocks noChangeArrowheads="1"/>
          </p:cNvSpPr>
          <p:nvPr/>
        </p:nvSpPr>
        <p:spPr bwMode="auto">
          <a:xfrm>
            <a:off x="4333450" y="4094352"/>
            <a:ext cx="73159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566" name="TextBox 9">
            <a:extLst>
              <a:ext uri="{FF2B5EF4-FFF2-40B4-BE49-F238E27FC236}">
                <a16:creationId xmlns:a16="http://schemas.microsoft.com/office/drawing/2014/main" id="{1C748BAF-1A54-01C8-CC4B-1A9CD29E3D96}"/>
              </a:ext>
            </a:extLst>
          </p:cNvPr>
          <p:cNvSpPr txBox="1">
            <a:spLocks noChangeArrowheads="1"/>
          </p:cNvSpPr>
          <p:nvPr/>
        </p:nvSpPr>
        <p:spPr bwMode="auto">
          <a:xfrm>
            <a:off x="7482261" y="4087832"/>
            <a:ext cx="101806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573" name="TextBox 10">
            <a:extLst>
              <a:ext uri="{FF2B5EF4-FFF2-40B4-BE49-F238E27FC236}">
                <a16:creationId xmlns:a16="http://schemas.microsoft.com/office/drawing/2014/main" id="{EC24494E-251B-DDEE-B35F-5614C8657F8C}"/>
              </a:ext>
            </a:extLst>
          </p:cNvPr>
          <p:cNvSpPr txBox="1">
            <a:spLocks noChangeArrowheads="1"/>
          </p:cNvSpPr>
          <p:nvPr/>
        </p:nvSpPr>
        <p:spPr bwMode="auto">
          <a:xfrm>
            <a:off x="8291897" y="4026783"/>
            <a:ext cx="666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576" name="TextBox 10">
            <a:extLst>
              <a:ext uri="{FF2B5EF4-FFF2-40B4-BE49-F238E27FC236}">
                <a16:creationId xmlns:a16="http://schemas.microsoft.com/office/drawing/2014/main" id="{2D646711-AF30-79ED-4D4D-2772E277345F}"/>
              </a:ext>
            </a:extLst>
          </p:cNvPr>
          <p:cNvSpPr txBox="1">
            <a:spLocks noChangeArrowheads="1"/>
          </p:cNvSpPr>
          <p:nvPr/>
        </p:nvSpPr>
        <p:spPr bwMode="auto">
          <a:xfrm>
            <a:off x="1896103" y="4821601"/>
            <a:ext cx="666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579" name="TextBox 17">
            <a:extLst>
              <a:ext uri="{FF2B5EF4-FFF2-40B4-BE49-F238E27FC236}">
                <a16:creationId xmlns:a16="http://schemas.microsoft.com/office/drawing/2014/main" id="{3BF2B1A5-35A6-443C-69C2-93C0EBB1FBE7}"/>
              </a:ext>
            </a:extLst>
          </p:cNvPr>
          <p:cNvSpPr txBox="1">
            <a:spLocks noChangeArrowheads="1"/>
          </p:cNvSpPr>
          <p:nvPr/>
        </p:nvSpPr>
        <p:spPr bwMode="auto">
          <a:xfrm>
            <a:off x="2885261" y="4901542"/>
            <a:ext cx="88250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Databricks Share</a:t>
            </a:r>
          </a:p>
        </p:txBody>
      </p:sp>
      <p:sp>
        <p:nvSpPr>
          <p:cNvPr id="591" name="TextBox 9">
            <a:extLst>
              <a:ext uri="{FF2B5EF4-FFF2-40B4-BE49-F238E27FC236}">
                <a16:creationId xmlns:a16="http://schemas.microsoft.com/office/drawing/2014/main" id="{8AB64FB6-63CC-37FA-0120-1F6120177985}"/>
              </a:ext>
            </a:extLst>
          </p:cNvPr>
          <p:cNvSpPr txBox="1">
            <a:spLocks noChangeArrowheads="1"/>
          </p:cNvSpPr>
          <p:nvPr/>
        </p:nvSpPr>
        <p:spPr bwMode="auto">
          <a:xfrm>
            <a:off x="7154817" y="4898297"/>
            <a:ext cx="73656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Github</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597" name="TextBox 9">
            <a:extLst>
              <a:ext uri="{FF2B5EF4-FFF2-40B4-BE49-F238E27FC236}">
                <a16:creationId xmlns:a16="http://schemas.microsoft.com/office/drawing/2014/main" id="{98F3F4E7-E15C-2E80-2ADA-422C08D72C75}"/>
              </a:ext>
            </a:extLst>
          </p:cNvPr>
          <p:cNvSpPr txBox="1">
            <a:spLocks noChangeArrowheads="1"/>
          </p:cNvSpPr>
          <p:nvPr/>
        </p:nvSpPr>
        <p:spPr bwMode="auto">
          <a:xfrm>
            <a:off x="8245851" y="4884843"/>
            <a:ext cx="8502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Workflows</a:t>
            </a:r>
          </a:p>
        </p:txBody>
      </p:sp>
      <p:sp>
        <p:nvSpPr>
          <p:cNvPr id="644" name="TextBox 17">
            <a:extLst>
              <a:ext uri="{FF2B5EF4-FFF2-40B4-BE49-F238E27FC236}">
                <a16:creationId xmlns:a16="http://schemas.microsoft.com/office/drawing/2014/main" id="{77C48AA6-2CFD-1A0E-C96F-0A35DF44766A}"/>
              </a:ext>
            </a:extLst>
          </p:cNvPr>
          <p:cNvSpPr txBox="1">
            <a:spLocks noChangeArrowheads="1"/>
          </p:cNvSpPr>
          <p:nvPr/>
        </p:nvSpPr>
        <p:spPr bwMode="auto">
          <a:xfrm>
            <a:off x="2348462" y="4901543"/>
            <a:ext cx="7270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Databricks SQL</a:t>
            </a:r>
          </a:p>
        </p:txBody>
      </p:sp>
      <p:sp>
        <p:nvSpPr>
          <p:cNvPr id="519" name="Rectangle 518">
            <a:extLst>
              <a:ext uri="{FF2B5EF4-FFF2-40B4-BE49-F238E27FC236}">
                <a16:creationId xmlns:a16="http://schemas.microsoft.com/office/drawing/2014/main" id="{0D7E3A65-8B53-531D-238F-9FFA5F5A55D6}"/>
              </a:ext>
            </a:extLst>
          </p:cNvPr>
          <p:cNvSpPr/>
          <p:nvPr/>
        </p:nvSpPr>
        <p:spPr>
          <a:xfrm>
            <a:off x="4994945" y="5343162"/>
            <a:ext cx="1835193"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Products </a:t>
            </a:r>
          </a:p>
        </p:txBody>
      </p:sp>
      <p:sp>
        <p:nvSpPr>
          <p:cNvPr id="525" name="Rounded Rectangle 53">
            <a:extLst>
              <a:ext uri="{FF2B5EF4-FFF2-40B4-BE49-F238E27FC236}">
                <a16:creationId xmlns:a16="http://schemas.microsoft.com/office/drawing/2014/main" id="{8FAD4D98-CF2D-9477-6555-34D838F039B0}"/>
              </a:ext>
            </a:extLst>
          </p:cNvPr>
          <p:cNvSpPr/>
          <p:nvPr/>
        </p:nvSpPr>
        <p:spPr>
          <a:xfrm>
            <a:off x="1951001" y="5332256"/>
            <a:ext cx="3020938" cy="704088"/>
          </a:xfrm>
          <a:prstGeom prst="roundRect">
            <a:avLst>
              <a:gd name="adj" fmla="val 11354"/>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26" name="Rectangle 525">
            <a:extLst>
              <a:ext uri="{FF2B5EF4-FFF2-40B4-BE49-F238E27FC236}">
                <a16:creationId xmlns:a16="http://schemas.microsoft.com/office/drawing/2014/main" id="{6CB21BF7-2364-8AD2-E48C-AF131A400EE5}"/>
              </a:ext>
            </a:extLst>
          </p:cNvPr>
          <p:cNvSpPr/>
          <p:nvPr/>
        </p:nvSpPr>
        <p:spPr>
          <a:xfrm>
            <a:off x="1921717" y="5354592"/>
            <a:ext cx="1837845"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Accessibility</a:t>
            </a:r>
          </a:p>
        </p:txBody>
      </p:sp>
      <p:sp>
        <p:nvSpPr>
          <p:cNvPr id="527" name="Rounded Rectangle 113">
            <a:extLst>
              <a:ext uri="{FF2B5EF4-FFF2-40B4-BE49-F238E27FC236}">
                <a16:creationId xmlns:a16="http://schemas.microsoft.com/office/drawing/2014/main" id="{44CC1487-5B9A-25B2-4639-224ED4EF5250}"/>
              </a:ext>
            </a:extLst>
          </p:cNvPr>
          <p:cNvSpPr/>
          <p:nvPr/>
        </p:nvSpPr>
        <p:spPr>
          <a:xfrm>
            <a:off x="7517081" y="5332256"/>
            <a:ext cx="2558475"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28" name="Rectangle 527">
            <a:extLst>
              <a:ext uri="{FF2B5EF4-FFF2-40B4-BE49-F238E27FC236}">
                <a16:creationId xmlns:a16="http://schemas.microsoft.com/office/drawing/2014/main" id="{E8003714-B4B9-7BAA-8764-B3E103D0DC19}"/>
              </a:ext>
            </a:extLst>
          </p:cNvPr>
          <p:cNvSpPr/>
          <p:nvPr/>
        </p:nvSpPr>
        <p:spPr>
          <a:xfrm>
            <a:off x="7485732" y="5312030"/>
            <a:ext cx="2613071" cy="2053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Agents</a:t>
            </a:r>
          </a:p>
        </p:txBody>
      </p:sp>
      <p:sp>
        <p:nvSpPr>
          <p:cNvPr id="600" name="TextBox 10">
            <a:extLst>
              <a:ext uri="{FF2B5EF4-FFF2-40B4-BE49-F238E27FC236}">
                <a16:creationId xmlns:a16="http://schemas.microsoft.com/office/drawing/2014/main" id="{2C5C3754-E30F-D2DE-7E93-C38251CF8CE3}"/>
              </a:ext>
            </a:extLst>
          </p:cNvPr>
          <p:cNvSpPr txBox="1">
            <a:spLocks noChangeArrowheads="1"/>
          </p:cNvSpPr>
          <p:nvPr/>
        </p:nvSpPr>
        <p:spPr bwMode="auto">
          <a:xfrm>
            <a:off x="2326436" y="5659522"/>
            <a:ext cx="666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603" name="TextBox 17">
            <a:extLst>
              <a:ext uri="{FF2B5EF4-FFF2-40B4-BE49-F238E27FC236}">
                <a16:creationId xmlns:a16="http://schemas.microsoft.com/office/drawing/2014/main" id="{76E77092-72DF-B8E4-8075-D19CAFF438FA}"/>
              </a:ext>
            </a:extLst>
          </p:cNvPr>
          <p:cNvSpPr txBox="1">
            <a:spLocks noChangeArrowheads="1"/>
          </p:cNvSpPr>
          <p:nvPr/>
        </p:nvSpPr>
        <p:spPr bwMode="auto">
          <a:xfrm>
            <a:off x="2767144" y="5690584"/>
            <a:ext cx="68512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DAB</a:t>
            </a:r>
          </a:p>
        </p:txBody>
      </p:sp>
      <p:sp>
        <p:nvSpPr>
          <p:cNvPr id="630" name="TextBox 9">
            <a:extLst>
              <a:ext uri="{FF2B5EF4-FFF2-40B4-BE49-F238E27FC236}">
                <a16:creationId xmlns:a16="http://schemas.microsoft.com/office/drawing/2014/main" id="{E1D08404-C829-0556-2AEE-F5716C9B367D}"/>
              </a:ext>
            </a:extLst>
          </p:cNvPr>
          <p:cNvSpPr txBox="1">
            <a:spLocks noChangeArrowheads="1"/>
          </p:cNvSpPr>
          <p:nvPr/>
        </p:nvSpPr>
        <p:spPr bwMode="auto">
          <a:xfrm>
            <a:off x="5527318" y="5715760"/>
            <a:ext cx="6441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Lake Base</a:t>
            </a:r>
          </a:p>
        </p:txBody>
      </p:sp>
      <p:sp>
        <p:nvSpPr>
          <p:cNvPr id="633" name="TextBox 9">
            <a:extLst>
              <a:ext uri="{FF2B5EF4-FFF2-40B4-BE49-F238E27FC236}">
                <a16:creationId xmlns:a16="http://schemas.microsoft.com/office/drawing/2014/main" id="{E58A138E-A5F9-A83C-9A0D-4D881B43235B}"/>
              </a:ext>
            </a:extLst>
          </p:cNvPr>
          <p:cNvSpPr txBox="1">
            <a:spLocks noChangeArrowheads="1"/>
          </p:cNvSpPr>
          <p:nvPr/>
        </p:nvSpPr>
        <p:spPr bwMode="auto">
          <a:xfrm>
            <a:off x="6025031" y="5696501"/>
            <a:ext cx="749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AI Gateway</a:t>
            </a:r>
          </a:p>
        </p:txBody>
      </p:sp>
      <p:sp>
        <p:nvSpPr>
          <p:cNvPr id="636" name="TextBox 9">
            <a:extLst>
              <a:ext uri="{FF2B5EF4-FFF2-40B4-BE49-F238E27FC236}">
                <a16:creationId xmlns:a16="http://schemas.microsoft.com/office/drawing/2014/main" id="{4E72E6C9-4A7D-80AF-DB80-E52C3CFBDED7}"/>
              </a:ext>
            </a:extLst>
          </p:cNvPr>
          <p:cNvSpPr txBox="1">
            <a:spLocks noChangeArrowheads="1"/>
          </p:cNvSpPr>
          <p:nvPr/>
        </p:nvSpPr>
        <p:spPr bwMode="auto">
          <a:xfrm>
            <a:off x="8742724" y="5724498"/>
            <a:ext cx="8444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Serving Endpoint</a:t>
            </a:r>
          </a:p>
        </p:txBody>
      </p:sp>
      <p:sp>
        <p:nvSpPr>
          <p:cNvPr id="642" name="TextBox 9">
            <a:extLst>
              <a:ext uri="{FF2B5EF4-FFF2-40B4-BE49-F238E27FC236}">
                <a16:creationId xmlns:a16="http://schemas.microsoft.com/office/drawing/2014/main" id="{7FA0E176-9BDD-2ADE-D71A-A472542061AA}"/>
              </a:ext>
            </a:extLst>
          </p:cNvPr>
          <p:cNvSpPr txBox="1">
            <a:spLocks noChangeArrowheads="1"/>
          </p:cNvSpPr>
          <p:nvPr/>
        </p:nvSpPr>
        <p:spPr bwMode="auto">
          <a:xfrm>
            <a:off x="7783287" y="5715760"/>
            <a:ext cx="8749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Workflows</a:t>
            </a:r>
          </a:p>
        </p:txBody>
      </p:sp>
      <p:sp>
        <p:nvSpPr>
          <p:cNvPr id="650" name="TextBox 17">
            <a:extLst>
              <a:ext uri="{FF2B5EF4-FFF2-40B4-BE49-F238E27FC236}">
                <a16:creationId xmlns:a16="http://schemas.microsoft.com/office/drawing/2014/main" id="{B972A2E9-34ED-B232-89BF-4C1412038E3F}"/>
              </a:ext>
            </a:extLst>
          </p:cNvPr>
          <p:cNvSpPr txBox="1">
            <a:spLocks noChangeArrowheads="1"/>
          </p:cNvSpPr>
          <p:nvPr/>
        </p:nvSpPr>
        <p:spPr bwMode="auto">
          <a:xfrm>
            <a:off x="3347504" y="5695470"/>
            <a:ext cx="7270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Databricks SQL</a:t>
            </a:r>
          </a:p>
        </p:txBody>
      </p:sp>
      <p:sp>
        <p:nvSpPr>
          <p:cNvPr id="652" name="Rounded Rectangle 5">
            <a:extLst>
              <a:ext uri="{FF2B5EF4-FFF2-40B4-BE49-F238E27FC236}">
                <a16:creationId xmlns:a16="http://schemas.microsoft.com/office/drawing/2014/main" id="{4E7E38B1-94DF-5387-402D-5DD8A1D82985}"/>
              </a:ext>
            </a:extLst>
          </p:cNvPr>
          <p:cNvSpPr/>
          <p:nvPr/>
        </p:nvSpPr>
        <p:spPr>
          <a:xfrm>
            <a:off x="380127" y="6126272"/>
            <a:ext cx="9784080" cy="274320"/>
          </a:xfrm>
          <a:prstGeom prst="roundRect">
            <a:avLst>
              <a:gd name="adj" fmla="val 27976"/>
            </a:avLst>
          </a:prstGeom>
          <a:solidFill>
            <a:srgbClr val="7500C1">
              <a:alpha val="5914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Brain Infrastructure</a:t>
            </a:r>
          </a:p>
        </p:txBody>
      </p:sp>
      <p:sp>
        <p:nvSpPr>
          <p:cNvPr id="653" name="Rounded Rectangle 5">
            <a:extLst>
              <a:ext uri="{FF2B5EF4-FFF2-40B4-BE49-F238E27FC236}">
                <a16:creationId xmlns:a16="http://schemas.microsoft.com/office/drawing/2014/main" id="{8E37E249-9076-8B94-54E1-C3A714695BFD}"/>
              </a:ext>
            </a:extLst>
          </p:cNvPr>
          <p:cNvSpPr/>
          <p:nvPr/>
        </p:nvSpPr>
        <p:spPr>
          <a:xfrm>
            <a:off x="380127" y="6455417"/>
            <a:ext cx="9784080" cy="244558"/>
          </a:xfrm>
          <a:prstGeom prst="roundRect">
            <a:avLst>
              <a:gd name="adj" fmla="val 30039"/>
            </a:avLst>
          </a:prstGeom>
          <a:solidFill>
            <a:srgbClr val="7500C1">
              <a:alpha val="71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Source Systems, External Systems</a:t>
            </a:r>
          </a:p>
        </p:txBody>
      </p:sp>
      <p:sp>
        <p:nvSpPr>
          <p:cNvPr id="654" name="Rounded Rectangle 16">
            <a:extLst>
              <a:ext uri="{FF2B5EF4-FFF2-40B4-BE49-F238E27FC236}">
                <a16:creationId xmlns:a16="http://schemas.microsoft.com/office/drawing/2014/main" id="{B211D8FA-3EE0-CA94-420E-505AC39E909F}"/>
              </a:ext>
            </a:extLst>
          </p:cNvPr>
          <p:cNvSpPr/>
          <p:nvPr/>
        </p:nvSpPr>
        <p:spPr>
          <a:xfrm>
            <a:off x="1822518"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Compute</a:t>
            </a:r>
          </a:p>
        </p:txBody>
      </p:sp>
      <p:sp>
        <p:nvSpPr>
          <p:cNvPr id="655" name="Rounded Rectangle 16">
            <a:extLst>
              <a:ext uri="{FF2B5EF4-FFF2-40B4-BE49-F238E27FC236}">
                <a16:creationId xmlns:a16="http://schemas.microsoft.com/office/drawing/2014/main" id="{1D10043C-6578-7B4C-4E1C-EE08DB11649C}"/>
              </a:ext>
            </a:extLst>
          </p:cNvPr>
          <p:cNvSpPr/>
          <p:nvPr/>
        </p:nvSpPr>
        <p:spPr>
          <a:xfrm>
            <a:off x="3090854"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Storage</a:t>
            </a:r>
          </a:p>
        </p:txBody>
      </p:sp>
      <p:sp>
        <p:nvSpPr>
          <p:cNvPr id="656" name="Rounded Rectangle 16">
            <a:extLst>
              <a:ext uri="{FF2B5EF4-FFF2-40B4-BE49-F238E27FC236}">
                <a16:creationId xmlns:a16="http://schemas.microsoft.com/office/drawing/2014/main" id="{26059A1D-3DF8-A806-241F-E87D4F858C75}"/>
              </a:ext>
            </a:extLst>
          </p:cNvPr>
          <p:cNvSpPr/>
          <p:nvPr/>
        </p:nvSpPr>
        <p:spPr>
          <a:xfrm>
            <a:off x="4359190"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Networking</a:t>
            </a:r>
          </a:p>
        </p:txBody>
      </p:sp>
      <p:sp>
        <p:nvSpPr>
          <p:cNvPr id="657" name="Rounded Rectangle 16">
            <a:extLst>
              <a:ext uri="{FF2B5EF4-FFF2-40B4-BE49-F238E27FC236}">
                <a16:creationId xmlns:a16="http://schemas.microsoft.com/office/drawing/2014/main" id="{BEE81CBE-E4FE-9526-DEB7-715955BBF1B2}"/>
              </a:ext>
            </a:extLst>
          </p:cNvPr>
          <p:cNvSpPr/>
          <p:nvPr/>
        </p:nvSpPr>
        <p:spPr>
          <a:xfrm>
            <a:off x="5627526"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Identity &amp; Secrets</a:t>
            </a:r>
          </a:p>
        </p:txBody>
      </p:sp>
      <p:sp>
        <p:nvSpPr>
          <p:cNvPr id="658" name="Rounded Rectangle 16">
            <a:extLst>
              <a:ext uri="{FF2B5EF4-FFF2-40B4-BE49-F238E27FC236}">
                <a16:creationId xmlns:a16="http://schemas.microsoft.com/office/drawing/2014/main" id="{A88953D6-FB82-AB36-9C27-42E58CD258BD}"/>
              </a:ext>
            </a:extLst>
          </p:cNvPr>
          <p:cNvSpPr/>
          <p:nvPr/>
        </p:nvSpPr>
        <p:spPr>
          <a:xfrm>
            <a:off x="6895862"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Resilience</a:t>
            </a:r>
          </a:p>
        </p:txBody>
      </p:sp>
      <p:sp>
        <p:nvSpPr>
          <p:cNvPr id="659" name="Rounded Rectangle 16">
            <a:extLst>
              <a:ext uri="{FF2B5EF4-FFF2-40B4-BE49-F238E27FC236}">
                <a16:creationId xmlns:a16="http://schemas.microsoft.com/office/drawing/2014/main" id="{32E9B109-E8D5-995D-70B3-86012ED50D27}"/>
              </a:ext>
            </a:extLst>
          </p:cNvPr>
          <p:cNvSpPr/>
          <p:nvPr/>
        </p:nvSpPr>
        <p:spPr>
          <a:xfrm>
            <a:off x="8164196"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Org &amp; Isolation</a:t>
            </a:r>
          </a:p>
        </p:txBody>
      </p:sp>
      <p:sp>
        <p:nvSpPr>
          <p:cNvPr id="33" name="TextBox 9">
            <a:extLst>
              <a:ext uri="{FF2B5EF4-FFF2-40B4-BE49-F238E27FC236}">
                <a16:creationId xmlns:a16="http://schemas.microsoft.com/office/drawing/2014/main" id="{3D274A5F-34AA-D69A-65D3-45CC343204BE}"/>
              </a:ext>
            </a:extLst>
          </p:cNvPr>
          <p:cNvSpPr txBox="1">
            <a:spLocks noChangeArrowheads="1"/>
          </p:cNvSpPr>
          <p:nvPr/>
        </p:nvSpPr>
        <p:spPr bwMode="auto">
          <a:xfrm>
            <a:off x="4889043" y="3171434"/>
            <a:ext cx="52290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Unity Catalog</a:t>
            </a:r>
          </a:p>
        </p:txBody>
      </p:sp>
      <p:sp>
        <p:nvSpPr>
          <p:cNvPr id="36" name="TextBox 20">
            <a:extLst>
              <a:ext uri="{FF2B5EF4-FFF2-40B4-BE49-F238E27FC236}">
                <a16:creationId xmlns:a16="http://schemas.microsoft.com/office/drawing/2014/main" id="{A2873ED0-8506-B320-F145-CCCB7ED44465}"/>
              </a:ext>
            </a:extLst>
          </p:cNvPr>
          <p:cNvSpPr txBox="1">
            <a:spLocks noChangeArrowheads="1"/>
          </p:cNvSpPr>
          <p:nvPr/>
        </p:nvSpPr>
        <p:spPr bwMode="auto">
          <a:xfrm>
            <a:off x="5321756" y="3174714"/>
            <a:ext cx="563461"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Workflow</a:t>
            </a:r>
          </a:p>
        </p:txBody>
      </p:sp>
      <p:sp>
        <p:nvSpPr>
          <p:cNvPr id="45" name="TextBox 10">
            <a:extLst>
              <a:ext uri="{FF2B5EF4-FFF2-40B4-BE49-F238E27FC236}">
                <a16:creationId xmlns:a16="http://schemas.microsoft.com/office/drawing/2014/main" id="{FFCFB562-E774-6A0F-51FD-356C831AC42D}"/>
              </a:ext>
            </a:extLst>
          </p:cNvPr>
          <p:cNvSpPr txBox="1">
            <a:spLocks noChangeArrowheads="1"/>
          </p:cNvSpPr>
          <p:nvPr/>
        </p:nvSpPr>
        <p:spPr bwMode="auto">
          <a:xfrm>
            <a:off x="5886036" y="3157915"/>
            <a:ext cx="74582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Vector Search</a:t>
            </a:r>
          </a:p>
        </p:txBody>
      </p:sp>
      <p:sp>
        <p:nvSpPr>
          <p:cNvPr id="53" name="TextBox 19">
            <a:extLst>
              <a:ext uri="{FF2B5EF4-FFF2-40B4-BE49-F238E27FC236}">
                <a16:creationId xmlns:a16="http://schemas.microsoft.com/office/drawing/2014/main" id="{E8FEFD4B-DDA3-AB60-239D-1A0E92340F34}"/>
              </a:ext>
            </a:extLst>
          </p:cNvPr>
          <p:cNvSpPr txBox="1">
            <a:spLocks noChangeArrowheads="1"/>
          </p:cNvSpPr>
          <p:nvPr/>
        </p:nvSpPr>
        <p:spPr bwMode="auto">
          <a:xfrm>
            <a:off x="8751968" y="4076611"/>
            <a:ext cx="70342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MLFlow</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 </a:t>
            </a:r>
          </a:p>
        </p:txBody>
      </p:sp>
      <p:sp>
        <p:nvSpPr>
          <p:cNvPr id="500" name="TextBox 19">
            <a:extLst>
              <a:ext uri="{FF2B5EF4-FFF2-40B4-BE49-F238E27FC236}">
                <a16:creationId xmlns:a16="http://schemas.microsoft.com/office/drawing/2014/main" id="{79557026-6BC0-5FD2-1CFE-C42DD5397930}"/>
              </a:ext>
            </a:extLst>
          </p:cNvPr>
          <p:cNvSpPr txBox="1">
            <a:spLocks noChangeArrowheads="1"/>
          </p:cNvSpPr>
          <p:nvPr/>
        </p:nvSpPr>
        <p:spPr bwMode="auto">
          <a:xfrm>
            <a:off x="5316685" y="4064669"/>
            <a:ext cx="70342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MLFlow</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65" name="TextBox 19">
            <a:extLst>
              <a:ext uri="{FF2B5EF4-FFF2-40B4-BE49-F238E27FC236}">
                <a16:creationId xmlns:a16="http://schemas.microsoft.com/office/drawing/2014/main" id="{928DAEC5-B489-50C0-264B-839F702F8CF5}"/>
              </a:ext>
            </a:extLst>
          </p:cNvPr>
          <p:cNvSpPr txBox="1">
            <a:spLocks noChangeArrowheads="1"/>
          </p:cNvSpPr>
          <p:nvPr/>
        </p:nvSpPr>
        <p:spPr bwMode="auto">
          <a:xfrm>
            <a:off x="2439313" y="4127567"/>
            <a:ext cx="652017"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Workspace </a:t>
            </a:r>
          </a:p>
        </p:txBody>
      </p:sp>
      <p:sp>
        <p:nvSpPr>
          <p:cNvPr id="74" name="TextBox 12">
            <a:extLst>
              <a:ext uri="{FF2B5EF4-FFF2-40B4-BE49-F238E27FC236}">
                <a16:creationId xmlns:a16="http://schemas.microsoft.com/office/drawing/2014/main" id="{1A40ED42-4903-B690-980E-7973608525DB}"/>
              </a:ext>
            </a:extLst>
          </p:cNvPr>
          <p:cNvSpPr txBox="1">
            <a:spLocks noChangeArrowheads="1"/>
          </p:cNvSpPr>
          <p:nvPr/>
        </p:nvSpPr>
        <p:spPr bwMode="auto">
          <a:xfrm>
            <a:off x="4436058" y="3165281"/>
            <a:ext cx="53198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77" name="TextBox 12">
            <a:extLst>
              <a:ext uri="{FF2B5EF4-FFF2-40B4-BE49-F238E27FC236}">
                <a16:creationId xmlns:a16="http://schemas.microsoft.com/office/drawing/2014/main" id="{7369378C-AFF2-A397-8902-E656EE8B8EFC}"/>
              </a:ext>
            </a:extLst>
          </p:cNvPr>
          <p:cNvSpPr txBox="1">
            <a:spLocks noChangeArrowheads="1"/>
          </p:cNvSpPr>
          <p:nvPr/>
        </p:nvSpPr>
        <p:spPr bwMode="auto">
          <a:xfrm>
            <a:off x="2006079" y="4126858"/>
            <a:ext cx="55889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Mosaic AI</a:t>
            </a:r>
          </a:p>
        </p:txBody>
      </p:sp>
      <p:sp>
        <p:nvSpPr>
          <p:cNvPr id="414" name="TextBox 11">
            <a:extLst>
              <a:ext uri="{FF2B5EF4-FFF2-40B4-BE49-F238E27FC236}">
                <a16:creationId xmlns:a16="http://schemas.microsoft.com/office/drawing/2014/main" id="{F4037C9A-243D-2968-F8DE-43B88BF8DB98}"/>
              </a:ext>
            </a:extLst>
          </p:cNvPr>
          <p:cNvSpPr txBox="1">
            <a:spLocks noChangeArrowheads="1"/>
          </p:cNvSpPr>
          <p:nvPr/>
        </p:nvSpPr>
        <p:spPr bwMode="auto">
          <a:xfrm>
            <a:off x="2967677" y="2369600"/>
            <a:ext cx="62239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Unity Catalog</a:t>
            </a:r>
          </a:p>
        </p:txBody>
      </p:sp>
      <p:sp>
        <p:nvSpPr>
          <p:cNvPr id="423" name="TextBox 9">
            <a:extLst>
              <a:ext uri="{FF2B5EF4-FFF2-40B4-BE49-F238E27FC236}">
                <a16:creationId xmlns:a16="http://schemas.microsoft.com/office/drawing/2014/main" id="{AB506AF0-542E-DACB-A119-182B1F6EC792}"/>
              </a:ext>
            </a:extLst>
          </p:cNvPr>
          <p:cNvSpPr txBox="1">
            <a:spLocks noChangeArrowheads="1"/>
          </p:cNvSpPr>
          <p:nvPr/>
        </p:nvSpPr>
        <p:spPr bwMode="auto">
          <a:xfrm>
            <a:off x="3518945" y="2369600"/>
            <a:ext cx="73595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Unity Catalog</a:t>
            </a:r>
          </a:p>
        </p:txBody>
      </p:sp>
      <p:sp>
        <p:nvSpPr>
          <p:cNvPr id="438" name="TextBox 12">
            <a:extLst>
              <a:ext uri="{FF2B5EF4-FFF2-40B4-BE49-F238E27FC236}">
                <a16:creationId xmlns:a16="http://schemas.microsoft.com/office/drawing/2014/main" id="{573A344B-880B-28B4-FA4A-A9D8FEC4C749}"/>
              </a:ext>
            </a:extLst>
          </p:cNvPr>
          <p:cNvSpPr txBox="1">
            <a:spLocks noChangeArrowheads="1"/>
          </p:cNvSpPr>
          <p:nvPr/>
        </p:nvSpPr>
        <p:spPr bwMode="auto">
          <a:xfrm>
            <a:off x="6152658" y="2352402"/>
            <a:ext cx="50946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Policy</a:t>
            </a:r>
          </a:p>
        </p:txBody>
      </p:sp>
      <p:sp>
        <p:nvSpPr>
          <p:cNvPr id="441" name="TextBox 9">
            <a:extLst>
              <a:ext uri="{FF2B5EF4-FFF2-40B4-BE49-F238E27FC236}">
                <a16:creationId xmlns:a16="http://schemas.microsoft.com/office/drawing/2014/main" id="{886E815C-0837-EB95-4AAB-C215F83D66E0}"/>
              </a:ext>
            </a:extLst>
          </p:cNvPr>
          <p:cNvSpPr txBox="1">
            <a:spLocks noChangeArrowheads="1"/>
          </p:cNvSpPr>
          <p:nvPr/>
        </p:nvSpPr>
        <p:spPr bwMode="auto">
          <a:xfrm>
            <a:off x="6674644" y="2353705"/>
            <a:ext cx="63683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Databricks Secret</a:t>
            </a:r>
          </a:p>
        </p:txBody>
      </p:sp>
      <p:sp>
        <p:nvSpPr>
          <p:cNvPr id="450" name="TextBox 9">
            <a:extLst>
              <a:ext uri="{FF2B5EF4-FFF2-40B4-BE49-F238E27FC236}">
                <a16:creationId xmlns:a16="http://schemas.microsoft.com/office/drawing/2014/main" id="{B8B19414-C2A0-6A4C-D03A-C305B7A48061}"/>
              </a:ext>
            </a:extLst>
          </p:cNvPr>
          <p:cNvSpPr txBox="1">
            <a:spLocks noChangeArrowheads="1"/>
          </p:cNvSpPr>
          <p:nvPr/>
        </p:nvSpPr>
        <p:spPr bwMode="auto">
          <a:xfrm>
            <a:off x="7289693" y="2369600"/>
            <a:ext cx="868579" cy="18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DAB</a:t>
            </a:r>
          </a:p>
        </p:txBody>
      </p:sp>
      <p:sp>
        <p:nvSpPr>
          <p:cNvPr id="453" name="TextBox 9">
            <a:extLst>
              <a:ext uri="{FF2B5EF4-FFF2-40B4-BE49-F238E27FC236}">
                <a16:creationId xmlns:a16="http://schemas.microsoft.com/office/drawing/2014/main" id="{2222C213-8499-9F6B-17F2-B1C1C6410F2E}"/>
              </a:ext>
            </a:extLst>
          </p:cNvPr>
          <p:cNvSpPr txBox="1">
            <a:spLocks noChangeArrowheads="1"/>
          </p:cNvSpPr>
          <p:nvPr/>
        </p:nvSpPr>
        <p:spPr bwMode="auto">
          <a:xfrm>
            <a:off x="8440367" y="2369600"/>
            <a:ext cx="788805" cy="1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Workflows</a:t>
            </a:r>
          </a:p>
        </p:txBody>
      </p:sp>
      <p:sp>
        <p:nvSpPr>
          <p:cNvPr id="47" name="TextBox 19">
            <a:extLst>
              <a:ext uri="{FF2B5EF4-FFF2-40B4-BE49-F238E27FC236}">
                <a16:creationId xmlns:a16="http://schemas.microsoft.com/office/drawing/2014/main" id="{6005E8C2-A635-7D4C-EB50-90B2DEF5056E}"/>
              </a:ext>
            </a:extLst>
          </p:cNvPr>
          <p:cNvSpPr txBox="1">
            <a:spLocks noChangeArrowheads="1"/>
          </p:cNvSpPr>
          <p:nvPr/>
        </p:nvSpPr>
        <p:spPr bwMode="auto">
          <a:xfrm>
            <a:off x="1904043" y="2369600"/>
            <a:ext cx="644285"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MLFlow</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 </a:t>
            </a:r>
          </a:p>
        </p:txBody>
      </p:sp>
      <p:sp>
        <p:nvSpPr>
          <p:cNvPr id="50" name="TextBox 19">
            <a:extLst>
              <a:ext uri="{FF2B5EF4-FFF2-40B4-BE49-F238E27FC236}">
                <a16:creationId xmlns:a16="http://schemas.microsoft.com/office/drawing/2014/main" id="{E0031CBA-EADB-2005-11A1-E441FA283FC0}"/>
              </a:ext>
            </a:extLst>
          </p:cNvPr>
          <p:cNvSpPr txBox="1">
            <a:spLocks noChangeArrowheads="1"/>
          </p:cNvSpPr>
          <p:nvPr/>
        </p:nvSpPr>
        <p:spPr bwMode="auto">
          <a:xfrm>
            <a:off x="4199017" y="2378739"/>
            <a:ext cx="644285"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cs typeface="Arial" panose="020B0604020202020204" pitchFamily="34" charset="0"/>
              </a:rPr>
              <a:t>MLFlow</a:t>
            </a: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 </a:t>
            </a:r>
          </a:p>
        </p:txBody>
      </p:sp>
      <p:sp>
        <p:nvSpPr>
          <p:cNvPr id="68" name="TextBox 12">
            <a:extLst>
              <a:ext uri="{FF2B5EF4-FFF2-40B4-BE49-F238E27FC236}">
                <a16:creationId xmlns:a16="http://schemas.microsoft.com/office/drawing/2014/main" id="{230A1332-4A97-4AD4-9297-AFA229A1B307}"/>
              </a:ext>
            </a:extLst>
          </p:cNvPr>
          <p:cNvSpPr txBox="1">
            <a:spLocks noChangeArrowheads="1"/>
          </p:cNvSpPr>
          <p:nvPr/>
        </p:nvSpPr>
        <p:spPr bwMode="auto">
          <a:xfrm>
            <a:off x="4880468" y="2389089"/>
            <a:ext cx="61276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Mosaic AI</a:t>
            </a:r>
          </a:p>
        </p:txBody>
      </p:sp>
      <p:sp>
        <p:nvSpPr>
          <p:cNvPr id="71" name="TextBox 12">
            <a:extLst>
              <a:ext uri="{FF2B5EF4-FFF2-40B4-BE49-F238E27FC236}">
                <a16:creationId xmlns:a16="http://schemas.microsoft.com/office/drawing/2014/main" id="{BEF3DF7A-0B51-B993-24F3-CE5500B33032}"/>
              </a:ext>
            </a:extLst>
          </p:cNvPr>
          <p:cNvSpPr txBox="1">
            <a:spLocks noChangeArrowheads="1"/>
          </p:cNvSpPr>
          <p:nvPr/>
        </p:nvSpPr>
        <p:spPr bwMode="auto">
          <a:xfrm>
            <a:off x="5592856" y="2369600"/>
            <a:ext cx="57547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Mosaic AI</a:t>
            </a:r>
          </a:p>
        </p:txBody>
      </p:sp>
      <p:sp>
        <p:nvSpPr>
          <p:cNvPr id="80" name="TextBox 9">
            <a:extLst>
              <a:ext uri="{FF2B5EF4-FFF2-40B4-BE49-F238E27FC236}">
                <a16:creationId xmlns:a16="http://schemas.microsoft.com/office/drawing/2014/main" id="{C8543109-A18B-CE82-FF0B-56E3A1A9C6B2}"/>
              </a:ext>
            </a:extLst>
          </p:cNvPr>
          <p:cNvSpPr txBox="1">
            <a:spLocks noChangeArrowheads="1"/>
          </p:cNvSpPr>
          <p:nvPr/>
        </p:nvSpPr>
        <p:spPr bwMode="auto">
          <a:xfrm>
            <a:off x="2275370" y="2369600"/>
            <a:ext cx="932463"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Delta Lake</a:t>
            </a:r>
          </a:p>
        </p:txBody>
      </p:sp>
      <p:sp>
        <p:nvSpPr>
          <p:cNvPr id="83" name="TextBox 9">
            <a:extLst>
              <a:ext uri="{FF2B5EF4-FFF2-40B4-BE49-F238E27FC236}">
                <a16:creationId xmlns:a16="http://schemas.microsoft.com/office/drawing/2014/main" id="{FE539607-F889-5A72-B479-529A9729AB38}"/>
              </a:ext>
            </a:extLst>
          </p:cNvPr>
          <p:cNvSpPr txBox="1">
            <a:spLocks noChangeArrowheads="1"/>
          </p:cNvSpPr>
          <p:nvPr/>
        </p:nvSpPr>
        <p:spPr bwMode="auto">
          <a:xfrm>
            <a:off x="2994752" y="4106219"/>
            <a:ext cx="410316" cy="30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86" name="TextBox 9">
            <a:extLst>
              <a:ext uri="{FF2B5EF4-FFF2-40B4-BE49-F238E27FC236}">
                <a16:creationId xmlns:a16="http://schemas.microsoft.com/office/drawing/2014/main" id="{43D1BFFE-7FAD-65B2-10DD-92D61222AD10}"/>
              </a:ext>
            </a:extLst>
          </p:cNvPr>
          <p:cNvSpPr txBox="1">
            <a:spLocks noChangeArrowheads="1"/>
          </p:cNvSpPr>
          <p:nvPr/>
        </p:nvSpPr>
        <p:spPr bwMode="auto">
          <a:xfrm>
            <a:off x="2044605" y="5659522"/>
            <a:ext cx="442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89" name="TextBox 9">
            <a:extLst>
              <a:ext uri="{FF2B5EF4-FFF2-40B4-BE49-F238E27FC236}">
                <a16:creationId xmlns:a16="http://schemas.microsoft.com/office/drawing/2014/main" id="{B54550F3-6CC6-3301-1002-EE25D05CD204}"/>
              </a:ext>
            </a:extLst>
          </p:cNvPr>
          <p:cNvSpPr txBox="1">
            <a:spLocks noChangeArrowheads="1"/>
          </p:cNvSpPr>
          <p:nvPr/>
        </p:nvSpPr>
        <p:spPr bwMode="auto">
          <a:xfrm>
            <a:off x="5034531" y="5634934"/>
            <a:ext cx="442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Delta Lake</a:t>
            </a:r>
          </a:p>
        </p:txBody>
      </p:sp>
      <p:sp>
        <p:nvSpPr>
          <p:cNvPr id="92" name="TextBox 9">
            <a:extLst>
              <a:ext uri="{FF2B5EF4-FFF2-40B4-BE49-F238E27FC236}">
                <a16:creationId xmlns:a16="http://schemas.microsoft.com/office/drawing/2014/main" id="{2A3AB481-07A9-AFFD-95DA-19238B8A76D7}"/>
              </a:ext>
            </a:extLst>
          </p:cNvPr>
          <p:cNvSpPr txBox="1">
            <a:spLocks noChangeArrowheads="1"/>
          </p:cNvSpPr>
          <p:nvPr/>
        </p:nvSpPr>
        <p:spPr bwMode="auto">
          <a:xfrm>
            <a:off x="7915102" y="4844338"/>
            <a:ext cx="4426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98" name="TextBox 9">
            <a:extLst>
              <a:ext uri="{FF2B5EF4-FFF2-40B4-BE49-F238E27FC236}">
                <a16:creationId xmlns:a16="http://schemas.microsoft.com/office/drawing/2014/main" id="{19FCDF8E-00D9-E359-356A-C465FBCAB33F}"/>
              </a:ext>
            </a:extLst>
          </p:cNvPr>
          <p:cNvSpPr txBox="1">
            <a:spLocks noChangeArrowheads="1"/>
          </p:cNvSpPr>
          <p:nvPr/>
        </p:nvSpPr>
        <p:spPr bwMode="auto">
          <a:xfrm>
            <a:off x="9047743" y="3145837"/>
            <a:ext cx="395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Delta Lake</a:t>
            </a:r>
          </a:p>
        </p:txBody>
      </p:sp>
      <p:sp>
        <p:nvSpPr>
          <p:cNvPr id="4" name="Oval 3">
            <a:extLst>
              <a:ext uri="{FF2B5EF4-FFF2-40B4-BE49-F238E27FC236}">
                <a16:creationId xmlns:a16="http://schemas.microsoft.com/office/drawing/2014/main" id="{BCB9751D-A274-557F-F3AC-B5A60822F6E9}"/>
              </a:ext>
            </a:extLst>
          </p:cNvPr>
          <p:cNvSpPr/>
          <p:nvPr/>
        </p:nvSpPr>
        <p:spPr>
          <a:xfrm>
            <a:off x="454117" y="2117549"/>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5</a:t>
            </a:r>
          </a:p>
        </p:txBody>
      </p:sp>
      <p:sp>
        <p:nvSpPr>
          <p:cNvPr id="5" name="Oval 4">
            <a:extLst>
              <a:ext uri="{FF2B5EF4-FFF2-40B4-BE49-F238E27FC236}">
                <a16:creationId xmlns:a16="http://schemas.microsoft.com/office/drawing/2014/main" id="{33BE0603-042A-7288-09AB-784FB83B13A6}"/>
              </a:ext>
            </a:extLst>
          </p:cNvPr>
          <p:cNvSpPr/>
          <p:nvPr/>
        </p:nvSpPr>
        <p:spPr>
          <a:xfrm>
            <a:off x="454117" y="29707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4</a:t>
            </a:r>
          </a:p>
        </p:txBody>
      </p:sp>
      <p:sp>
        <p:nvSpPr>
          <p:cNvPr id="6" name="Oval 5">
            <a:extLst>
              <a:ext uri="{FF2B5EF4-FFF2-40B4-BE49-F238E27FC236}">
                <a16:creationId xmlns:a16="http://schemas.microsoft.com/office/drawing/2014/main" id="{0A850C96-5B65-6335-E5ED-57CC51D16396}"/>
              </a:ext>
            </a:extLst>
          </p:cNvPr>
          <p:cNvSpPr/>
          <p:nvPr/>
        </p:nvSpPr>
        <p:spPr>
          <a:xfrm>
            <a:off x="454117" y="3878846"/>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3</a:t>
            </a:r>
          </a:p>
        </p:txBody>
      </p:sp>
      <p:sp>
        <p:nvSpPr>
          <p:cNvPr id="7" name="Oval 6">
            <a:extLst>
              <a:ext uri="{FF2B5EF4-FFF2-40B4-BE49-F238E27FC236}">
                <a16:creationId xmlns:a16="http://schemas.microsoft.com/office/drawing/2014/main" id="{F8D0DC73-E7F6-45EF-AF81-7FE5B9FFBDD5}"/>
              </a:ext>
            </a:extLst>
          </p:cNvPr>
          <p:cNvSpPr/>
          <p:nvPr/>
        </p:nvSpPr>
        <p:spPr>
          <a:xfrm>
            <a:off x="408488" y="472859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2</a:t>
            </a:r>
          </a:p>
        </p:txBody>
      </p:sp>
      <p:sp>
        <p:nvSpPr>
          <p:cNvPr id="8" name="Oval 7">
            <a:extLst>
              <a:ext uri="{FF2B5EF4-FFF2-40B4-BE49-F238E27FC236}">
                <a16:creationId xmlns:a16="http://schemas.microsoft.com/office/drawing/2014/main" id="{959F20BB-E9A5-5AC4-659C-567CCA2A20A6}"/>
              </a:ext>
            </a:extLst>
          </p:cNvPr>
          <p:cNvSpPr/>
          <p:nvPr/>
        </p:nvSpPr>
        <p:spPr>
          <a:xfrm>
            <a:off x="454117" y="55690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1</a:t>
            </a:r>
          </a:p>
        </p:txBody>
      </p:sp>
      <p:sp>
        <p:nvSpPr>
          <p:cNvPr id="9" name="TextBox 17">
            <a:extLst>
              <a:ext uri="{FF2B5EF4-FFF2-40B4-BE49-F238E27FC236}">
                <a16:creationId xmlns:a16="http://schemas.microsoft.com/office/drawing/2014/main" id="{94877DF8-C678-6597-E6E4-8B268DF96715}"/>
              </a:ext>
            </a:extLst>
          </p:cNvPr>
          <p:cNvSpPr txBox="1">
            <a:spLocks noChangeArrowheads="1"/>
          </p:cNvSpPr>
          <p:nvPr/>
        </p:nvSpPr>
        <p:spPr bwMode="auto">
          <a:xfrm>
            <a:off x="4140699" y="5684850"/>
            <a:ext cx="7270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Databricks Share</a:t>
            </a:r>
          </a:p>
        </p:txBody>
      </p:sp>
      <p:sp>
        <p:nvSpPr>
          <p:cNvPr id="10" name="TextBox 9">
            <a:extLst>
              <a:ext uri="{FF2B5EF4-FFF2-40B4-BE49-F238E27FC236}">
                <a16:creationId xmlns:a16="http://schemas.microsoft.com/office/drawing/2014/main" id="{290796BB-1BB7-A2E4-0796-392F24F2D189}"/>
              </a:ext>
            </a:extLst>
          </p:cNvPr>
          <p:cNvSpPr txBox="1">
            <a:spLocks noChangeArrowheads="1"/>
          </p:cNvSpPr>
          <p:nvPr/>
        </p:nvSpPr>
        <p:spPr bwMode="auto">
          <a:xfrm>
            <a:off x="6611182" y="5695470"/>
            <a:ext cx="749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Unity Catalog</a:t>
            </a:r>
          </a:p>
        </p:txBody>
      </p:sp>
      <p:pic>
        <p:nvPicPr>
          <p:cNvPr id="12" name="Picture 11" descr="A blue and black logo&#10;&#10;AI-generated content may be incorrect.">
            <a:extLst>
              <a:ext uri="{FF2B5EF4-FFF2-40B4-BE49-F238E27FC236}">
                <a16:creationId xmlns:a16="http://schemas.microsoft.com/office/drawing/2014/main" id="{C1EDF30B-3A39-4BF5-4C73-ECF8854031E2}"/>
              </a:ext>
            </a:extLst>
          </p:cNvPr>
          <p:cNvPicPr>
            <a:picLocks noChangeAspect="1"/>
          </p:cNvPicPr>
          <p:nvPr/>
        </p:nvPicPr>
        <p:blipFill>
          <a:blip r:embed="rId4"/>
          <a:stretch>
            <a:fillRect/>
          </a:stretch>
        </p:blipFill>
        <p:spPr>
          <a:xfrm>
            <a:off x="1949760" y="2134185"/>
            <a:ext cx="544313" cy="344486"/>
          </a:xfrm>
          <a:prstGeom prst="rect">
            <a:avLst/>
          </a:prstGeom>
        </p:spPr>
      </p:pic>
      <p:pic>
        <p:nvPicPr>
          <p:cNvPr id="14" name="Picture 13" descr="A colorful hexagon with many squares&#10;&#10;AI-generated content may be incorrect.">
            <a:extLst>
              <a:ext uri="{FF2B5EF4-FFF2-40B4-BE49-F238E27FC236}">
                <a16:creationId xmlns:a16="http://schemas.microsoft.com/office/drawing/2014/main" id="{DD52D602-4037-B793-ADC3-EEDBA6948D05}"/>
              </a:ext>
            </a:extLst>
          </p:cNvPr>
          <p:cNvPicPr>
            <a:picLocks noChangeAspect="1"/>
          </p:cNvPicPr>
          <p:nvPr/>
        </p:nvPicPr>
        <p:blipFill>
          <a:blip r:embed="rId5"/>
          <a:stretch>
            <a:fillRect/>
          </a:stretch>
        </p:blipFill>
        <p:spPr>
          <a:xfrm>
            <a:off x="3184312" y="2157128"/>
            <a:ext cx="200930" cy="238110"/>
          </a:xfrm>
          <a:prstGeom prst="rect">
            <a:avLst/>
          </a:prstGeom>
        </p:spPr>
      </p:pic>
      <p:pic>
        <p:nvPicPr>
          <p:cNvPr id="15" name="Picture 14" descr="A colorful hexagon with many squares&#10;&#10;AI-generated content may be incorrect.">
            <a:extLst>
              <a:ext uri="{FF2B5EF4-FFF2-40B4-BE49-F238E27FC236}">
                <a16:creationId xmlns:a16="http://schemas.microsoft.com/office/drawing/2014/main" id="{0592B6F6-3B01-F427-C46E-8D3823E1C567}"/>
              </a:ext>
            </a:extLst>
          </p:cNvPr>
          <p:cNvPicPr>
            <a:picLocks noChangeAspect="1"/>
          </p:cNvPicPr>
          <p:nvPr/>
        </p:nvPicPr>
        <p:blipFill>
          <a:blip r:embed="rId5"/>
          <a:stretch>
            <a:fillRect/>
          </a:stretch>
        </p:blipFill>
        <p:spPr>
          <a:xfrm>
            <a:off x="3786611" y="2143439"/>
            <a:ext cx="200930" cy="238110"/>
          </a:xfrm>
          <a:prstGeom prst="rect">
            <a:avLst/>
          </a:prstGeom>
        </p:spPr>
      </p:pic>
      <p:pic>
        <p:nvPicPr>
          <p:cNvPr id="16" name="Picture 15" descr="A colorful hexagon with many squares&#10;&#10;AI-generated content may be incorrect.">
            <a:extLst>
              <a:ext uri="{FF2B5EF4-FFF2-40B4-BE49-F238E27FC236}">
                <a16:creationId xmlns:a16="http://schemas.microsoft.com/office/drawing/2014/main" id="{917EEF9A-7264-BBCC-04EC-38B9BD7CF3C0}"/>
              </a:ext>
            </a:extLst>
          </p:cNvPr>
          <p:cNvPicPr>
            <a:picLocks noChangeAspect="1"/>
          </p:cNvPicPr>
          <p:nvPr/>
        </p:nvPicPr>
        <p:blipFill>
          <a:blip r:embed="rId5"/>
          <a:stretch>
            <a:fillRect/>
          </a:stretch>
        </p:blipFill>
        <p:spPr>
          <a:xfrm>
            <a:off x="5050527" y="2951068"/>
            <a:ext cx="200930" cy="238110"/>
          </a:xfrm>
          <a:prstGeom prst="rect">
            <a:avLst/>
          </a:prstGeom>
        </p:spPr>
      </p:pic>
      <p:pic>
        <p:nvPicPr>
          <p:cNvPr id="17" name="Picture 16" descr="A colorful hexagon with many squares&#10;&#10;AI-generated content may be incorrect.">
            <a:extLst>
              <a:ext uri="{FF2B5EF4-FFF2-40B4-BE49-F238E27FC236}">
                <a16:creationId xmlns:a16="http://schemas.microsoft.com/office/drawing/2014/main" id="{3A9B2EC5-BF10-221C-DEB8-9838DD91A01C}"/>
              </a:ext>
            </a:extLst>
          </p:cNvPr>
          <p:cNvPicPr>
            <a:picLocks noChangeAspect="1"/>
          </p:cNvPicPr>
          <p:nvPr/>
        </p:nvPicPr>
        <p:blipFill>
          <a:blip r:embed="rId5"/>
          <a:stretch>
            <a:fillRect/>
          </a:stretch>
        </p:blipFill>
        <p:spPr>
          <a:xfrm>
            <a:off x="8522875" y="3827140"/>
            <a:ext cx="200930" cy="238110"/>
          </a:xfrm>
          <a:prstGeom prst="rect">
            <a:avLst/>
          </a:prstGeom>
        </p:spPr>
      </p:pic>
      <p:pic>
        <p:nvPicPr>
          <p:cNvPr id="18" name="Picture 17" descr="A colorful hexagon with many squares&#10;&#10;AI-generated content may be incorrect.">
            <a:extLst>
              <a:ext uri="{FF2B5EF4-FFF2-40B4-BE49-F238E27FC236}">
                <a16:creationId xmlns:a16="http://schemas.microsoft.com/office/drawing/2014/main" id="{F1603E48-41DE-F2AF-AB7D-5615203DCD32}"/>
              </a:ext>
            </a:extLst>
          </p:cNvPr>
          <p:cNvPicPr>
            <a:picLocks noChangeAspect="1"/>
          </p:cNvPicPr>
          <p:nvPr/>
        </p:nvPicPr>
        <p:blipFill>
          <a:blip r:embed="rId5"/>
          <a:stretch>
            <a:fillRect/>
          </a:stretch>
        </p:blipFill>
        <p:spPr>
          <a:xfrm>
            <a:off x="4571425" y="3868205"/>
            <a:ext cx="200930" cy="238110"/>
          </a:xfrm>
          <a:prstGeom prst="rect">
            <a:avLst/>
          </a:prstGeom>
        </p:spPr>
      </p:pic>
      <p:pic>
        <p:nvPicPr>
          <p:cNvPr id="19" name="Picture 18" descr="A colorful hexagon with many squares&#10;&#10;AI-generated content may be incorrect.">
            <a:extLst>
              <a:ext uri="{FF2B5EF4-FFF2-40B4-BE49-F238E27FC236}">
                <a16:creationId xmlns:a16="http://schemas.microsoft.com/office/drawing/2014/main" id="{9DBE9ECB-AC6A-B97E-1377-E39999E20DF2}"/>
              </a:ext>
            </a:extLst>
          </p:cNvPr>
          <p:cNvPicPr>
            <a:picLocks noChangeAspect="1"/>
          </p:cNvPicPr>
          <p:nvPr/>
        </p:nvPicPr>
        <p:blipFill>
          <a:blip r:embed="rId5"/>
          <a:stretch>
            <a:fillRect/>
          </a:stretch>
        </p:blipFill>
        <p:spPr>
          <a:xfrm>
            <a:off x="2130288" y="4630205"/>
            <a:ext cx="200930" cy="238110"/>
          </a:xfrm>
          <a:prstGeom prst="rect">
            <a:avLst/>
          </a:prstGeom>
        </p:spPr>
      </p:pic>
      <p:pic>
        <p:nvPicPr>
          <p:cNvPr id="20" name="Picture 19" descr="A colorful hexagon with many squares&#10;&#10;AI-generated content may be incorrect.">
            <a:extLst>
              <a:ext uri="{FF2B5EF4-FFF2-40B4-BE49-F238E27FC236}">
                <a16:creationId xmlns:a16="http://schemas.microsoft.com/office/drawing/2014/main" id="{1C8CD0BC-27A1-2112-7949-20AB3E598081}"/>
              </a:ext>
            </a:extLst>
          </p:cNvPr>
          <p:cNvPicPr>
            <a:picLocks noChangeAspect="1"/>
          </p:cNvPicPr>
          <p:nvPr/>
        </p:nvPicPr>
        <p:blipFill>
          <a:blip r:embed="rId5"/>
          <a:stretch>
            <a:fillRect/>
          </a:stretch>
        </p:blipFill>
        <p:spPr>
          <a:xfrm>
            <a:off x="2540946" y="5460648"/>
            <a:ext cx="200930" cy="238110"/>
          </a:xfrm>
          <a:prstGeom prst="rect">
            <a:avLst/>
          </a:prstGeom>
        </p:spPr>
      </p:pic>
      <p:pic>
        <p:nvPicPr>
          <p:cNvPr id="21" name="Picture 20" descr="A colorful hexagon with many squares&#10;&#10;AI-generated content may be incorrect.">
            <a:extLst>
              <a:ext uri="{FF2B5EF4-FFF2-40B4-BE49-F238E27FC236}">
                <a16:creationId xmlns:a16="http://schemas.microsoft.com/office/drawing/2014/main" id="{6FE5CECA-0686-AF3C-0393-BD949CC01656}"/>
              </a:ext>
            </a:extLst>
          </p:cNvPr>
          <p:cNvPicPr>
            <a:picLocks noChangeAspect="1"/>
          </p:cNvPicPr>
          <p:nvPr/>
        </p:nvPicPr>
        <p:blipFill>
          <a:blip r:embed="rId5"/>
          <a:stretch>
            <a:fillRect/>
          </a:stretch>
        </p:blipFill>
        <p:spPr>
          <a:xfrm>
            <a:off x="6861988" y="5488025"/>
            <a:ext cx="200930" cy="238110"/>
          </a:xfrm>
          <a:prstGeom prst="rect">
            <a:avLst/>
          </a:prstGeom>
        </p:spPr>
      </p:pic>
      <p:pic>
        <p:nvPicPr>
          <p:cNvPr id="22" name="Picture 21" descr="A blue and black logo&#10;&#10;AI-generated content may be incorrect.">
            <a:extLst>
              <a:ext uri="{FF2B5EF4-FFF2-40B4-BE49-F238E27FC236}">
                <a16:creationId xmlns:a16="http://schemas.microsoft.com/office/drawing/2014/main" id="{66EDCBE8-90DA-1C9E-88F6-02CDDDF3AAB9}"/>
              </a:ext>
            </a:extLst>
          </p:cNvPr>
          <p:cNvPicPr>
            <a:picLocks noChangeAspect="1"/>
          </p:cNvPicPr>
          <p:nvPr/>
        </p:nvPicPr>
        <p:blipFill>
          <a:blip r:embed="rId4"/>
          <a:stretch>
            <a:fillRect/>
          </a:stretch>
        </p:blipFill>
        <p:spPr>
          <a:xfrm>
            <a:off x="5435796" y="3831574"/>
            <a:ext cx="544313" cy="344486"/>
          </a:xfrm>
          <a:prstGeom prst="rect">
            <a:avLst/>
          </a:prstGeom>
        </p:spPr>
      </p:pic>
      <p:pic>
        <p:nvPicPr>
          <p:cNvPr id="23" name="Picture 22" descr="A blue and black logo&#10;&#10;AI-generated content may be incorrect.">
            <a:extLst>
              <a:ext uri="{FF2B5EF4-FFF2-40B4-BE49-F238E27FC236}">
                <a16:creationId xmlns:a16="http://schemas.microsoft.com/office/drawing/2014/main" id="{B9CF699E-FA47-5936-D8AE-B2594F3B6876}"/>
              </a:ext>
            </a:extLst>
          </p:cNvPr>
          <p:cNvPicPr>
            <a:picLocks noChangeAspect="1"/>
          </p:cNvPicPr>
          <p:nvPr/>
        </p:nvPicPr>
        <p:blipFill>
          <a:blip r:embed="rId4"/>
          <a:stretch>
            <a:fillRect/>
          </a:stretch>
        </p:blipFill>
        <p:spPr>
          <a:xfrm>
            <a:off x="4254012" y="2161562"/>
            <a:ext cx="544313" cy="344486"/>
          </a:xfrm>
          <a:prstGeom prst="rect">
            <a:avLst/>
          </a:prstGeom>
        </p:spPr>
      </p:pic>
      <p:pic>
        <p:nvPicPr>
          <p:cNvPr id="25" name="Picture 24" descr="A red text on a black background&#10;&#10;AI-generated content may be incorrect.">
            <a:extLst>
              <a:ext uri="{FF2B5EF4-FFF2-40B4-BE49-F238E27FC236}">
                <a16:creationId xmlns:a16="http://schemas.microsoft.com/office/drawing/2014/main" id="{46CBA410-2869-7917-B9C0-D83506119C69}"/>
              </a:ext>
            </a:extLst>
          </p:cNvPr>
          <p:cNvPicPr>
            <a:picLocks noChangeAspect="1"/>
          </p:cNvPicPr>
          <p:nvPr/>
        </p:nvPicPr>
        <p:blipFill>
          <a:blip r:embed="rId6"/>
          <a:stretch>
            <a:fillRect/>
          </a:stretch>
        </p:blipFill>
        <p:spPr>
          <a:xfrm>
            <a:off x="4714806" y="2189883"/>
            <a:ext cx="869058" cy="326555"/>
          </a:xfrm>
          <a:prstGeom prst="rect">
            <a:avLst/>
          </a:prstGeom>
        </p:spPr>
      </p:pic>
      <p:pic>
        <p:nvPicPr>
          <p:cNvPr id="27" name="Picture 26" descr="A red text on a black background&#10;&#10;AI-generated content may be incorrect.">
            <a:extLst>
              <a:ext uri="{FF2B5EF4-FFF2-40B4-BE49-F238E27FC236}">
                <a16:creationId xmlns:a16="http://schemas.microsoft.com/office/drawing/2014/main" id="{BB54BA52-DFAB-B426-6689-72F887D8C960}"/>
              </a:ext>
            </a:extLst>
          </p:cNvPr>
          <p:cNvPicPr>
            <a:picLocks noChangeAspect="1"/>
          </p:cNvPicPr>
          <p:nvPr/>
        </p:nvPicPr>
        <p:blipFill>
          <a:blip r:embed="rId6"/>
          <a:stretch>
            <a:fillRect/>
          </a:stretch>
        </p:blipFill>
        <p:spPr>
          <a:xfrm>
            <a:off x="5417489" y="2176194"/>
            <a:ext cx="869058" cy="326555"/>
          </a:xfrm>
          <a:prstGeom prst="rect">
            <a:avLst/>
          </a:prstGeom>
        </p:spPr>
      </p:pic>
      <p:pic>
        <p:nvPicPr>
          <p:cNvPr id="29" name="Picture 28" descr="A red text on a black background&#10;&#10;AI-generated content may be incorrect.">
            <a:extLst>
              <a:ext uri="{FF2B5EF4-FFF2-40B4-BE49-F238E27FC236}">
                <a16:creationId xmlns:a16="http://schemas.microsoft.com/office/drawing/2014/main" id="{9FF743A4-681C-623C-DADA-4C612B7361AC}"/>
              </a:ext>
            </a:extLst>
          </p:cNvPr>
          <p:cNvPicPr>
            <a:picLocks noChangeAspect="1"/>
          </p:cNvPicPr>
          <p:nvPr/>
        </p:nvPicPr>
        <p:blipFill>
          <a:blip r:embed="rId6"/>
          <a:stretch>
            <a:fillRect/>
          </a:stretch>
        </p:blipFill>
        <p:spPr>
          <a:xfrm>
            <a:off x="7461657" y="2997512"/>
            <a:ext cx="869058" cy="326555"/>
          </a:xfrm>
          <a:prstGeom prst="rect">
            <a:avLst/>
          </a:prstGeom>
        </p:spPr>
      </p:pic>
      <p:pic>
        <p:nvPicPr>
          <p:cNvPr id="31" name="Picture 30" descr="A red text on a black background&#10;&#10;AI-generated content may be incorrect.">
            <a:extLst>
              <a:ext uri="{FF2B5EF4-FFF2-40B4-BE49-F238E27FC236}">
                <a16:creationId xmlns:a16="http://schemas.microsoft.com/office/drawing/2014/main" id="{93D0B38A-E428-9C99-38CA-7CD7072AE084}"/>
              </a:ext>
            </a:extLst>
          </p:cNvPr>
          <p:cNvPicPr>
            <a:picLocks noChangeAspect="1"/>
          </p:cNvPicPr>
          <p:nvPr/>
        </p:nvPicPr>
        <p:blipFill>
          <a:blip r:embed="rId6"/>
          <a:stretch>
            <a:fillRect/>
          </a:stretch>
        </p:blipFill>
        <p:spPr>
          <a:xfrm>
            <a:off x="4322398" y="2997512"/>
            <a:ext cx="777802" cy="294615"/>
          </a:xfrm>
          <a:prstGeom prst="rect">
            <a:avLst/>
          </a:prstGeom>
        </p:spPr>
      </p:pic>
      <p:pic>
        <p:nvPicPr>
          <p:cNvPr id="34" name="Picture 33" descr="A red text on a black background&#10;&#10;AI-generated content may be incorrect.">
            <a:extLst>
              <a:ext uri="{FF2B5EF4-FFF2-40B4-BE49-F238E27FC236}">
                <a16:creationId xmlns:a16="http://schemas.microsoft.com/office/drawing/2014/main" id="{00CDB5B6-E762-67A7-AF4F-783E4F3E7D5E}"/>
              </a:ext>
            </a:extLst>
          </p:cNvPr>
          <p:cNvPicPr>
            <a:picLocks noChangeAspect="1"/>
          </p:cNvPicPr>
          <p:nvPr/>
        </p:nvPicPr>
        <p:blipFill>
          <a:blip r:embed="rId6"/>
          <a:stretch>
            <a:fillRect/>
          </a:stretch>
        </p:blipFill>
        <p:spPr>
          <a:xfrm>
            <a:off x="1899512" y="3946589"/>
            <a:ext cx="754988" cy="280927"/>
          </a:xfrm>
          <a:prstGeom prst="rect">
            <a:avLst/>
          </a:prstGeom>
        </p:spPr>
      </p:pic>
      <p:pic>
        <p:nvPicPr>
          <p:cNvPr id="39" name="Picture 38" descr="A logo of a cat&#10;&#10;AI-generated content may be incorrect.">
            <a:extLst>
              <a:ext uri="{FF2B5EF4-FFF2-40B4-BE49-F238E27FC236}">
                <a16:creationId xmlns:a16="http://schemas.microsoft.com/office/drawing/2014/main" id="{13996882-501C-D337-AF6E-D0ABA4516D6B}"/>
              </a:ext>
            </a:extLst>
          </p:cNvPr>
          <p:cNvPicPr>
            <a:picLocks noChangeAspect="1"/>
          </p:cNvPicPr>
          <p:nvPr/>
        </p:nvPicPr>
        <p:blipFill>
          <a:blip r:embed="rId7"/>
          <a:stretch>
            <a:fillRect/>
          </a:stretch>
        </p:blipFill>
        <p:spPr>
          <a:xfrm>
            <a:off x="7386272" y="4648647"/>
            <a:ext cx="265481" cy="279394"/>
          </a:xfrm>
          <a:prstGeom prst="rect">
            <a:avLst/>
          </a:prstGeom>
        </p:spPr>
      </p:pic>
      <p:pic>
        <p:nvPicPr>
          <p:cNvPr id="41" name="Picture 40" descr="A computer with a lock on the screen&#10;&#10;AI-generated content may be incorrect.">
            <a:extLst>
              <a:ext uri="{FF2B5EF4-FFF2-40B4-BE49-F238E27FC236}">
                <a16:creationId xmlns:a16="http://schemas.microsoft.com/office/drawing/2014/main" id="{BBA2A5C8-E654-0DD5-F647-3AD0D3696A42}"/>
              </a:ext>
            </a:extLst>
          </p:cNvPr>
          <p:cNvPicPr>
            <a:picLocks noChangeAspect="1"/>
          </p:cNvPicPr>
          <p:nvPr/>
        </p:nvPicPr>
        <p:blipFill>
          <a:blip r:embed="rId8"/>
          <a:stretch>
            <a:fillRect/>
          </a:stretch>
        </p:blipFill>
        <p:spPr>
          <a:xfrm>
            <a:off x="6279739" y="2156381"/>
            <a:ext cx="279431" cy="262114"/>
          </a:xfrm>
          <a:prstGeom prst="rect">
            <a:avLst/>
          </a:prstGeom>
        </p:spPr>
      </p:pic>
      <p:pic>
        <p:nvPicPr>
          <p:cNvPr id="42" name="Picture 41" descr="A blue and black logo&#10;&#10;AI-generated content may be incorrect.">
            <a:extLst>
              <a:ext uri="{FF2B5EF4-FFF2-40B4-BE49-F238E27FC236}">
                <a16:creationId xmlns:a16="http://schemas.microsoft.com/office/drawing/2014/main" id="{BD58BC64-75CE-D309-BCD7-1C7913303C1C}"/>
              </a:ext>
            </a:extLst>
          </p:cNvPr>
          <p:cNvPicPr>
            <a:picLocks noChangeAspect="1"/>
          </p:cNvPicPr>
          <p:nvPr/>
        </p:nvPicPr>
        <p:blipFill>
          <a:blip r:embed="rId4"/>
          <a:stretch>
            <a:fillRect/>
          </a:stretch>
        </p:blipFill>
        <p:spPr>
          <a:xfrm>
            <a:off x="8830574" y="3858951"/>
            <a:ext cx="544313" cy="344486"/>
          </a:xfrm>
          <a:prstGeom prst="rect">
            <a:avLst/>
          </a:prstGeom>
        </p:spPr>
      </p:pic>
      <p:pic>
        <p:nvPicPr>
          <p:cNvPr id="44" name="Picture 43" descr="A blue triangle with a wave&#10;&#10;AI-generated content may be incorrect.">
            <a:extLst>
              <a:ext uri="{FF2B5EF4-FFF2-40B4-BE49-F238E27FC236}">
                <a16:creationId xmlns:a16="http://schemas.microsoft.com/office/drawing/2014/main" id="{4A28B1D0-E8DC-5AD4-1E91-2A4A1EA3313C}"/>
              </a:ext>
            </a:extLst>
          </p:cNvPr>
          <p:cNvPicPr>
            <a:picLocks noChangeAspect="1"/>
          </p:cNvPicPr>
          <p:nvPr/>
        </p:nvPicPr>
        <p:blipFill>
          <a:blip r:embed="rId9"/>
          <a:stretch>
            <a:fillRect/>
          </a:stretch>
        </p:blipFill>
        <p:spPr>
          <a:xfrm>
            <a:off x="2643167" y="2181851"/>
            <a:ext cx="193576" cy="194174"/>
          </a:xfrm>
          <a:prstGeom prst="rect">
            <a:avLst/>
          </a:prstGeom>
        </p:spPr>
      </p:pic>
      <p:pic>
        <p:nvPicPr>
          <p:cNvPr id="46" name="Picture 45" descr="A blue triangle with a wave&#10;&#10;AI-generated content may be incorrect.">
            <a:extLst>
              <a:ext uri="{FF2B5EF4-FFF2-40B4-BE49-F238E27FC236}">
                <a16:creationId xmlns:a16="http://schemas.microsoft.com/office/drawing/2014/main" id="{AFFCAB04-C68E-FEA1-2FD8-E71F8F2CDD82}"/>
              </a:ext>
            </a:extLst>
          </p:cNvPr>
          <p:cNvPicPr>
            <a:picLocks noChangeAspect="1"/>
          </p:cNvPicPr>
          <p:nvPr/>
        </p:nvPicPr>
        <p:blipFill>
          <a:blip r:embed="rId9"/>
          <a:stretch>
            <a:fillRect/>
          </a:stretch>
        </p:blipFill>
        <p:spPr>
          <a:xfrm>
            <a:off x="9131574" y="2971228"/>
            <a:ext cx="193576" cy="194174"/>
          </a:xfrm>
          <a:prstGeom prst="rect">
            <a:avLst/>
          </a:prstGeom>
        </p:spPr>
      </p:pic>
      <p:pic>
        <p:nvPicPr>
          <p:cNvPr id="48" name="Picture 47" descr="A blue triangle with a wave&#10;&#10;AI-generated content may be incorrect.">
            <a:extLst>
              <a:ext uri="{FF2B5EF4-FFF2-40B4-BE49-F238E27FC236}">
                <a16:creationId xmlns:a16="http://schemas.microsoft.com/office/drawing/2014/main" id="{FA7EA743-7BED-0B8A-E7C6-8378C783E335}"/>
              </a:ext>
            </a:extLst>
          </p:cNvPr>
          <p:cNvPicPr>
            <a:picLocks noChangeAspect="1"/>
          </p:cNvPicPr>
          <p:nvPr/>
        </p:nvPicPr>
        <p:blipFill>
          <a:blip r:embed="rId9"/>
          <a:stretch>
            <a:fillRect/>
          </a:stretch>
        </p:blipFill>
        <p:spPr>
          <a:xfrm>
            <a:off x="3104017" y="3915743"/>
            <a:ext cx="193576" cy="194174"/>
          </a:xfrm>
          <a:prstGeom prst="rect">
            <a:avLst/>
          </a:prstGeom>
        </p:spPr>
      </p:pic>
      <p:pic>
        <p:nvPicPr>
          <p:cNvPr id="49" name="Picture 48" descr="A blue triangle with a wave&#10;&#10;AI-generated content may be incorrect.">
            <a:extLst>
              <a:ext uri="{FF2B5EF4-FFF2-40B4-BE49-F238E27FC236}">
                <a16:creationId xmlns:a16="http://schemas.microsoft.com/office/drawing/2014/main" id="{5AEA1268-0612-3638-2B28-587D399707BC}"/>
              </a:ext>
            </a:extLst>
          </p:cNvPr>
          <p:cNvPicPr>
            <a:picLocks noChangeAspect="1"/>
          </p:cNvPicPr>
          <p:nvPr/>
        </p:nvPicPr>
        <p:blipFill>
          <a:blip r:embed="rId9"/>
          <a:stretch>
            <a:fillRect/>
          </a:stretch>
        </p:blipFill>
        <p:spPr>
          <a:xfrm>
            <a:off x="7890472" y="3902054"/>
            <a:ext cx="193576" cy="194174"/>
          </a:xfrm>
          <a:prstGeom prst="rect">
            <a:avLst/>
          </a:prstGeom>
        </p:spPr>
      </p:pic>
      <p:pic>
        <p:nvPicPr>
          <p:cNvPr id="51" name="Picture 50" descr="A blue triangle with a wave&#10;&#10;AI-generated content may be incorrect.">
            <a:extLst>
              <a:ext uri="{FF2B5EF4-FFF2-40B4-BE49-F238E27FC236}">
                <a16:creationId xmlns:a16="http://schemas.microsoft.com/office/drawing/2014/main" id="{CA87504E-B3C3-B395-2B53-FAEA02914853}"/>
              </a:ext>
            </a:extLst>
          </p:cNvPr>
          <p:cNvPicPr>
            <a:picLocks noChangeAspect="1"/>
          </p:cNvPicPr>
          <p:nvPr/>
        </p:nvPicPr>
        <p:blipFill>
          <a:blip r:embed="rId9"/>
          <a:stretch>
            <a:fillRect/>
          </a:stretch>
        </p:blipFill>
        <p:spPr>
          <a:xfrm>
            <a:off x="8036484" y="4659492"/>
            <a:ext cx="193576" cy="194174"/>
          </a:xfrm>
          <a:prstGeom prst="rect">
            <a:avLst/>
          </a:prstGeom>
        </p:spPr>
      </p:pic>
      <p:pic>
        <p:nvPicPr>
          <p:cNvPr id="52" name="Picture 51" descr="A blue triangle with a wave&#10;&#10;AI-generated content may be incorrect.">
            <a:extLst>
              <a:ext uri="{FF2B5EF4-FFF2-40B4-BE49-F238E27FC236}">
                <a16:creationId xmlns:a16="http://schemas.microsoft.com/office/drawing/2014/main" id="{7A4A6A9E-4667-54FE-4EED-60C813965116}"/>
              </a:ext>
            </a:extLst>
          </p:cNvPr>
          <p:cNvPicPr>
            <a:picLocks noChangeAspect="1"/>
          </p:cNvPicPr>
          <p:nvPr/>
        </p:nvPicPr>
        <p:blipFill>
          <a:blip r:embed="rId9"/>
          <a:stretch>
            <a:fillRect/>
          </a:stretch>
        </p:blipFill>
        <p:spPr>
          <a:xfrm>
            <a:off x="2168628" y="5489934"/>
            <a:ext cx="193576" cy="194174"/>
          </a:xfrm>
          <a:prstGeom prst="rect">
            <a:avLst/>
          </a:prstGeom>
        </p:spPr>
      </p:pic>
      <p:pic>
        <p:nvPicPr>
          <p:cNvPr id="59" name="Picture 58" descr="A blue triangle with a wave&#10;&#10;AI-generated content may be incorrect.">
            <a:extLst>
              <a:ext uri="{FF2B5EF4-FFF2-40B4-BE49-F238E27FC236}">
                <a16:creationId xmlns:a16="http://schemas.microsoft.com/office/drawing/2014/main" id="{D0B29EAA-38FF-CC2F-FB4D-1128490C16F8}"/>
              </a:ext>
            </a:extLst>
          </p:cNvPr>
          <p:cNvPicPr>
            <a:picLocks noChangeAspect="1"/>
          </p:cNvPicPr>
          <p:nvPr/>
        </p:nvPicPr>
        <p:blipFill>
          <a:blip r:embed="rId9"/>
          <a:stretch>
            <a:fillRect/>
          </a:stretch>
        </p:blipFill>
        <p:spPr>
          <a:xfrm>
            <a:off x="5157310" y="5471683"/>
            <a:ext cx="193576" cy="194174"/>
          </a:xfrm>
          <a:prstGeom prst="rect">
            <a:avLst/>
          </a:prstGeom>
        </p:spPr>
      </p:pic>
      <p:pic>
        <p:nvPicPr>
          <p:cNvPr id="61" name="Graphic 60">
            <a:extLst>
              <a:ext uri="{FF2B5EF4-FFF2-40B4-BE49-F238E27FC236}">
                <a16:creationId xmlns:a16="http://schemas.microsoft.com/office/drawing/2014/main" id="{0A8BE431-5513-D57D-07A6-E39FB773B7D3}"/>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671144" y="2088295"/>
            <a:ext cx="323361" cy="306962"/>
          </a:xfrm>
          <a:prstGeom prst="rect">
            <a:avLst/>
          </a:prstGeom>
        </p:spPr>
      </p:pic>
      <p:pic>
        <p:nvPicPr>
          <p:cNvPr id="448" name="Graphic 447">
            <a:extLst>
              <a:ext uri="{FF2B5EF4-FFF2-40B4-BE49-F238E27FC236}">
                <a16:creationId xmlns:a16="http://schemas.microsoft.com/office/drawing/2014/main" id="{F63BA0FD-08DA-59C0-D472-E9E92887279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561456" y="2900487"/>
            <a:ext cx="323361" cy="306962"/>
          </a:xfrm>
          <a:prstGeom prst="rect">
            <a:avLst/>
          </a:prstGeom>
        </p:spPr>
      </p:pic>
      <p:pic>
        <p:nvPicPr>
          <p:cNvPr id="451" name="Graphic 450">
            <a:extLst>
              <a:ext uri="{FF2B5EF4-FFF2-40B4-BE49-F238E27FC236}">
                <a16:creationId xmlns:a16="http://schemas.microsoft.com/office/drawing/2014/main" id="{4491C96B-6561-2697-19C5-8E119F1E72D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440629" y="2905050"/>
            <a:ext cx="323361" cy="306962"/>
          </a:xfrm>
          <a:prstGeom prst="rect">
            <a:avLst/>
          </a:prstGeom>
        </p:spPr>
      </p:pic>
      <p:pic>
        <p:nvPicPr>
          <p:cNvPr id="452" name="Graphic 451">
            <a:extLst>
              <a:ext uri="{FF2B5EF4-FFF2-40B4-BE49-F238E27FC236}">
                <a16:creationId xmlns:a16="http://schemas.microsoft.com/office/drawing/2014/main" id="{221C7716-6D1B-2266-87E3-B39C6A8152D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360868" y="2936990"/>
            <a:ext cx="323361" cy="306962"/>
          </a:xfrm>
          <a:prstGeom prst="rect">
            <a:avLst/>
          </a:prstGeom>
        </p:spPr>
      </p:pic>
      <p:pic>
        <p:nvPicPr>
          <p:cNvPr id="454" name="Graphic 453">
            <a:extLst>
              <a:ext uri="{FF2B5EF4-FFF2-40B4-BE49-F238E27FC236}">
                <a16:creationId xmlns:a16="http://schemas.microsoft.com/office/drawing/2014/main" id="{19A30036-38EA-5FE3-18FE-FEF688CBC921}"/>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534257" y="4620691"/>
            <a:ext cx="323361" cy="306962"/>
          </a:xfrm>
          <a:prstGeom prst="rect">
            <a:avLst/>
          </a:prstGeom>
        </p:spPr>
      </p:pic>
      <p:pic>
        <p:nvPicPr>
          <p:cNvPr id="455" name="Graphic 454">
            <a:extLst>
              <a:ext uri="{FF2B5EF4-FFF2-40B4-BE49-F238E27FC236}">
                <a16:creationId xmlns:a16="http://schemas.microsoft.com/office/drawing/2014/main" id="{6D5CC349-6F10-2908-139D-980D87F21075}"/>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059719" y="5473948"/>
            <a:ext cx="323361" cy="306962"/>
          </a:xfrm>
          <a:prstGeom prst="rect">
            <a:avLst/>
          </a:prstGeom>
        </p:spPr>
      </p:pic>
      <p:pic>
        <p:nvPicPr>
          <p:cNvPr id="457" name="Picture 456" descr="A black and orange line drawing of a book&#10;&#10;AI-generated content may be incorrect.">
            <a:extLst>
              <a:ext uri="{FF2B5EF4-FFF2-40B4-BE49-F238E27FC236}">
                <a16:creationId xmlns:a16="http://schemas.microsoft.com/office/drawing/2014/main" id="{4CDE72CC-CF77-3DC1-147F-49EBC408EAB0}"/>
              </a:ext>
            </a:extLst>
          </p:cNvPr>
          <p:cNvPicPr>
            <a:picLocks noChangeAspect="1"/>
          </p:cNvPicPr>
          <p:nvPr/>
        </p:nvPicPr>
        <p:blipFill>
          <a:blip r:embed="rId11"/>
          <a:stretch>
            <a:fillRect/>
          </a:stretch>
        </p:blipFill>
        <p:spPr>
          <a:xfrm>
            <a:off x="7497066" y="2025584"/>
            <a:ext cx="395368" cy="404653"/>
          </a:xfrm>
          <a:prstGeom prst="rect">
            <a:avLst/>
          </a:prstGeom>
        </p:spPr>
      </p:pic>
      <p:pic>
        <p:nvPicPr>
          <p:cNvPr id="459" name="Picture 458" descr="A black and orange line drawing of a book&#10;&#10;AI-generated content may be incorrect.">
            <a:extLst>
              <a:ext uri="{FF2B5EF4-FFF2-40B4-BE49-F238E27FC236}">
                <a16:creationId xmlns:a16="http://schemas.microsoft.com/office/drawing/2014/main" id="{EA34451C-3BCC-1D03-EB7E-991AFC3BD4A1}"/>
              </a:ext>
            </a:extLst>
          </p:cNvPr>
          <p:cNvPicPr>
            <a:picLocks noChangeAspect="1"/>
          </p:cNvPicPr>
          <p:nvPr/>
        </p:nvPicPr>
        <p:blipFill>
          <a:blip r:embed="rId11"/>
          <a:stretch>
            <a:fillRect/>
          </a:stretch>
        </p:blipFill>
        <p:spPr>
          <a:xfrm>
            <a:off x="2893126" y="5356483"/>
            <a:ext cx="395368" cy="404653"/>
          </a:xfrm>
          <a:prstGeom prst="rect">
            <a:avLst/>
          </a:prstGeom>
        </p:spPr>
      </p:pic>
      <p:pic>
        <p:nvPicPr>
          <p:cNvPr id="461" name="Picture 460">
            <a:extLst>
              <a:ext uri="{FF2B5EF4-FFF2-40B4-BE49-F238E27FC236}">
                <a16:creationId xmlns:a16="http://schemas.microsoft.com/office/drawing/2014/main" id="{87BBAB01-4AC9-7E4B-7315-1E0724FF03AE}"/>
              </a:ext>
            </a:extLst>
          </p:cNvPr>
          <p:cNvPicPr>
            <a:picLocks noChangeAspect="1"/>
          </p:cNvPicPr>
          <p:nvPr/>
        </p:nvPicPr>
        <p:blipFill>
          <a:blip r:embed="rId12"/>
          <a:stretch>
            <a:fillRect/>
          </a:stretch>
        </p:blipFill>
        <p:spPr>
          <a:xfrm>
            <a:off x="3187794" y="2911631"/>
            <a:ext cx="319197" cy="290724"/>
          </a:xfrm>
          <a:prstGeom prst="rect">
            <a:avLst/>
          </a:prstGeom>
        </p:spPr>
      </p:pic>
      <p:pic>
        <p:nvPicPr>
          <p:cNvPr id="463" name="Picture 462" descr="A logo with a black background&#10;&#10;AI-generated content may be incorrect.">
            <a:extLst>
              <a:ext uri="{FF2B5EF4-FFF2-40B4-BE49-F238E27FC236}">
                <a16:creationId xmlns:a16="http://schemas.microsoft.com/office/drawing/2014/main" id="{76AD9D70-E397-6897-8BE4-3BB4F55CA843}"/>
              </a:ext>
            </a:extLst>
          </p:cNvPr>
          <p:cNvPicPr>
            <a:picLocks noChangeAspect="1"/>
          </p:cNvPicPr>
          <p:nvPr/>
        </p:nvPicPr>
        <p:blipFill>
          <a:blip r:embed="rId13"/>
          <a:stretch>
            <a:fillRect/>
          </a:stretch>
        </p:blipFill>
        <p:spPr>
          <a:xfrm>
            <a:off x="5641278" y="5409223"/>
            <a:ext cx="371321" cy="387928"/>
          </a:xfrm>
          <a:prstGeom prst="rect">
            <a:avLst/>
          </a:prstGeom>
        </p:spPr>
      </p:pic>
      <p:pic>
        <p:nvPicPr>
          <p:cNvPr id="479" name="Picture 478" descr="A drawing of a magnifying glass&#10;&#10;AI-generated content may be incorrect.">
            <a:extLst>
              <a:ext uri="{FF2B5EF4-FFF2-40B4-BE49-F238E27FC236}">
                <a16:creationId xmlns:a16="http://schemas.microsoft.com/office/drawing/2014/main" id="{F08F9A28-5383-6C20-D841-0781321CF97A}"/>
              </a:ext>
            </a:extLst>
          </p:cNvPr>
          <p:cNvPicPr>
            <a:picLocks noChangeAspect="1"/>
          </p:cNvPicPr>
          <p:nvPr/>
        </p:nvPicPr>
        <p:blipFill>
          <a:blip r:embed="rId14"/>
          <a:stretch>
            <a:fillRect/>
          </a:stretch>
        </p:blipFill>
        <p:spPr>
          <a:xfrm>
            <a:off x="6078801" y="2889819"/>
            <a:ext cx="302848" cy="322386"/>
          </a:xfrm>
          <a:prstGeom prst="rect">
            <a:avLst/>
          </a:prstGeom>
        </p:spPr>
      </p:pic>
      <p:pic>
        <p:nvPicPr>
          <p:cNvPr id="492" name="Picture 491">
            <a:extLst>
              <a:ext uri="{FF2B5EF4-FFF2-40B4-BE49-F238E27FC236}">
                <a16:creationId xmlns:a16="http://schemas.microsoft.com/office/drawing/2014/main" id="{B4131AF9-7C5E-199C-7FC6-4ED217A4AD28}"/>
              </a:ext>
            </a:extLst>
          </p:cNvPr>
          <p:cNvPicPr>
            <a:picLocks noChangeAspect="1"/>
          </p:cNvPicPr>
          <p:nvPr/>
        </p:nvPicPr>
        <p:blipFill>
          <a:blip r:embed="rId15"/>
          <a:stretch>
            <a:fillRect/>
          </a:stretch>
        </p:blipFill>
        <p:spPr>
          <a:xfrm>
            <a:off x="2063544" y="2916158"/>
            <a:ext cx="292564" cy="281007"/>
          </a:xfrm>
          <a:prstGeom prst="rect">
            <a:avLst/>
          </a:prstGeom>
        </p:spPr>
      </p:pic>
      <p:pic>
        <p:nvPicPr>
          <p:cNvPr id="501" name="Picture 500" descr="A red and black logo&#10;&#10;AI-generated content may be incorrect.">
            <a:extLst>
              <a:ext uri="{FF2B5EF4-FFF2-40B4-BE49-F238E27FC236}">
                <a16:creationId xmlns:a16="http://schemas.microsoft.com/office/drawing/2014/main" id="{32424661-3863-AD2A-F9AA-57A51CF7C86B}"/>
              </a:ext>
            </a:extLst>
          </p:cNvPr>
          <p:cNvPicPr>
            <a:picLocks noChangeAspect="1"/>
          </p:cNvPicPr>
          <p:nvPr/>
        </p:nvPicPr>
        <p:blipFill>
          <a:blip r:embed="rId16"/>
          <a:stretch>
            <a:fillRect/>
          </a:stretch>
        </p:blipFill>
        <p:spPr>
          <a:xfrm>
            <a:off x="2601486" y="3910393"/>
            <a:ext cx="235767" cy="233574"/>
          </a:xfrm>
          <a:prstGeom prst="rect">
            <a:avLst/>
          </a:prstGeom>
        </p:spPr>
      </p:pic>
      <p:pic>
        <p:nvPicPr>
          <p:cNvPr id="509" name="Picture 508" descr="A blue logo with lines and dots&#10;&#10;AI-generated content may be incorrect.">
            <a:extLst>
              <a:ext uri="{FF2B5EF4-FFF2-40B4-BE49-F238E27FC236}">
                <a16:creationId xmlns:a16="http://schemas.microsoft.com/office/drawing/2014/main" id="{6FE90477-02E4-1373-3F08-DC445F3EC43E}"/>
              </a:ext>
            </a:extLst>
          </p:cNvPr>
          <p:cNvPicPr>
            <a:picLocks noChangeAspect="1"/>
          </p:cNvPicPr>
          <p:nvPr/>
        </p:nvPicPr>
        <p:blipFill>
          <a:blip r:embed="rId17"/>
          <a:stretch>
            <a:fillRect/>
          </a:stretch>
        </p:blipFill>
        <p:spPr>
          <a:xfrm>
            <a:off x="3105093" y="4656810"/>
            <a:ext cx="387352" cy="342413"/>
          </a:xfrm>
          <a:prstGeom prst="rect">
            <a:avLst/>
          </a:prstGeom>
        </p:spPr>
      </p:pic>
      <p:pic>
        <p:nvPicPr>
          <p:cNvPr id="511" name="Picture 510" descr="A blue logo with lines and dots&#10;&#10;AI-generated content may be incorrect.">
            <a:extLst>
              <a:ext uri="{FF2B5EF4-FFF2-40B4-BE49-F238E27FC236}">
                <a16:creationId xmlns:a16="http://schemas.microsoft.com/office/drawing/2014/main" id="{F5B78954-D726-85B5-253C-2F86FE89C043}"/>
              </a:ext>
            </a:extLst>
          </p:cNvPr>
          <p:cNvPicPr>
            <a:picLocks noChangeAspect="1"/>
          </p:cNvPicPr>
          <p:nvPr/>
        </p:nvPicPr>
        <p:blipFill>
          <a:blip r:embed="rId17"/>
          <a:stretch>
            <a:fillRect/>
          </a:stretch>
        </p:blipFill>
        <p:spPr>
          <a:xfrm>
            <a:off x="4300566" y="5437062"/>
            <a:ext cx="387352" cy="342413"/>
          </a:xfrm>
          <a:prstGeom prst="rect">
            <a:avLst/>
          </a:prstGeom>
        </p:spPr>
      </p:pic>
      <p:pic>
        <p:nvPicPr>
          <p:cNvPr id="66" name="Picture 65" descr="A red line drawing of a stack of coins&#10;&#10;AI-generated content may be incorrect.">
            <a:extLst>
              <a:ext uri="{FF2B5EF4-FFF2-40B4-BE49-F238E27FC236}">
                <a16:creationId xmlns:a16="http://schemas.microsoft.com/office/drawing/2014/main" id="{16362739-E68E-56F8-D68D-62368153BA57}"/>
              </a:ext>
            </a:extLst>
          </p:cNvPr>
          <p:cNvPicPr>
            <a:picLocks noChangeAspect="1"/>
          </p:cNvPicPr>
          <p:nvPr/>
        </p:nvPicPr>
        <p:blipFill>
          <a:blip r:embed="rId18"/>
          <a:stretch>
            <a:fillRect/>
          </a:stretch>
        </p:blipFill>
        <p:spPr>
          <a:xfrm>
            <a:off x="3577193" y="5459945"/>
            <a:ext cx="248703" cy="292383"/>
          </a:xfrm>
          <a:prstGeom prst="rect">
            <a:avLst/>
          </a:prstGeom>
        </p:spPr>
      </p:pic>
      <p:pic>
        <p:nvPicPr>
          <p:cNvPr id="69" name="Picture 68" descr="A red line drawing of a stack of coins&#10;&#10;AI-generated content may be incorrect.">
            <a:extLst>
              <a:ext uri="{FF2B5EF4-FFF2-40B4-BE49-F238E27FC236}">
                <a16:creationId xmlns:a16="http://schemas.microsoft.com/office/drawing/2014/main" id="{DEC2AB40-899E-7292-6F97-E123AB8E7B11}"/>
              </a:ext>
            </a:extLst>
          </p:cNvPr>
          <p:cNvPicPr>
            <a:picLocks noChangeAspect="1"/>
          </p:cNvPicPr>
          <p:nvPr/>
        </p:nvPicPr>
        <p:blipFill>
          <a:blip r:embed="rId18"/>
          <a:stretch>
            <a:fillRect/>
          </a:stretch>
        </p:blipFill>
        <p:spPr>
          <a:xfrm>
            <a:off x="2587049" y="4688820"/>
            <a:ext cx="248703" cy="292383"/>
          </a:xfrm>
          <a:prstGeom prst="rect">
            <a:avLst/>
          </a:prstGeom>
        </p:spPr>
      </p:pic>
      <p:pic>
        <p:nvPicPr>
          <p:cNvPr id="72" name="Picture 71">
            <a:extLst>
              <a:ext uri="{FF2B5EF4-FFF2-40B4-BE49-F238E27FC236}">
                <a16:creationId xmlns:a16="http://schemas.microsoft.com/office/drawing/2014/main" id="{BC4E4C37-22F6-EDD5-1A64-86093BD83A32}"/>
              </a:ext>
            </a:extLst>
          </p:cNvPr>
          <p:cNvPicPr>
            <a:picLocks noChangeAspect="1"/>
          </p:cNvPicPr>
          <p:nvPr/>
        </p:nvPicPr>
        <p:blipFill>
          <a:blip r:embed="rId19"/>
          <a:stretch>
            <a:fillRect/>
          </a:stretch>
        </p:blipFill>
        <p:spPr>
          <a:xfrm>
            <a:off x="6861848" y="2116846"/>
            <a:ext cx="232265" cy="259861"/>
          </a:xfrm>
          <a:prstGeom prst="rect">
            <a:avLst/>
          </a:prstGeom>
        </p:spPr>
      </p:pic>
      <p:pic>
        <p:nvPicPr>
          <p:cNvPr id="75" name="Picture 74" descr="A red text on a black background&#10;&#10;AI-generated content may be incorrect.">
            <a:extLst>
              <a:ext uri="{FF2B5EF4-FFF2-40B4-BE49-F238E27FC236}">
                <a16:creationId xmlns:a16="http://schemas.microsoft.com/office/drawing/2014/main" id="{6647D600-7D7D-6E5D-63E3-0A8FBF4B8265}"/>
              </a:ext>
            </a:extLst>
          </p:cNvPr>
          <p:cNvPicPr>
            <a:picLocks noChangeAspect="1"/>
          </p:cNvPicPr>
          <p:nvPr/>
        </p:nvPicPr>
        <p:blipFill>
          <a:blip r:embed="rId6"/>
          <a:stretch>
            <a:fillRect/>
          </a:stretch>
        </p:blipFill>
        <p:spPr>
          <a:xfrm>
            <a:off x="5960886" y="5520525"/>
            <a:ext cx="869058" cy="326555"/>
          </a:xfrm>
          <a:prstGeom prst="rect">
            <a:avLst/>
          </a:prstGeom>
        </p:spPr>
      </p:pic>
      <p:pic>
        <p:nvPicPr>
          <p:cNvPr id="76" name="Picture 75" descr="A blue circle with arrows and circles&#10;&#10;AI-generated content may be incorrect.">
            <a:extLst>
              <a:ext uri="{FF2B5EF4-FFF2-40B4-BE49-F238E27FC236}">
                <a16:creationId xmlns:a16="http://schemas.microsoft.com/office/drawing/2014/main" id="{3F49C8E2-94F5-479B-082E-FE31E082DCE5}"/>
              </a:ext>
            </a:extLst>
          </p:cNvPr>
          <p:cNvPicPr>
            <a:picLocks noChangeAspect="1"/>
          </p:cNvPicPr>
          <p:nvPr/>
        </p:nvPicPr>
        <p:blipFill>
          <a:blip r:embed="rId20"/>
          <a:stretch>
            <a:fillRect/>
          </a:stretch>
        </p:blipFill>
        <p:spPr>
          <a:xfrm>
            <a:off x="8919164" y="5403127"/>
            <a:ext cx="490738" cy="404727"/>
          </a:xfrm>
          <a:prstGeom prst="rect">
            <a:avLst/>
          </a:prstGeom>
        </p:spPr>
      </p:pic>
    </p:spTree>
    <p:extLst>
      <p:ext uri="{BB962C8B-B14F-4D97-AF65-F5344CB8AC3E}">
        <p14:creationId xmlns:p14="http://schemas.microsoft.com/office/powerpoint/2010/main" val="506336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D4DFD-AC94-B529-552B-34F05FC40DB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ED0CD3-448F-7196-A91D-A21015BBF8B6}"/>
              </a:ext>
            </a:extLst>
          </p:cNvPr>
          <p:cNvSpPr>
            <a:spLocks noGrp="1"/>
          </p:cNvSpPr>
          <p:nvPr>
            <p:ph type="body" sz="quarter" idx="11"/>
          </p:nvPr>
        </p:nvSpPr>
        <p:spPr>
          <a:xfrm>
            <a:off x="4454013" y="2414588"/>
            <a:ext cx="4404852" cy="1329595"/>
          </a:xfrm>
        </p:spPr>
        <p:txBody>
          <a:bodyPr/>
          <a:lstStyle/>
          <a:p>
            <a:r>
              <a:rPr lang="en-US"/>
              <a:t>Snowflake</a:t>
            </a:r>
          </a:p>
        </p:txBody>
      </p:sp>
    </p:spTree>
    <p:extLst>
      <p:ext uri="{BB962C8B-B14F-4D97-AF65-F5344CB8AC3E}">
        <p14:creationId xmlns:p14="http://schemas.microsoft.com/office/powerpoint/2010/main" val="162602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E5445-9E3C-2B46-B3E6-4BFA20ED8F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8D0F1-7657-E846-A9CC-F082A05559CA}"/>
              </a:ext>
            </a:extLst>
          </p:cNvPr>
          <p:cNvSpPr>
            <a:spLocks noGrp="1"/>
          </p:cNvSpPr>
          <p:nvPr>
            <p:ph type="title"/>
          </p:nvPr>
        </p:nvSpPr>
        <p:spPr/>
        <p:txBody>
          <a:bodyPr/>
          <a:lstStyle/>
          <a:p>
            <a:r>
              <a:rPr lang="en-US"/>
              <a:t>Intelligent Digital Brain on Snowflake – Scaled Enterprise AI Architecture (L2)</a:t>
            </a:r>
          </a:p>
        </p:txBody>
      </p:sp>
      <p:sp>
        <p:nvSpPr>
          <p:cNvPr id="3" name="Text Placeholder 80">
            <a:extLst>
              <a:ext uri="{FF2B5EF4-FFF2-40B4-BE49-F238E27FC236}">
                <a16:creationId xmlns:a16="http://schemas.microsoft.com/office/drawing/2014/main" id="{51CF843C-0716-861E-C694-ACBF6D02C050}"/>
              </a:ext>
            </a:extLst>
          </p:cNvPr>
          <p:cNvSpPr txBox="1">
            <a:spLocks/>
          </p:cNvSpPr>
          <p:nvPr/>
        </p:nvSpPr>
        <p:spPr>
          <a:xfrm>
            <a:off x="325121" y="612947"/>
            <a:ext cx="11328001" cy="610235"/>
          </a:xfrm>
          <a:prstGeom prst="rect">
            <a:avLst/>
          </a:prstGeom>
        </p:spPr>
        <p:txBody>
          <a:bodyPr/>
          <a:lstStyle>
            <a:lvl1pPr marL="0" indent="0" algn="l" defTabSz="228600" rtl="0" eaLnBrk="1" latinLnBrk="0" hangingPunct="1">
              <a:lnSpc>
                <a:spcPct val="100000"/>
              </a:lnSpc>
              <a:spcBef>
                <a:spcPts val="0"/>
              </a:spcBef>
              <a:spcAft>
                <a:spcPts val="600"/>
              </a:spcAft>
              <a:buFont typeface="Arial" panose="020B0604020202020204" pitchFamily="34" charset="0"/>
              <a:buNone/>
              <a:defRPr sz="2000" b="0" kern="1200">
                <a:solidFill>
                  <a:schemeClr val="accent2"/>
                </a:solidFill>
                <a:latin typeface="+mj-lt"/>
                <a:ea typeface="+mn-ea"/>
                <a:cs typeface="+mn-cs"/>
              </a:defRPr>
            </a:lvl1pPr>
            <a:lvl2pPr marL="18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3pPr>
            <a:lvl4pPr marL="54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4pPr>
            <a:lvl5pPr marL="72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Graphik Medium"/>
                <a:ea typeface="+mn-ea"/>
                <a:cs typeface="+mn-cs"/>
              </a:rPr>
              <a:t>Enterprise-grade brain layers for continuously learning, semantically grounded, agentic execution at scale. </a:t>
            </a:r>
            <a:endParaRPr kumimoji="0" lang="en-GB" sz="1200" b="1" i="0" u="none" strike="noStrike" kern="1200" cap="none" spc="0" normalizeH="0" baseline="0" noProof="0">
              <a:ln>
                <a:noFill/>
              </a:ln>
              <a:solidFill>
                <a:srgbClr val="000000"/>
              </a:solidFill>
              <a:effectLst/>
              <a:uLnTx/>
              <a:uFillTx/>
              <a:latin typeface="Graphik Medium"/>
              <a:ea typeface="+mn-ea"/>
              <a:cs typeface="+mn-cs"/>
            </a:endParaRPr>
          </a:p>
        </p:txBody>
      </p:sp>
      <p:sp>
        <p:nvSpPr>
          <p:cNvPr id="54" name="Rounded Rectangle 5">
            <a:extLst>
              <a:ext uri="{FF2B5EF4-FFF2-40B4-BE49-F238E27FC236}">
                <a16:creationId xmlns:a16="http://schemas.microsoft.com/office/drawing/2014/main" id="{0A5A11F1-FF47-9251-1F0A-0EB56E22BB8B}"/>
              </a:ext>
            </a:extLst>
          </p:cNvPr>
          <p:cNvSpPr/>
          <p:nvPr/>
        </p:nvSpPr>
        <p:spPr>
          <a:xfrm>
            <a:off x="373836" y="1857489"/>
            <a:ext cx="9784080" cy="769087"/>
          </a:xfrm>
          <a:prstGeom prst="roundRect">
            <a:avLst>
              <a:gd name="adj" fmla="val 11027"/>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55" name="Rounded Rectangle 4112">
            <a:extLst>
              <a:ext uri="{FF2B5EF4-FFF2-40B4-BE49-F238E27FC236}">
                <a16:creationId xmlns:a16="http://schemas.microsoft.com/office/drawing/2014/main" id="{F814AC94-E3D1-68F2-3A26-57C7A5CF1163}"/>
              </a:ext>
            </a:extLst>
          </p:cNvPr>
          <p:cNvSpPr/>
          <p:nvPr/>
        </p:nvSpPr>
        <p:spPr>
          <a:xfrm>
            <a:off x="10399550" y="1401264"/>
            <a:ext cx="1554988" cy="1003866"/>
          </a:xfrm>
          <a:prstGeom prst="roundRect">
            <a:avLst>
              <a:gd name="adj" fmla="val 12363"/>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Evergreen Learning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Continuous improvement loop operationalized</a:t>
            </a:r>
          </a:p>
        </p:txBody>
      </p:sp>
      <p:sp>
        <p:nvSpPr>
          <p:cNvPr id="56" name="Rounded Rectangle 13">
            <a:extLst>
              <a:ext uri="{FF2B5EF4-FFF2-40B4-BE49-F238E27FC236}">
                <a16:creationId xmlns:a16="http://schemas.microsoft.com/office/drawing/2014/main" id="{BDA8A194-3062-984E-0652-30B99AB59F60}"/>
              </a:ext>
            </a:extLst>
          </p:cNvPr>
          <p:cNvSpPr/>
          <p:nvPr/>
        </p:nvSpPr>
        <p:spPr>
          <a:xfrm>
            <a:off x="373836" y="2667749"/>
            <a:ext cx="9784080" cy="868680"/>
          </a:xfrm>
          <a:prstGeom prst="roundRect">
            <a:avLst>
              <a:gd name="adj" fmla="val 9422"/>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57" name="TextBox 56">
            <a:extLst>
              <a:ext uri="{FF2B5EF4-FFF2-40B4-BE49-F238E27FC236}">
                <a16:creationId xmlns:a16="http://schemas.microsoft.com/office/drawing/2014/main" id="{7FBB695C-3824-BF3C-138B-42BEAA0457AA}"/>
              </a:ext>
            </a:extLst>
          </p:cNvPr>
          <p:cNvSpPr txBox="1"/>
          <p:nvPr/>
        </p:nvSpPr>
        <p:spPr>
          <a:xfrm>
            <a:off x="789520" y="2932812"/>
            <a:ext cx="1087342" cy="338554"/>
          </a:xfrm>
          <a:prstGeom prst="rect">
            <a:avLst/>
          </a:prstGeom>
          <a:noFill/>
          <a:ln>
            <a:noFill/>
          </a:ln>
        </p:spPr>
        <p:txBody>
          <a:bodyPr wrap="square" lIns="0" tIns="0" rIns="0" bIns="0" rtlCol="0">
            <a:spAutoFit/>
          </a:bodyPr>
          <a:lstStyle>
            <a:defPPr>
              <a:defRPr lang="en-US"/>
            </a:defPPr>
            <a:lvl1pPr defTabSz="228600">
              <a:spcAft>
                <a:spcPts val="1200"/>
              </a:spcAft>
              <a:defRPr sz="1200" b="1">
                <a:solidFill>
                  <a:sysClr val="windowText" lastClr="000000"/>
                </a:solidFill>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Agent Ensemble</a:t>
            </a:r>
          </a:p>
        </p:txBody>
      </p:sp>
      <p:sp>
        <p:nvSpPr>
          <p:cNvPr id="58" name="TextBox 57">
            <a:extLst>
              <a:ext uri="{FF2B5EF4-FFF2-40B4-BE49-F238E27FC236}">
                <a16:creationId xmlns:a16="http://schemas.microsoft.com/office/drawing/2014/main" id="{D5BE7D20-053A-2E68-DDB1-177005E980A5}"/>
              </a:ext>
            </a:extLst>
          </p:cNvPr>
          <p:cNvSpPr txBox="1"/>
          <p:nvPr/>
        </p:nvSpPr>
        <p:spPr>
          <a:xfrm>
            <a:off x="789520" y="2081780"/>
            <a:ext cx="1315625" cy="338554"/>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AI Lifecycle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Management </a:t>
            </a:r>
          </a:p>
        </p:txBody>
      </p:sp>
      <p:sp>
        <p:nvSpPr>
          <p:cNvPr id="62" name="Rounded Rectangle 114">
            <a:extLst>
              <a:ext uri="{FF2B5EF4-FFF2-40B4-BE49-F238E27FC236}">
                <a16:creationId xmlns:a16="http://schemas.microsoft.com/office/drawing/2014/main" id="{A42C857F-77DD-27D4-3F83-8DB902CAB091}"/>
              </a:ext>
            </a:extLst>
          </p:cNvPr>
          <p:cNvSpPr/>
          <p:nvPr/>
        </p:nvSpPr>
        <p:spPr>
          <a:xfrm>
            <a:off x="7421575" y="2710158"/>
            <a:ext cx="2656472"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113" name="Rectangle 112">
            <a:extLst>
              <a:ext uri="{FF2B5EF4-FFF2-40B4-BE49-F238E27FC236}">
                <a16:creationId xmlns:a16="http://schemas.microsoft.com/office/drawing/2014/main" id="{E7AC5324-811A-CAD2-2CF1-FE69DE15DECE}"/>
              </a:ext>
            </a:extLst>
          </p:cNvPr>
          <p:cNvSpPr/>
          <p:nvPr/>
        </p:nvSpPr>
        <p:spPr>
          <a:xfrm>
            <a:off x="7448494" y="2718580"/>
            <a:ext cx="2538217"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Certification &amp; Readiness</a:t>
            </a:r>
          </a:p>
        </p:txBody>
      </p:sp>
      <p:sp>
        <p:nvSpPr>
          <p:cNvPr id="131" name="Rounded Rectangle 113">
            <a:extLst>
              <a:ext uri="{FF2B5EF4-FFF2-40B4-BE49-F238E27FC236}">
                <a16:creationId xmlns:a16="http://schemas.microsoft.com/office/drawing/2014/main" id="{528A1809-E8CD-7348-0871-D4EEA1B583A8}"/>
              </a:ext>
            </a:extLst>
          </p:cNvPr>
          <p:cNvSpPr/>
          <p:nvPr/>
        </p:nvSpPr>
        <p:spPr>
          <a:xfrm>
            <a:off x="4834118" y="2710158"/>
            <a:ext cx="2560186"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132" name="Rectangle 131">
            <a:extLst>
              <a:ext uri="{FF2B5EF4-FFF2-40B4-BE49-F238E27FC236}">
                <a16:creationId xmlns:a16="http://schemas.microsoft.com/office/drawing/2014/main" id="{42B6FB7D-2F64-FF9A-48B8-AC1F45CF77B9}"/>
              </a:ext>
            </a:extLst>
          </p:cNvPr>
          <p:cNvSpPr/>
          <p:nvPr/>
        </p:nvSpPr>
        <p:spPr>
          <a:xfrm>
            <a:off x="4823574" y="2718580"/>
            <a:ext cx="1806841"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Industry Agents</a:t>
            </a:r>
          </a:p>
        </p:txBody>
      </p:sp>
      <p:sp>
        <p:nvSpPr>
          <p:cNvPr id="140" name="Rounded Rectangle 53">
            <a:extLst>
              <a:ext uri="{FF2B5EF4-FFF2-40B4-BE49-F238E27FC236}">
                <a16:creationId xmlns:a16="http://schemas.microsoft.com/office/drawing/2014/main" id="{C24307E3-2326-5A6B-1BA3-5A8A69A2556E}"/>
              </a:ext>
            </a:extLst>
          </p:cNvPr>
          <p:cNvSpPr/>
          <p:nvPr/>
        </p:nvSpPr>
        <p:spPr>
          <a:xfrm>
            <a:off x="1951001" y="2710158"/>
            <a:ext cx="2855846"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5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41" name="Rectangle 140">
            <a:extLst>
              <a:ext uri="{FF2B5EF4-FFF2-40B4-BE49-F238E27FC236}">
                <a16:creationId xmlns:a16="http://schemas.microsoft.com/office/drawing/2014/main" id="{98CE19D3-ECA2-0C47-3751-C3D0178B4BF0}"/>
              </a:ext>
            </a:extLst>
          </p:cNvPr>
          <p:cNvSpPr/>
          <p:nvPr/>
        </p:nvSpPr>
        <p:spPr>
          <a:xfrm>
            <a:off x="2007930" y="2718580"/>
            <a:ext cx="1536223" cy="1906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Orchestration</a:t>
            </a:r>
          </a:p>
        </p:txBody>
      </p:sp>
      <p:sp>
        <p:nvSpPr>
          <p:cNvPr id="142" name="TextBox 141">
            <a:extLst>
              <a:ext uri="{FF2B5EF4-FFF2-40B4-BE49-F238E27FC236}">
                <a16:creationId xmlns:a16="http://schemas.microsoft.com/office/drawing/2014/main" id="{4497F88C-8F0B-ECD3-A605-1BC8E7DE6A65}"/>
              </a:ext>
            </a:extLst>
          </p:cNvPr>
          <p:cNvSpPr txBox="1"/>
          <p:nvPr/>
        </p:nvSpPr>
        <p:spPr>
          <a:xfrm>
            <a:off x="4224675" y="2954058"/>
            <a:ext cx="649686" cy="230832"/>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LangGraph</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143" name="TextBox 142">
            <a:extLst>
              <a:ext uri="{FF2B5EF4-FFF2-40B4-BE49-F238E27FC236}">
                <a16:creationId xmlns:a16="http://schemas.microsoft.com/office/drawing/2014/main" id="{8AC66B94-802B-ED43-1F18-886CF86C695F}"/>
              </a:ext>
            </a:extLst>
          </p:cNvPr>
          <p:cNvSpPr txBox="1"/>
          <p:nvPr/>
        </p:nvSpPr>
        <p:spPr>
          <a:xfrm>
            <a:off x="10365258" y="973427"/>
            <a:ext cx="1626194" cy="369332"/>
          </a:xfrm>
          <a:prstGeom prst="rect">
            <a:avLst/>
          </a:prstGeom>
          <a:noFill/>
        </p:spPr>
        <p:txBody>
          <a:bodyPr wrap="square" lIns="0" tIns="0" rIns="0" bIns="0" rtlCol="0">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Graphik Bold" panose="020B0503030202060203" pitchFamily="34" charset="77"/>
                <a:ea typeface="+mn-ea"/>
                <a:cs typeface="+mn-cs"/>
              </a:rPr>
              <a:t>Core Design Principles</a:t>
            </a:r>
          </a:p>
        </p:txBody>
      </p:sp>
      <p:sp>
        <p:nvSpPr>
          <p:cNvPr id="144" name="Rounded Rectangle 5">
            <a:extLst>
              <a:ext uri="{FF2B5EF4-FFF2-40B4-BE49-F238E27FC236}">
                <a16:creationId xmlns:a16="http://schemas.microsoft.com/office/drawing/2014/main" id="{7E511ABD-0FBE-7341-AC78-E344E64219F1}"/>
              </a:ext>
            </a:extLst>
          </p:cNvPr>
          <p:cNvSpPr/>
          <p:nvPr/>
        </p:nvSpPr>
        <p:spPr>
          <a:xfrm>
            <a:off x="373836" y="924347"/>
            <a:ext cx="9784080" cy="884289"/>
          </a:xfrm>
          <a:prstGeom prst="roundRect">
            <a:avLst>
              <a:gd name="adj" fmla="val 11027"/>
            </a:avLst>
          </a:prstGeom>
          <a:solidFill>
            <a:srgbClr val="7500C1">
              <a:alpha val="63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Graphik Bold"/>
                <a:ea typeface="+mn-ea"/>
                <a:cs typeface="+mn-cs"/>
              </a:rPr>
              <a:t>Experience</a:t>
            </a:r>
          </a:p>
        </p:txBody>
      </p:sp>
      <p:sp>
        <p:nvSpPr>
          <p:cNvPr id="160" name="Rounded Rectangle 16">
            <a:extLst>
              <a:ext uri="{FF2B5EF4-FFF2-40B4-BE49-F238E27FC236}">
                <a16:creationId xmlns:a16="http://schemas.microsoft.com/office/drawing/2014/main" id="{1E21EA9C-D3B4-5AC9-0B84-3C46B64A043D}"/>
              </a:ext>
            </a:extLst>
          </p:cNvPr>
          <p:cNvSpPr/>
          <p:nvPr/>
        </p:nvSpPr>
        <p:spPr>
          <a:xfrm>
            <a:off x="1680285"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Employee Copilots</a:t>
            </a:r>
          </a:p>
        </p:txBody>
      </p:sp>
      <p:sp>
        <p:nvSpPr>
          <p:cNvPr id="161" name="Rounded Rectangle 16">
            <a:extLst>
              <a:ext uri="{FF2B5EF4-FFF2-40B4-BE49-F238E27FC236}">
                <a16:creationId xmlns:a16="http://schemas.microsoft.com/office/drawing/2014/main" id="{0C16791B-246D-BEBD-EE06-901E397B52BC}"/>
              </a:ext>
            </a:extLst>
          </p:cNvPr>
          <p:cNvSpPr/>
          <p:nvPr/>
        </p:nvSpPr>
        <p:spPr>
          <a:xfrm>
            <a:off x="2932472" y="973095"/>
            <a:ext cx="137160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Analyst Workbenches</a:t>
            </a:r>
          </a:p>
        </p:txBody>
      </p:sp>
      <p:sp>
        <p:nvSpPr>
          <p:cNvPr id="162" name="Rounded Rectangle 16">
            <a:extLst>
              <a:ext uri="{FF2B5EF4-FFF2-40B4-BE49-F238E27FC236}">
                <a16:creationId xmlns:a16="http://schemas.microsoft.com/office/drawing/2014/main" id="{52E25B8C-207B-D16C-E675-3869E38B674E}"/>
              </a:ext>
            </a:extLst>
          </p:cNvPr>
          <p:cNvSpPr/>
          <p:nvPr/>
        </p:nvSpPr>
        <p:spPr>
          <a:xfrm>
            <a:off x="4367539"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Contact Center Assist</a:t>
            </a:r>
          </a:p>
        </p:txBody>
      </p:sp>
      <p:sp>
        <p:nvSpPr>
          <p:cNvPr id="193" name="Rounded Rectangle 16">
            <a:extLst>
              <a:ext uri="{FF2B5EF4-FFF2-40B4-BE49-F238E27FC236}">
                <a16:creationId xmlns:a16="http://schemas.microsoft.com/office/drawing/2014/main" id="{AE7668A6-4216-50CC-BBF7-CB355DF7BA7C}"/>
              </a:ext>
            </a:extLst>
          </p:cNvPr>
          <p:cNvSpPr/>
          <p:nvPr/>
        </p:nvSpPr>
        <p:spPr>
          <a:xfrm>
            <a:off x="5711166"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Digital Channels</a:t>
            </a:r>
          </a:p>
        </p:txBody>
      </p:sp>
      <p:sp>
        <p:nvSpPr>
          <p:cNvPr id="194" name="Rounded Rectangle 16">
            <a:extLst>
              <a:ext uri="{FF2B5EF4-FFF2-40B4-BE49-F238E27FC236}">
                <a16:creationId xmlns:a16="http://schemas.microsoft.com/office/drawing/2014/main" id="{49AE0A08-0F45-BFEA-D224-C4A47D561279}"/>
              </a:ext>
            </a:extLst>
          </p:cNvPr>
          <p:cNvSpPr/>
          <p:nvPr/>
        </p:nvSpPr>
        <p:spPr>
          <a:xfrm>
            <a:off x="6963353"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Back-office Automation</a:t>
            </a:r>
          </a:p>
        </p:txBody>
      </p:sp>
      <p:sp>
        <p:nvSpPr>
          <p:cNvPr id="195" name="Rounded Rectangle 16">
            <a:extLst>
              <a:ext uri="{FF2B5EF4-FFF2-40B4-BE49-F238E27FC236}">
                <a16:creationId xmlns:a16="http://schemas.microsoft.com/office/drawing/2014/main" id="{F98511B7-431E-A46B-5EF7-BE2A5214F36E}"/>
              </a:ext>
            </a:extLst>
          </p:cNvPr>
          <p:cNvSpPr/>
          <p:nvPr/>
        </p:nvSpPr>
        <p:spPr>
          <a:xfrm>
            <a:off x="8306978"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Developer &amp; Ops Productivity</a:t>
            </a:r>
          </a:p>
        </p:txBody>
      </p:sp>
      <p:sp>
        <p:nvSpPr>
          <p:cNvPr id="196" name="Rounded Rectangle 4112">
            <a:extLst>
              <a:ext uri="{FF2B5EF4-FFF2-40B4-BE49-F238E27FC236}">
                <a16:creationId xmlns:a16="http://schemas.microsoft.com/office/drawing/2014/main" id="{A6DAD30E-54B8-275C-91A3-FB1C9D3F7A1A}"/>
              </a:ext>
            </a:extLst>
          </p:cNvPr>
          <p:cNvSpPr/>
          <p:nvPr/>
        </p:nvSpPr>
        <p:spPr>
          <a:xfrm>
            <a:off x="10399549" y="2467969"/>
            <a:ext cx="1554988" cy="1113439"/>
          </a:xfrm>
          <a:prstGeom prst="roundRect">
            <a:avLst>
              <a:gd name="adj" fmla="val 966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Institutional Knowledge Compounding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Captures explicit, implicit, and tacit knowledge</a:t>
            </a:r>
          </a:p>
        </p:txBody>
      </p:sp>
      <p:sp>
        <p:nvSpPr>
          <p:cNvPr id="197" name="Rounded Rectangle 4112">
            <a:extLst>
              <a:ext uri="{FF2B5EF4-FFF2-40B4-BE49-F238E27FC236}">
                <a16:creationId xmlns:a16="http://schemas.microsoft.com/office/drawing/2014/main" id="{3EC6D00F-C61B-5BEA-45A9-AE7BA537037C}"/>
              </a:ext>
            </a:extLst>
          </p:cNvPr>
          <p:cNvSpPr/>
          <p:nvPr/>
        </p:nvSpPr>
        <p:spPr>
          <a:xfrm>
            <a:off x="10399549" y="3644247"/>
            <a:ext cx="1554988" cy="1461698"/>
          </a:xfrm>
          <a:prstGeom prst="roundRect">
            <a:avLst>
              <a:gd name="adj" fmla="val 6991"/>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Trusted Agentic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Certified agents, evidence packs, policy enforcement, secure tool execution across enterprise systems</a:t>
            </a:r>
          </a:p>
        </p:txBody>
      </p:sp>
      <p:sp>
        <p:nvSpPr>
          <p:cNvPr id="201" name="Rounded Rectangle 4112">
            <a:extLst>
              <a:ext uri="{FF2B5EF4-FFF2-40B4-BE49-F238E27FC236}">
                <a16:creationId xmlns:a16="http://schemas.microsoft.com/office/drawing/2014/main" id="{3B6D09A4-BF4F-C9D9-191F-9D51D4C009EC}"/>
              </a:ext>
            </a:extLst>
          </p:cNvPr>
          <p:cNvSpPr/>
          <p:nvPr/>
        </p:nvSpPr>
        <p:spPr>
          <a:xfrm>
            <a:off x="10399548" y="5168784"/>
            <a:ext cx="1554988" cy="1294008"/>
          </a:xfrm>
          <a:prstGeom prst="roundRect">
            <a:avLst>
              <a:gd name="adj" fmla="val 719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Reusable Platform for Any Domain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Same core brain across industries; plug-in ontologies, data products, agent libraries</a:t>
            </a:r>
          </a:p>
        </p:txBody>
      </p:sp>
      <p:sp>
        <p:nvSpPr>
          <p:cNvPr id="204" name="TextBox 9">
            <a:extLst>
              <a:ext uri="{FF2B5EF4-FFF2-40B4-BE49-F238E27FC236}">
                <a16:creationId xmlns:a16="http://schemas.microsoft.com/office/drawing/2014/main" id="{D3A8E5FB-2280-FA5D-D7D7-D0C74B437760}"/>
              </a:ext>
            </a:extLst>
          </p:cNvPr>
          <p:cNvSpPr txBox="1">
            <a:spLocks noChangeArrowheads="1"/>
          </p:cNvSpPr>
          <p:nvPr/>
        </p:nvSpPr>
        <p:spPr bwMode="auto">
          <a:xfrm>
            <a:off x="2633378" y="3174365"/>
            <a:ext cx="57709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Snowflake Task DAGs</a:t>
            </a:r>
          </a:p>
        </p:txBody>
      </p:sp>
      <p:sp>
        <p:nvSpPr>
          <p:cNvPr id="372" name="Rounded Rectangle 16">
            <a:extLst>
              <a:ext uri="{FF2B5EF4-FFF2-40B4-BE49-F238E27FC236}">
                <a16:creationId xmlns:a16="http://schemas.microsoft.com/office/drawing/2014/main" id="{2643310E-CB69-84A1-783C-1E2CFBA2F6AD}"/>
              </a:ext>
            </a:extLst>
          </p:cNvPr>
          <p:cNvSpPr/>
          <p:nvPr/>
        </p:nvSpPr>
        <p:spPr>
          <a:xfrm>
            <a:off x="1941732" y="1880855"/>
            <a:ext cx="1618488" cy="715648"/>
          </a:xfrm>
          <a:prstGeom prst="roundRect">
            <a:avLst>
              <a:gd name="adj" fmla="val 8005"/>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rPr>
              <a:t>AI Governance, Registry &amp; Lineage</a:t>
            </a:r>
          </a:p>
        </p:txBody>
      </p:sp>
      <p:sp>
        <p:nvSpPr>
          <p:cNvPr id="373" name="Rounded Rectangle 16">
            <a:extLst>
              <a:ext uri="{FF2B5EF4-FFF2-40B4-BE49-F238E27FC236}">
                <a16:creationId xmlns:a16="http://schemas.microsoft.com/office/drawing/2014/main" id="{7E216918-3748-D3D0-C8E6-3A28B8A04428}"/>
              </a:ext>
            </a:extLst>
          </p:cNvPr>
          <p:cNvSpPr/>
          <p:nvPr/>
        </p:nvSpPr>
        <p:spPr>
          <a:xfrm>
            <a:off x="3579646" y="1885976"/>
            <a:ext cx="2011680" cy="715648"/>
          </a:xfrm>
          <a:prstGeom prst="roundRect">
            <a:avLst>
              <a:gd name="adj" fmla="val 6922"/>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AI Observability, Monitoring &amp; Evaluation</a:t>
            </a:r>
          </a:p>
        </p:txBody>
      </p:sp>
      <p:sp>
        <p:nvSpPr>
          <p:cNvPr id="374" name="Rounded Rectangle 16">
            <a:extLst>
              <a:ext uri="{FF2B5EF4-FFF2-40B4-BE49-F238E27FC236}">
                <a16:creationId xmlns:a16="http://schemas.microsoft.com/office/drawing/2014/main" id="{B3ADAC12-90EF-1F83-3057-ABE801B417CF}"/>
              </a:ext>
            </a:extLst>
          </p:cNvPr>
          <p:cNvSpPr/>
          <p:nvPr/>
        </p:nvSpPr>
        <p:spPr>
          <a:xfrm>
            <a:off x="5602228" y="1886054"/>
            <a:ext cx="1856232" cy="715648"/>
          </a:xfrm>
          <a:prstGeom prst="roundRect">
            <a:avLst>
              <a:gd name="adj" fmla="val 5838"/>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Responsible, Explainable &amp; Compliant AI</a:t>
            </a:r>
          </a:p>
        </p:txBody>
      </p:sp>
      <p:sp>
        <p:nvSpPr>
          <p:cNvPr id="375" name="Rounded Rectangle 16">
            <a:extLst>
              <a:ext uri="{FF2B5EF4-FFF2-40B4-BE49-F238E27FC236}">
                <a16:creationId xmlns:a16="http://schemas.microsoft.com/office/drawing/2014/main" id="{D62AE573-E12E-5F01-CA89-19DBAAF1B29E}"/>
              </a:ext>
            </a:extLst>
          </p:cNvPr>
          <p:cNvSpPr/>
          <p:nvPr/>
        </p:nvSpPr>
        <p:spPr>
          <a:xfrm>
            <a:off x="7480563" y="1891175"/>
            <a:ext cx="1820090" cy="715648"/>
          </a:xfrm>
          <a:prstGeom prst="roundRect">
            <a:avLst>
              <a:gd name="adj" fmla="val 6921"/>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AI Lifecycle Automation &amp; Promotion</a:t>
            </a:r>
          </a:p>
        </p:txBody>
      </p:sp>
      <p:sp>
        <p:nvSpPr>
          <p:cNvPr id="377" name="TextBox 376">
            <a:extLst>
              <a:ext uri="{FF2B5EF4-FFF2-40B4-BE49-F238E27FC236}">
                <a16:creationId xmlns:a16="http://schemas.microsoft.com/office/drawing/2014/main" id="{EABADD12-F72C-E1D6-A5FD-C6A5A0C148C5}"/>
              </a:ext>
            </a:extLst>
          </p:cNvPr>
          <p:cNvSpPr txBox="1"/>
          <p:nvPr/>
        </p:nvSpPr>
        <p:spPr>
          <a:xfrm>
            <a:off x="9246335" y="1875873"/>
            <a:ext cx="95628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Graphik Light"/>
                <a:ea typeface="+mn-ea"/>
                <a:cs typeface="+mn-cs"/>
              </a:rPr>
              <a:t>Lifecycle Scope: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Models · Agents · Prompts · Policies · Knowledge · Data · Tools</a:t>
            </a:r>
          </a:p>
        </p:txBody>
      </p:sp>
      <p:sp>
        <p:nvSpPr>
          <p:cNvPr id="464" name="Rounded Rectangle 16">
            <a:extLst>
              <a:ext uri="{FF2B5EF4-FFF2-40B4-BE49-F238E27FC236}">
                <a16:creationId xmlns:a16="http://schemas.microsoft.com/office/drawing/2014/main" id="{D9C409DE-CD9E-4211-144F-B20AC8A20E68}"/>
              </a:ext>
            </a:extLst>
          </p:cNvPr>
          <p:cNvSpPr/>
          <p:nvPr/>
        </p:nvSpPr>
        <p:spPr>
          <a:xfrm>
            <a:off x="1680284" y="1261496"/>
            <a:ext cx="2354497" cy="52958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65" name="TextBox 464">
            <a:extLst>
              <a:ext uri="{FF2B5EF4-FFF2-40B4-BE49-F238E27FC236}">
                <a16:creationId xmlns:a16="http://schemas.microsoft.com/office/drawing/2014/main" id="{55F49952-F17B-66F4-359C-7A549DF3CACD}"/>
              </a:ext>
            </a:extLst>
          </p:cNvPr>
          <p:cNvSpPr txBox="1"/>
          <p:nvPr/>
        </p:nvSpPr>
        <p:spPr>
          <a:xfrm>
            <a:off x="2107664" y="1295827"/>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Workbench Blueprints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Snowflake Cortex Agents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800">
                <a:solidFill>
                  <a:srgbClr val="000000"/>
                </a:solidFill>
                <a:latin typeface="Graphik Regular" panose="020B0503030202060203" pitchFamily="34" charset="77"/>
              </a:rPr>
              <a:t>Native Apps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Streamlit in Snowflake </a:t>
            </a:r>
          </a:p>
        </p:txBody>
      </p:sp>
      <p:grpSp>
        <p:nvGrpSpPr>
          <p:cNvPr id="466" name="Group 465">
            <a:extLst>
              <a:ext uri="{FF2B5EF4-FFF2-40B4-BE49-F238E27FC236}">
                <a16:creationId xmlns:a16="http://schemas.microsoft.com/office/drawing/2014/main" id="{7AD9FEC2-AEF3-57F4-E002-59C71D9A821C}"/>
              </a:ext>
            </a:extLst>
          </p:cNvPr>
          <p:cNvGrpSpPr/>
          <p:nvPr/>
        </p:nvGrpSpPr>
        <p:grpSpPr>
          <a:xfrm>
            <a:off x="1777097" y="1427774"/>
            <a:ext cx="265136" cy="198901"/>
            <a:chOff x="4263786" y="750752"/>
            <a:chExt cx="578395" cy="433903"/>
          </a:xfrm>
        </p:grpSpPr>
        <p:sp>
          <p:nvSpPr>
            <p:cNvPr id="467" name="Freeform 134">
              <a:extLst>
                <a:ext uri="{FF2B5EF4-FFF2-40B4-BE49-F238E27FC236}">
                  <a16:creationId xmlns:a16="http://schemas.microsoft.com/office/drawing/2014/main" id="{D082E5DE-DE9E-D947-BCF1-529228C29081}"/>
                </a:ext>
              </a:extLst>
            </p:cNvPr>
            <p:cNvSpPr>
              <a:spLocks noChangeAspect="1" noEditPoints="1"/>
            </p:cNvSpPr>
            <p:nvPr/>
          </p:nvSpPr>
          <p:spPr bwMode="auto">
            <a:xfrm>
              <a:off x="4263786" y="846239"/>
              <a:ext cx="344777" cy="338416"/>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nvGrpSpPr>
            <p:cNvPr id="468" name="Group 61">
              <a:extLst>
                <a:ext uri="{FF2B5EF4-FFF2-40B4-BE49-F238E27FC236}">
                  <a16:creationId xmlns:a16="http://schemas.microsoft.com/office/drawing/2014/main" id="{C88274B2-134E-D0FC-C8B5-B5B16F5E3BBE}"/>
                </a:ext>
              </a:extLst>
            </p:cNvPr>
            <p:cNvGrpSpPr>
              <a:grpSpLocks noChangeAspect="1"/>
            </p:cNvGrpSpPr>
            <p:nvPr/>
          </p:nvGrpSpPr>
          <p:grpSpPr bwMode="auto">
            <a:xfrm>
              <a:off x="4566198" y="750752"/>
              <a:ext cx="275983" cy="241080"/>
              <a:chOff x="1371" y="1749"/>
              <a:chExt cx="427" cy="373"/>
            </a:xfrm>
            <a:solidFill>
              <a:srgbClr val="A100FF"/>
            </a:solidFill>
          </p:grpSpPr>
          <p:sp>
            <p:nvSpPr>
              <p:cNvPr id="469" name="Freeform 62">
                <a:extLst>
                  <a:ext uri="{FF2B5EF4-FFF2-40B4-BE49-F238E27FC236}">
                    <a16:creationId xmlns:a16="http://schemas.microsoft.com/office/drawing/2014/main" id="{D8A70346-4789-E4EB-4AD3-88E7C65FB2C3}"/>
                  </a:ext>
                </a:extLst>
              </p:cNvPr>
              <p:cNvSpPr>
                <a:spLocks noEditPoints="1"/>
              </p:cNvSpPr>
              <p:nvPr/>
            </p:nvSpPr>
            <p:spPr bwMode="auto">
              <a:xfrm>
                <a:off x="1371" y="1820"/>
                <a:ext cx="427" cy="302"/>
              </a:xfrm>
              <a:custGeom>
                <a:avLst/>
                <a:gdLst>
                  <a:gd name="T0" fmla="*/ 246 w 288"/>
                  <a:gd name="T1" fmla="*/ 204 h 204"/>
                  <a:gd name="T2" fmla="*/ 42 w 288"/>
                  <a:gd name="T3" fmla="*/ 204 h 204"/>
                  <a:gd name="T4" fmla="*/ 0 w 288"/>
                  <a:gd name="T5" fmla="*/ 162 h 204"/>
                  <a:gd name="T6" fmla="*/ 0 w 288"/>
                  <a:gd name="T7" fmla="*/ 42 h 204"/>
                  <a:gd name="T8" fmla="*/ 42 w 288"/>
                  <a:gd name="T9" fmla="*/ 0 h 204"/>
                  <a:gd name="T10" fmla="*/ 246 w 288"/>
                  <a:gd name="T11" fmla="*/ 0 h 204"/>
                  <a:gd name="T12" fmla="*/ 288 w 288"/>
                  <a:gd name="T13" fmla="*/ 42 h 204"/>
                  <a:gd name="T14" fmla="*/ 288 w 288"/>
                  <a:gd name="T15" fmla="*/ 162 h 204"/>
                  <a:gd name="T16" fmla="*/ 246 w 288"/>
                  <a:gd name="T17" fmla="*/ 204 h 204"/>
                  <a:gd name="T18" fmla="*/ 42 w 288"/>
                  <a:gd name="T19" fmla="*/ 12 h 204"/>
                  <a:gd name="T20" fmla="*/ 12 w 288"/>
                  <a:gd name="T21" fmla="*/ 42 h 204"/>
                  <a:gd name="T22" fmla="*/ 12 w 288"/>
                  <a:gd name="T23" fmla="*/ 162 h 204"/>
                  <a:gd name="T24" fmla="*/ 42 w 288"/>
                  <a:gd name="T25" fmla="*/ 192 h 204"/>
                  <a:gd name="T26" fmla="*/ 246 w 288"/>
                  <a:gd name="T27" fmla="*/ 192 h 204"/>
                  <a:gd name="T28" fmla="*/ 276 w 288"/>
                  <a:gd name="T29" fmla="*/ 162 h 204"/>
                  <a:gd name="T30" fmla="*/ 276 w 288"/>
                  <a:gd name="T31" fmla="*/ 42 h 204"/>
                  <a:gd name="T32" fmla="*/ 246 w 288"/>
                  <a:gd name="T33" fmla="*/ 12 h 204"/>
                  <a:gd name="T34" fmla="*/ 42 w 288"/>
                  <a:gd name="T35"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04">
                    <a:moveTo>
                      <a:pt x="246" y="204"/>
                    </a:moveTo>
                    <a:cubicBezTo>
                      <a:pt x="42" y="204"/>
                      <a:pt x="42" y="204"/>
                      <a:pt x="42" y="204"/>
                    </a:cubicBezTo>
                    <a:cubicBezTo>
                      <a:pt x="19" y="204"/>
                      <a:pt x="0" y="186"/>
                      <a:pt x="0" y="162"/>
                    </a:cubicBezTo>
                    <a:cubicBezTo>
                      <a:pt x="0" y="42"/>
                      <a:pt x="0" y="42"/>
                      <a:pt x="0" y="42"/>
                    </a:cubicBezTo>
                    <a:cubicBezTo>
                      <a:pt x="0" y="19"/>
                      <a:pt x="19" y="0"/>
                      <a:pt x="42" y="0"/>
                    </a:cubicBezTo>
                    <a:cubicBezTo>
                      <a:pt x="246" y="0"/>
                      <a:pt x="246" y="0"/>
                      <a:pt x="246" y="0"/>
                    </a:cubicBezTo>
                    <a:cubicBezTo>
                      <a:pt x="269" y="0"/>
                      <a:pt x="288" y="19"/>
                      <a:pt x="288" y="42"/>
                    </a:cubicBezTo>
                    <a:cubicBezTo>
                      <a:pt x="288" y="162"/>
                      <a:pt x="288" y="162"/>
                      <a:pt x="288" y="162"/>
                    </a:cubicBezTo>
                    <a:cubicBezTo>
                      <a:pt x="288" y="186"/>
                      <a:pt x="269" y="204"/>
                      <a:pt x="246" y="204"/>
                    </a:cubicBezTo>
                    <a:close/>
                    <a:moveTo>
                      <a:pt x="42" y="12"/>
                    </a:moveTo>
                    <a:cubicBezTo>
                      <a:pt x="25" y="12"/>
                      <a:pt x="12" y="26"/>
                      <a:pt x="12" y="42"/>
                    </a:cubicBezTo>
                    <a:cubicBezTo>
                      <a:pt x="12" y="162"/>
                      <a:pt x="12" y="162"/>
                      <a:pt x="12" y="162"/>
                    </a:cubicBezTo>
                    <a:cubicBezTo>
                      <a:pt x="12" y="179"/>
                      <a:pt x="25" y="192"/>
                      <a:pt x="42" y="192"/>
                    </a:cubicBezTo>
                    <a:cubicBezTo>
                      <a:pt x="246" y="192"/>
                      <a:pt x="246" y="192"/>
                      <a:pt x="246" y="192"/>
                    </a:cubicBezTo>
                    <a:cubicBezTo>
                      <a:pt x="263" y="192"/>
                      <a:pt x="276" y="179"/>
                      <a:pt x="276" y="162"/>
                    </a:cubicBezTo>
                    <a:cubicBezTo>
                      <a:pt x="276" y="42"/>
                      <a:pt x="276" y="42"/>
                      <a:pt x="276" y="42"/>
                    </a:cubicBezTo>
                    <a:cubicBezTo>
                      <a:pt x="276" y="26"/>
                      <a:pt x="263" y="12"/>
                      <a:pt x="246" y="12"/>
                    </a:cubicBez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0" name="Freeform 63">
                <a:extLst>
                  <a:ext uri="{FF2B5EF4-FFF2-40B4-BE49-F238E27FC236}">
                    <a16:creationId xmlns:a16="http://schemas.microsoft.com/office/drawing/2014/main" id="{FA3A0570-459D-8D18-2CC5-F66FFAF0DF89}"/>
                  </a:ext>
                </a:extLst>
              </p:cNvPr>
              <p:cNvSpPr>
                <a:spLocks/>
              </p:cNvSpPr>
              <p:nvPr/>
            </p:nvSpPr>
            <p:spPr bwMode="auto">
              <a:xfrm>
                <a:off x="1513" y="1749"/>
                <a:ext cx="142" cy="89"/>
              </a:xfrm>
              <a:custGeom>
                <a:avLst/>
                <a:gdLst>
                  <a:gd name="T0" fmla="*/ 90 w 96"/>
                  <a:gd name="T1" fmla="*/ 60 h 60"/>
                  <a:gd name="T2" fmla="*/ 84 w 96"/>
                  <a:gd name="T3" fmla="*/ 54 h 60"/>
                  <a:gd name="T4" fmla="*/ 84 w 96"/>
                  <a:gd name="T5" fmla="*/ 30 h 60"/>
                  <a:gd name="T6" fmla="*/ 66 w 96"/>
                  <a:gd name="T7" fmla="*/ 12 h 60"/>
                  <a:gd name="T8" fmla="*/ 30 w 96"/>
                  <a:gd name="T9" fmla="*/ 12 h 60"/>
                  <a:gd name="T10" fmla="*/ 12 w 96"/>
                  <a:gd name="T11" fmla="*/ 30 h 60"/>
                  <a:gd name="T12" fmla="*/ 12 w 96"/>
                  <a:gd name="T13" fmla="*/ 54 h 60"/>
                  <a:gd name="T14" fmla="*/ 6 w 96"/>
                  <a:gd name="T15" fmla="*/ 60 h 60"/>
                  <a:gd name="T16" fmla="*/ 0 w 96"/>
                  <a:gd name="T17" fmla="*/ 54 h 60"/>
                  <a:gd name="T18" fmla="*/ 0 w 96"/>
                  <a:gd name="T19" fmla="*/ 30 h 60"/>
                  <a:gd name="T20" fmla="*/ 30 w 96"/>
                  <a:gd name="T21" fmla="*/ 0 h 60"/>
                  <a:gd name="T22" fmla="*/ 66 w 96"/>
                  <a:gd name="T23" fmla="*/ 0 h 60"/>
                  <a:gd name="T24" fmla="*/ 96 w 96"/>
                  <a:gd name="T25" fmla="*/ 30 h 60"/>
                  <a:gd name="T26" fmla="*/ 96 w 96"/>
                  <a:gd name="T27" fmla="*/ 54 h 60"/>
                  <a:gd name="T28" fmla="*/ 90 w 96"/>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60">
                    <a:moveTo>
                      <a:pt x="90" y="60"/>
                    </a:moveTo>
                    <a:cubicBezTo>
                      <a:pt x="87" y="60"/>
                      <a:pt x="84" y="58"/>
                      <a:pt x="84" y="54"/>
                    </a:cubicBezTo>
                    <a:cubicBezTo>
                      <a:pt x="84" y="30"/>
                      <a:pt x="84" y="30"/>
                      <a:pt x="84" y="30"/>
                    </a:cubicBezTo>
                    <a:cubicBezTo>
                      <a:pt x="84" y="21"/>
                      <a:pt x="76" y="12"/>
                      <a:pt x="66" y="12"/>
                    </a:cubicBezTo>
                    <a:cubicBezTo>
                      <a:pt x="30" y="12"/>
                      <a:pt x="30" y="12"/>
                      <a:pt x="30" y="12"/>
                    </a:cubicBezTo>
                    <a:cubicBezTo>
                      <a:pt x="20" y="12"/>
                      <a:pt x="12" y="21"/>
                      <a:pt x="12" y="30"/>
                    </a:cubicBezTo>
                    <a:cubicBezTo>
                      <a:pt x="12" y="54"/>
                      <a:pt x="12" y="54"/>
                      <a:pt x="12" y="54"/>
                    </a:cubicBezTo>
                    <a:cubicBezTo>
                      <a:pt x="12" y="58"/>
                      <a:pt x="9" y="60"/>
                      <a:pt x="6" y="60"/>
                    </a:cubicBezTo>
                    <a:cubicBezTo>
                      <a:pt x="3" y="60"/>
                      <a:pt x="0" y="58"/>
                      <a:pt x="0" y="54"/>
                    </a:cubicBezTo>
                    <a:cubicBezTo>
                      <a:pt x="0" y="30"/>
                      <a:pt x="0" y="30"/>
                      <a:pt x="0" y="30"/>
                    </a:cubicBezTo>
                    <a:cubicBezTo>
                      <a:pt x="0" y="14"/>
                      <a:pt x="13" y="0"/>
                      <a:pt x="30" y="0"/>
                    </a:cubicBezTo>
                    <a:cubicBezTo>
                      <a:pt x="66" y="0"/>
                      <a:pt x="66" y="0"/>
                      <a:pt x="66" y="0"/>
                    </a:cubicBezTo>
                    <a:cubicBezTo>
                      <a:pt x="83" y="0"/>
                      <a:pt x="96" y="14"/>
                      <a:pt x="96" y="30"/>
                    </a:cubicBezTo>
                    <a:cubicBezTo>
                      <a:pt x="96" y="54"/>
                      <a:pt x="96" y="54"/>
                      <a:pt x="96" y="54"/>
                    </a:cubicBezTo>
                    <a:cubicBezTo>
                      <a:pt x="96" y="58"/>
                      <a:pt x="93" y="60"/>
                      <a:pt x="9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1" name="Freeform 64">
                <a:extLst>
                  <a:ext uri="{FF2B5EF4-FFF2-40B4-BE49-F238E27FC236}">
                    <a16:creationId xmlns:a16="http://schemas.microsoft.com/office/drawing/2014/main" id="{79231E46-1236-FF49-8272-F1CB7555C201}"/>
                  </a:ext>
                </a:extLst>
              </p:cNvPr>
              <p:cNvSpPr>
                <a:spLocks noEditPoints="1"/>
              </p:cNvSpPr>
              <p:nvPr/>
            </p:nvSpPr>
            <p:spPr bwMode="auto">
              <a:xfrm>
                <a:off x="1436" y="1909"/>
                <a:ext cx="296" cy="124"/>
              </a:xfrm>
              <a:custGeom>
                <a:avLst/>
                <a:gdLst>
                  <a:gd name="T0" fmla="*/ 160 w 200"/>
                  <a:gd name="T1" fmla="*/ 84 h 84"/>
                  <a:gd name="T2" fmla="*/ 122 w 200"/>
                  <a:gd name="T3" fmla="*/ 60 h 84"/>
                  <a:gd name="T4" fmla="*/ 78 w 200"/>
                  <a:gd name="T5" fmla="*/ 60 h 84"/>
                  <a:gd name="T6" fmla="*/ 40 w 200"/>
                  <a:gd name="T7" fmla="*/ 84 h 84"/>
                  <a:gd name="T8" fmla="*/ 1 w 200"/>
                  <a:gd name="T9" fmla="*/ 57 h 84"/>
                  <a:gd name="T10" fmla="*/ 1 w 200"/>
                  <a:gd name="T11" fmla="*/ 51 h 84"/>
                  <a:gd name="T12" fmla="*/ 6 w 200"/>
                  <a:gd name="T13" fmla="*/ 48 h 84"/>
                  <a:gd name="T14" fmla="*/ 32 w 200"/>
                  <a:gd name="T15" fmla="*/ 48 h 84"/>
                  <a:gd name="T16" fmla="*/ 39 w 200"/>
                  <a:gd name="T17" fmla="*/ 43 h 84"/>
                  <a:gd name="T18" fmla="*/ 32 w 200"/>
                  <a:gd name="T19" fmla="*/ 36 h 84"/>
                  <a:gd name="T20" fmla="*/ 6 w 200"/>
                  <a:gd name="T21" fmla="*/ 36 h 84"/>
                  <a:gd name="T22" fmla="*/ 1 w 200"/>
                  <a:gd name="T23" fmla="*/ 34 h 84"/>
                  <a:gd name="T24" fmla="*/ 1 w 200"/>
                  <a:gd name="T25" fmla="*/ 28 h 84"/>
                  <a:gd name="T26" fmla="*/ 40 w 200"/>
                  <a:gd name="T27" fmla="*/ 0 h 84"/>
                  <a:gd name="T28" fmla="*/ 78 w 200"/>
                  <a:gd name="T29" fmla="*/ 24 h 84"/>
                  <a:gd name="T30" fmla="*/ 122 w 200"/>
                  <a:gd name="T31" fmla="*/ 24 h 84"/>
                  <a:gd name="T32" fmla="*/ 160 w 200"/>
                  <a:gd name="T33" fmla="*/ 0 h 84"/>
                  <a:gd name="T34" fmla="*/ 199 w 200"/>
                  <a:gd name="T35" fmla="*/ 28 h 84"/>
                  <a:gd name="T36" fmla="*/ 199 w 200"/>
                  <a:gd name="T37" fmla="*/ 34 h 84"/>
                  <a:gd name="T38" fmla="*/ 194 w 200"/>
                  <a:gd name="T39" fmla="*/ 36 h 84"/>
                  <a:gd name="T40" fmla="*/ 168 w 200"/>
                  <a:gd name="T41" fmla="*/ 36 h 84"/>
                  <a:gd name="T42" fmla="*/ 161 w 200"/>
                  <a:gd name="T43" fmla="*/ 43 h 84"/>
                  <a:gd name="T44" fmla="*/ 168 w 200"/>
                  <a:gd name="T45" fmla="*/ 48 h 84"/>
                  <a:gd name="T46" fmla="*/ 194 w 200"/>
                  <a:gd name="T47" fmla="*/ 48 h 84"/>
                  <a:gd name="T48" fmla="*/ 199 w 200"/>
                  <a:gd name="T49" fmla="*/ 51 h 84"/>
                  <a:gd name="T50" fmla="*/ 199 w 200"/>
                  <a:gd name="T51" fmla="*/ 56 h 84"/>
                  <a:gd name="T52" fmla="*/ 160 w 200"/>
                  <a:gd name="T53" fmla="*/ 84 h 84"/>
                  <a:gd name="T54" fmla="*/ 74 w 200"/>
                  <a:gd name="T55" fmla="*/ 48 h 84"/>
                  <a:gd name="T56" fmla="*/ 126 w 200"/>
                  <a:gd name="T57" fmla="*/ 48 h 84"/>
                  <a:gd name="T58" fmla="*/ 132 w 200"/>
                  <a:gd name="T59" fmla="*/ 52 h 84"/>
                  <a:gd name="T60" fmla="*/ 160 w 200"/>
                  <a:gd name="T61" fmla="*/ 72 h 84"/>
                  <a:gd name="T62" fmla="*/ 184 w 200"/>
                  <a:gd name="T63" fmla="*/ 60 h 84"/>
                  <a:gd name="T64" fmla="*/ 166 w 200"/>
                  <a:gd name="T65" fmla="*/ 60 h 84"/>
                  <a:gd name="T66" fmla="*/ 162 w 200"/>
                  <a:gd name="T67" fmla="*/ 59 h 84"/>
                  <a:gd name="T68" fmla="*/ 148 w 200"/>
                  <a:gd name="T69" fmla="*/ 47 h 84"/>
                  <a:gd name="T70" fmla="*/ 146 w 200"/>
                  <a:gd name="T71" fmla="*/ 43 h 84"/>
                  <a:gd name="T72" fmla="*/ 148 w 200"/>
                  <a:gd name="T73" fmla="*/ 38 h 84"/>
                  <a:gd name="T74" fmla="*/ 162 w 200"/>
                  <a:gd name="T75" fmla="*/ 26 h 84"/>
                  <a:gd name="T76" fmla="*/ 166 w 200"/>
                  <a:gd name="T77" fmla="*/ 24 h 84"/>
                  <a:gd name="T78" fmla="*/ 184 w 200"/>
                  <a:gd name="T79" fmla="*/ 24 h 84"/>
                  <a:gd name="T80" fmla="*/ 160 w 200"/>
                  <a:gd name="T81" fmla="*/ 12 h 84"/>
                  <a:gd name="T82" fmla="*/ 132 w 200"/>
                  <a:gd name="T83" fmla="*/ 32 h 84"/>
                  <a:gd name="T84" fmla="*/ 126 w 200"/>
                  <a:gd name="T85" fmla="*/ 36 h 84"/>
                  <a:gd name="T86" fmla="*/ 74 w 200"/>
                  <a:gd name="T87" fmla="*/ 36 h 84"/>
                  <a:gd name="T88" fmla="*/ 68 w 200"/>
                  <a:gd name="T89" fmla="*/ 32 h 84"/>
                  <a:gd name="T90" fmla="*/ 40 w 200"/>
                  <a:gd name="T91" fmla="*/ 12 h 84"/>
                  <a:gd name="T92" fmla="*/ 17 w 200"/>
                  <a:gd name="T93" fmla="*/ 24 h 84"/>
                  <a:gd name="T94" fmla="*/ 34 w 200"/>
                  <a:gd name="T95" fmla="*/ 24 h 84"/>
                  <a:gd name="T96" fmla="*/ 38 w 200"/>
                  <a:gd name="T97" fmla="*/ 26 h 84"/>
                  <a:gd name="T98" fmla="*/ 52 w 200"/>
                  <a:gd name="T99" fmla="*/ 38 h 84"/>
                  <a:gd name="T100" fmla="*/ 54 w 200"/>
                  <a:gd name="T101" fmla="*/ 43 h 84"/>
                  <a:gd name="T102" fmla="*/ 52 w 200"/>
                  <a:gd name="T103" fmla="*/ 47 h 84"/>
                  <a:gd name="T104" fmla="*/ 38 w 200"/>
                  <a:gd name="T105" fmla="*/ 59 h 84"/>
                  <a:gd name="T106" fmla="*/ 34 w 200"/>
                  <a:gd name="T107" fmla="*/ 60 h 84"/>
                  <a:gd name="T108" fmla="*/ 17 w 200"/>
                  <a:gd name="T109" fmla="*/ 60 h 84"/>
                  <a:gd name="T110" fmla="*/ 40 w 200"/>
                  <a:gd name="T111" fmla="*/ 72 h 84"/>
                  <a:gd name="T112" fmla="*/ 68 w 200"/>
                  <a:gd name="T113" fmla="*/ 52 h 84"/>
                  <a:gd name="T114" fmla="*/ 74 w 200"/>
                  <a:gd name="T115"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84">
                    <a:moveTo>
                      <a:pt x="160" y="84"/>
                    </a:moveTo>
                    <a:cubicBezTo>
                      <a:pt x="144" y="84"/>
                      <a:pt x="129" y="75"/>
                      <a:pt x="122" y="60"/>
                    </a:cubicBezTo>
                    <a:cubicBezTo>
                      <a:pt x="78" y="60"/>
                      <a:pt x="78" y="60"/>
                      <a:pt x="78" y="60"/>
                    </a:cubicBezTo>
                    <a:cubicBezTo>
                      <a:pt x="71" y="75"/>
                      <a:pt x="56" y="84"/>
                      <a:pt x="40" y="84"/>
                    </a:cubicBezTo>
                    <a:cubicBezTo>
                      <a:pt x="22" y="84"/>
                      <a:pt x="6" y="70"/>
                      <a:pt x="1" y="57"/>
                    </a:cubicBezTo>
                    <a:cubicBezTo>
                      <a:pt x="0" y="55"/>
                      <a:pt x="0" y="53"/>
                      <a:pt x="1" y="51"/>
                    </a:cubicBezTo>
                    <a:cubicBezTo>
                      <a:pt x="2" y="49"/>
                      <a:pt x="4" y="48"/>
                      <a:pt x="6" y="48"/>
                    </a:cubicBezTo>
                    <a:cubicBezTo>
                      <a:pt x="32" y="48"/>
                      <a:pt x="32" y="48"/>
                      <a:pt x="32" y="48"/>
                    </a:cubicBezTo>
                    <a:cubicBezTo>
                      <a:pt x="39" y="43"/>
                      <a:pt x="39" y="43"/>
                      <a:pt x="39" y="43"/>
                    </a:cubicBezTo>
                    <a:cubicBezTo>
                      <a:pt x="32" y="36"/>
                      <a:pt x="32" y="36"/>
                      <a:pt x="32" y="36"/>
                    </a:cubicBezTo>
                    <a:cubicBezTo>
                      <a:pt x="6" y="36"/>
                      <a:pt x="6" y="36"/>
                      <a:pt x="6" y="36"/>
                    </a:cubicBezTo>
                    <a:cubicBezTo>
                      <a:pt x="4" y="36"/>
                      <a:pt x="2" y="35"/>
                      <a:pt x="1" y="34"/>
                    </a:cubicBezTo>
                    <a:cubicBezTo>
                      <a:pt x="0" y="32"/>
                      <a:pt x="0" y="30"/>
                      <a:pt x="1" y="28"/>
                    </a:cubicBezTo>
                    <a:cubicBezTo>
                      <a:pt x="6" y="14"/>
                      <a:pt x="22" y="0"/>
                      <a:pt x="40" y="0"/>
                    </a:cubicBezTo>
                    <a:cubicBezTo>
                      <a:pt x="56" y="0"/>
                      <a:pt x="71" y="10"/>
                      <a:pt x="78" y="24"/>
                    </a:cubicBezTo>
                    <a:cubicBezTo>
                      <a:pt x="122" y="24"/>
                      <a:pt x="122" y="24"/>
                      <a:pt x="122" y="24"/>
                    </a:cubicBezTo>
                    <a:cubicBezTo>
                      <a:pt x="129" y="10"/>
                      <a:pt x="144" y="0"/>
                      <a:pt x="160" y="0"/>
                    </a:cubicBezTo>
                    <a:cubicBezTo>
                      <a:pt x="178" y="0"/>
                      <a:pt x="194" y="12"/>
                      <a:pt x="199" y="28"/>
                    </a:cubicBezTo>
                    <a:cubicBezTo>
                      <a:pt x="200" y="30"/>
                      <a:pt x="200" y="32"/>
                      <a:pt x="199" y="34"/>
                    </a:cubicBezTo>
                    <a:cubicBezTo>
                      <a:pt x="198" y="35"/>
                      <a:pt x="196" y="36"/>
                      <a:pt x="194" y="36"/>
                    </a:cubicBezTo>
                    <a:cubicBezTo>
                      <a:pt x="168" y="36"/>
                      <a:pt x="168" y="36"/>
                      <a:pt x="168" y="36"/>
                    </a:cubicBezTo>
                    <a:cubicBezTo>
                      <a:pt x="161" y="43"/>
                      <a:pt x="161" y="43"/>
                      <a:pt x="161" y="43"/>
                    </a:cubicBezTo>
                    <a:cubicBezTo>
                      <a:pt x="168" y="48"/>
                      <a:pt x="168" y="48"/>
                      <a:pt x="168" y="48"/>
                    </a:cubicBezTo>
                    <a:cubicBezTo>
                      <a:pt x="194" y="48"/>
                      <a:pt x="194" y="48"/>
                      <a:pt x="194" y="48"/>
                    </a:cubicBezTo>
                    <a:cubicBezTo>
                      <a:pt x="196" y="48"/>
                      <a:pt x="198" y="49"/>
                      <a:pt x="199" y="51"/>
                    </a:cubicBezTo>
                    <a:cubicBezTo>
                      <a:pt x="200" y="53"/>
                      <a:pt x="200" y="55"/>
                      <a:pt x="199" y="56"/>
                    </a:cubicBezTo>
                    <a:cubicBezTo>
                      <a:pt x="194" y="73"/>
                      <a:pt x="178" y="84"/>
                      <a:pt x="160" y="84"/>
                    </a:cubicBezTo>
                    <a:close/>
                    <a:moveTo>
                      <a:pt x="74" y="48"/>
                    </a:moveTo>
                    <a:cubicBezTo>
                      <a:pt x="126" y="48"/>
                      <a:pt x="126" y="48"/>
                      <a:pt x="126" y="48"/>
                    </a:cubicBezTo>
                    <a:cubicBezTo>
                      <a:pt x="129" y="48"/>
                      <a:pt x="131" y="50"/>
                      <a:pt x="132" y="52"/>
                    </a:cubicBezTo>
                    <a:cubicBezTo>
                      <a:pt x="136" y="64"/>
                      <a:pt x="147" y="72"/>
                      <a:pt x="160" y="72"/>
                    </a:cubicBezTo>
                    <a:cubicBezTo>
                      <a:pt x="170" y="72"/>
                      <a:pt x="178" y="68"/>
                      <a:pt x="184" y="60"/>
                    </a:cubicBezTo>
                    <a:cubicBezTo>
                      <a:pt x="166" y="60"/>
                      <a:pt x="166" y="60"/>
                      <a:pt x="166" y="60"/>
                    </a:cubicBezTo>
                    <a:cubicBezTo>
                      <a:pt x="165" y="60"/>
                      <a:pt x="163" y="60"/>
                      <a:pt x="162" y="59"/>
                    </a:cubicBezTo>
                    <a:cubicBezTo>
                      <a:pt x="148" y="47"/>
                      <a:pt x="148" y="47"/>
                      <a:pt x="148" y="47"/>
                    </a:cubicBezTo>
                    <a:cubicBezTo>
                      <a:pt x="146" y="46"/>
                      <a:pt x="146" y="45"/>
                      <a:pt x="146" y="43"/>
                    </a:cubicBezTo>
                    <a:cubicBezTo>
                      <a:pt x="146" y="41"/>
                      <a:pt x="146" y="39"/>
                      <a:pt x="148" y="38"/>
                    </a:cubicBezTo>
                    <a:cubicBezTo>
                      <a:pt x="162" y="26"/>
                      <a:pt x="162" y="26"/>
                      <a:pt x="162" y="26"/>
                    </a:cubicBezTo>
                    <a:cubicBezTo>
                      <a:pt x="163" y="25"/>
                      <a:pt x="165" y="24"/>
                      <a:pt x="166" y="24"/>
                    </a:cubicBezTo>
                    <a:cubicBezTo>
                      <a:pt x="184" y="24"/>
                      <a:pt x="184" y="24"/>
                      <a:pt x="184" y="24"/>
                    </a:cubicBezTo>
                    <a:cubicBezTo>
                      <a:pt x="178" y="17"/>
                      <a:pt x="170" y="12"/>
                      <a:pt x="160" y="12"/>
                    </a:cubicBezTo>
                    <a:cubicBezTo>
                      <a:pt x="147" y="12"/>
                      <a:pt x="136" y="20"/>
                      <a:pt x="132" y="32"/>
                    </a:cubicBezTo>
                    <a:cubicBezTo>
                      <a:pt x="131" y="35"/>
                      <a:pt x="129" y="36"/>
                      <a:pt x="126" y="36"/>
                    </a:cubicBezTo>
                    <a:cubicBezTo>
                      <a:pt x="74" y="36"/>
                      <a:pt x="74" y="36"/>
                      <a:pt x="74" y="36"/>
                    </a:cubicBezTo>
                    <a:cubicBezTo>
                      <a:pt x="71" y="36"/>
                      <a:pt x="69" y="35"/>
                      <a:pt x="68" y="32"/>
                    </a:cubicBezTo>
                    <a:cubicBezTo>
                      <a:pt x="64" y="20"/>
                      <a:pt x="53" y="12"/>
                      <a:pt x="40" y="12"/>
                    </a:cubicBezTo>
                    <a:cubicBezTo>
                      <a:pt x="31" y="12"/>
                      <a:pt x="22" y="18"/>
                      <a:pt x="17" y="24"/>
                    </a:cubicBezTo>
                    <a:cubicBezTo>
                      <a:pt x="34" y="24"/>
                      <a:pt x="34" y="24"/>
                      <a:pt x="34" y="24"/>
                    </a:cubicBezTo>
                    <a:cubicBezTo>
                      <a:pt x="35" y="24"/>
                      <a:pt x="37" y="25"/>
                      <a:pt x="38" y="26"/>
                    </a:cubicBezTo>
                    <a:cubicBezTo>
                      <a:pt x="52" y="38"/>
                      <a:pt x="52" y="38"/>
                      <a:pt x="52" y="38"/>
                    </a:cubicBezTo>
                    <a:cubicBezTo>
                      <a:pt x="54" y="39"/>
                      <a:pt x="55" y="41"/>
                      <a:pt x="54" y="43"/>
                    </a:cubicBezTo>
                    <a:cubicBezTo>
                      <a:pt x="54" y="45"/>
                      <a:pt x="54" y="46"/>
                      <a:pt x="52" y="47"/>
                    </a:cubicBezTo>
                    <a:cubicBezTo>
                      <a:pt x="38" y="59"/>
                      <a:pt x="38" y="59"/>
                      <a:pt x="38" y="59"/>
                    </a:cubicBezTo>
                    <a:cubicBezTo>
                      <a:pt x="37" y="60"/>
                      <a:pt x="35" y="60"/>
                      <a:pt x="34" y="60"/>
                    </a:cubicBezTo>
                    <a:cubicBezTo>
                      <a:pt x="17" y="60"/>
                      <a:pt x="17" y="60"/>
                      <a:pt x="17" y="60"/>
                    </a:cubicBezTo>
                    <a:cubicBezTo>
                      <a:pt x="22" y="67"/>
                      <a:pt x="31" y="72"/>
                      <a:pt x="40" y="72"/>
                    </a:cubicBezTo>
                    <a:cubicBezTo>
                      <a:pt x="53" y="72"/>
                      <a:pt x="64" y="64"/>
                      <a:pt x="68" y="52"/>
                    </a:cubicBezTo>
                    <a:cubicBezTo>
                      <a:pt x="69" y="50"/>
                      <a:pt x="71" y="48"/>
                      <a:pt x="7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473" name="Rounded Rectangle 16">
            <a:extLst>
              <a:ext uri="{FF2B5EF4-FFF2-40B4-BE49-F238E27FC236}">
                <a16:creationId xmlns:a16="http://schemas.microsoft.com/office/drawing/2014/main" id="{2DC4A487-1D90-27A6-5050-E8EF403D932D}"/>
              </a:ext>
            </a:extLst>
          </p:cNvPr>
          <p:cNvSpPr/>
          <p:nvPr/>
        </p:nvSpPr>
        <p:spPr>
          <a:xfrm>
            <a:off x="6356758" y="1257765"/>
            <a:ext cx="2301464" cy="539496"/>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74" name="TextBox 473">
            <a:extLst>
              <a:ext uri="{FF2B5EF4-FFF2-40B4-BE49-F238E27FC236}">
                <a16:creationId xmlns:a16="http://schemas.microsoft.com/office/drawing/2014/main" id="{9DC70A8C-86F5-BE72-9FC9-E710E9C63814}"/>
              </a:ext>
            </a:extLst>
          </p:cNvPr>
          <p:cNvSpPr txBox="1"/>
          <p:nvPr/>
        </p:nvSpPr>
        <p:spPr>
          <a:xfrm>
            <a:off x="6688635" y="1292097"/>
            <a:ext cx="1924151"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Solution Delivery &amp; Adoption Kits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Native App Framework</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800">
                <a:solidFill>
                  <a:srgbClr val="000000"/>
                </a:solidFill>
                <a:latin typeface="Graphik Regular" panose="020B0503030202060203" pitchFamily="34" charset="77"/>
              </a:rPr>
              <a:t>Marketplace Listings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Change Management + Enablement</a:t>
            </a:r>
          </a:p>
        </p:txBody>
      </p:sp>
      <p:grpSp>
        <p:nvGrpSpPr>
          <p:cNvPr id="475" name="Group 20">
            <a:extLst>
              <a:ext uri="{FF2B5EF4-FFF2-40B4-BE49-F238E27FC236}">
                <a16:creationId xmlns:a16="http://schemas.microsoft.com/office/drawing/2014/main" id="{7C73C9AC-CC62-EA7E-174F-FA26B3B0F73A}"/>
              </a:ext>
            </a:extLst>
          </p:cNvPr>
          <p:cNvGrpSpPr>
            <a:grpSpLocks noChangeAspect="1"/>
          </p:cNvGrpSpPr>
          <p:nvPr/>
        </p:nvGrpSpPr>
        <p:grpSpPr bwMode="auto">
          <a:xfrm>
            <a:off x="6419843" y="1447757"/>
            <a:ext cx="185955" cy="182969"/>
            <a:chOff x="3431" y="433"/>
            <a:chExt cx="436" cy="429"/>
          </a:xfrm>
          <a:solidFill>
            <a:srgbClr val="A100FF"/>
          </a:solidFill>
        </p:grpSpPr>
        <p:sp>
          <p:nvSpPr>
            <p:cNvPr id="476" name="Freeform 21">
              <a:extLst>
                <a:ext uri="{FF2B5EF4-FFF2-40B4-BE49-F238E27FC236}">
                  <a16:creationId xmlns:a16="http://schemas.microsoft.com/office/drawing/2014/main" id="{84B4651A-2CBE-C9C4-006E-CED68D26A5A1}"/>
                </a:ext>
              </a:extLst>
            </p:cNvPr>
            <p:cNvSpPr>
              <a:spLocks noEditPoints="1"/>
            </p:cNvSpPr>
            <p:nvPr/>
          </p:nvSpPr>
          <p:spPr bwMode="auto">
            <a:xfrm>
              <a:off x="3431" y="433"/>
              <a:ext cx="435" cy="429"/>
            </a:xfrm>
            <a:custGeom>
              <a:avLst/>
              <a:gdLst>
                <a:gd name="T0" fmla="*/ 59 w 294"/>
                <a:gd name="T1" fmla="*/ 290 h 290"/>
                <a:gd name="T2" fmla="*/ 38 w 294"/>
                <a:gd name="T3" fmla="*/ 286 h 290"/>
                <a:gd name="T4" fmla="*/ 34 w 294"/>
                <a:gd name="T5" fmla="*/ 281 h 290"/>
                <a:gd name="T6" fmla="*/ 36 w 294"/>
                <a:gd name="T7" fmla="*/ 276 h 290"/>
                <a:gd name="T8" fmla="*/ 58 w 294"/>
                <a:gd name="T9" fmla="*/ 255 h 290"/>
                <a:gd name="T10" fmla="*/ 58 w 294"/>
                <a:gd name="T11" fmla="*/ 238 h 290"/>
                <a:gd name="T12" fmla="*/ 39 w 294"/>
                <a:gd name="T13" fmla="*/ 238 h 290"/>
                <a:gd name="T14" fmla="*/ 18 w 294"/>
                <a:gd name="T15" fmla="*/ 259 h 290"/>
                <a:gd name="T16" fmla="*/ 13 w 294"/>
                <a:gd name="T17" fmla="*/ 261 h 290"/>
                <a:gd name="T18" fmla="*/ 8 w 294"/>
                <a:gd name="T19" fmla="*/ 257 h 290"/>
                <a:gd name="T20" fmla="*/ 20 w 294"/>
                <a:gd name="T21" fmla="*/ 198 h 290"/>
                <a:gd name="T22" fmla="*/ 75 w 294"/>
                <a:gd name="T23" fmla="*/ 185 h 290"/>
                <a:gd name="T24" fmla="*/ 185 w 294"/>
                <a:gd name="T25" fmla="*/ 75 h 290"/>
                <a:gd name="T26" fmla="*/ 198 w 294"/>
                <a:gd name="T27" fmla="*/ 20 h 290"/>
                <a:gd name="T28" fmla="*/ 257 w 294"/>
                <a:gd name="T29" fmla="*/ 8 h 290"/>
                <a:gd name="T30" fmla="*/ 261 w 294"/>
                <a:gd name="T31" fmla="*/ 13 h 290"/>
                <a:gd name="T32" fmla="*/ 259 w 294"/>
                <a:gd name="T33" fmla="*/ 18 h 290"/>
                <a:gd name="T34" fmla="*/ 238 w 294"/>
                <a:gd name="T35" fmla="*/ 39 h 290"/>
                <a:gd name="T36" fmla="*/ 238 w 294"/>
                <a:gd name="T37" fmla="*/ 58 h 290"/>
                <a:gd name="T38" fmla="*/ 255 w 294"/>
                <a:gd name="T39" fmla="*/ 58 h 290"/>
                <a:gd name="T40" fmla="*/ 276 w 294"/>
                <a:gd name="T41" fmla="*/ 36 h 290"/>
                <a:gd name="T42" fmla="*/ 281 w 294"/>
                <a:gd name="T43" fmla="*/ 34 h 290"/>
                <a:gd name="T44" fmla="*/ 286 w 294"/>
                <a:gd name="T45" fmla="*/ 38 h 290"/>
                <a:gd name="T46" fmla="*/ 274 w 294"/>
                <a:gd name="T47" fmla="*/ 96 h 290"/>
                <a:gd name="T48" fmla="*/ 219 w 294"/>
                <a:gd name="T49" fmla="*/ 109 h 290"/>
                <a:gd name="T50" fmla="*/ 109 w 294"/>
                <a:gd name="T51" fmla="*/ 219 h 290"/>
                <a:gd name="T52" fmla="*/ 97 w 294"/>
                <a:gd name="T53" fmla="*/ 274 h 290"/>
                <a:gd name="T54" fmla="*/ 59 w 294"/>
                <a:gd name="T55" fmla="*/ 290 h 290"/>
                <a:gd name="T56" fmla="*/ 52 w 294"/>
                <a:gd name="T57" fmla="*/ 278 h 290"/>
                <a:gd name="T58" fmla="*/ 88 w 294"/>
                <a:gd name="T59" fmla="*/ 266 h 290"/>
                <a:gd name="T60" fmla="*/ 97 w 294"/>
                <a:gd name="T61" fmla="*/ 220 h 290"/>
                <a:gd name="T62" fmla="*/ 98 w 294"/>
                <a:gd name="T63" fmla="*/ 213 h 290"/>
                <a:gd name="T64" fmla="*/ 213 w 294"/>
                <a:gd name="T65" fmla="*/ 98 h 290"/>
                <a:gd name="T66" fmla="*/ 220 w 294"/>
                <a:gd name="T67" fmla="*/ 97 h 290"/>
                <a:gd name="T68" fmla="*/ 266 w 294"/>
                <a:gd name="T69" fmla="*/ 88 h 290"/>
                <a:gd name="T70" fmla="*/ 278 w 294"/>
                <a:gd name="T71" fmla="*/ 52 h 290"/>
                <a:gd name="T72" fmla="*/ 262 w 294"/>
                <a:gd name="T73" fmla="*/ 68 h 290"/>
                <a:gd name="T74" fmla="*/ 257 w 294"/>
                <a:gd name="T75" fmla="*/ 70 h 290"/>
                <a:gd name="T76" fmla="*/ 232 w 294"/>
                <a:gd name="T77" fmla="*/ 70 h 290"/>
                <a:gd name="T78" fmla="*/ 226 w 294"/>
                <a:gd name="T79" fmla="*/ 64 h 290"/>
                <a:gd name="T80" fmla="*/ 226 w 294"/>
                <a:gd name="T81" fmla="*/ 37 h 290"/>
                <a:gd name="T82" fmla="*/ 228 w 294"/>
                <a:gd name="T83" fmla="*/ 32 h 290"/>
                <a:gd name="T84" fmla="*/ 244 w 294"/>
                <a:gd name="T85" fmla="*/ 17 h 290"/>
                <a:gd name="T86" fmla="*/ 206 w 294"/>
                <a:gd name="T87" fmla="*/ 28 h 290"/>
                <a:gd name="T88" fmla="*/ 198 w 294"/>
                <a:gd name="T89" fmla="*/ 74 h 290"/>
                <a:gd name="T90" fmla="*/ 196 w 294"/>
                <a:gd name="T91" fmla="*/ 81 h 290"/>
                <a:gd name="T92" fmla="*/ 81 w 294"/>
                <a:gd name="T93" fmla="*/ 196 h 290"/>
                <a:gd name="T94" fmla="*/ 74 w 294"/>
                <a:gd name="T95" fmla="*/ 198 h 290"/>
                <a:gd name="T96" fmla="*/ 28 w 294"/>
                <a:gd name="T97" fmla="*/ 206 h 290"/>
                <a:gd name="T98" fmla="*/ 17 w 294"/>
                <a:gd name="T99" fmla="*/ 244 h 290"/>
                <a:gd name="T100" fmla="*/ 32 w 294"/>
                <a:gd name="T101" fmla="*/ 228 h 290"/>
                <a:gd name="T102" fmla="*/ 37 w 294"/>
                <a:gd name="T103" fmla="*/ 226 h 290"/>
                <a:gd name="T104" fmla="*/ 64 w 294"/>
                <a:gd name="T105" fmla="*/ 226 h 290"/>
                <a:gd name="T106" fmla="*/ 70 w 294"/>
                <a:gd name="T107" fmla="*/ 232 h 290"/>
                <a:gd name="T108" fmla="*/ 70 w 294"/>
                <a:gd name="T109" fmla="*/ 257 h 290"/>
                <a:gd name="T110" fmla="*/ 68 w 294"/>
                <a:gd name="T111" fmla="*/ 262 h 290"/>
                <a:gd name="T112" fmla="*/ 52 w 294"/>
                <a:gd name="T113" fmla="*/ 2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90">
                  <a:moveTo>
                    <a:pt x="59" y="290"/>
                  </a:moveTo>
                  <a:cubicBezTo>
                    <a:pt x="52" y="290"/>
                    <a:pt x="45" y="289"/>
                    <a:pt x="38" y="286"/>
                  </a:cubicBezTo>
                  <a:cubicBezTo>
                    <a:pt x="36" y="285"/>
                    <a:pt x="35" y="283"/>
                    <a:pt x="34" y="281"/>
                  </a:cubicBezTo>
                  <a:cubicBezTo>
                    <a:pt x="34" y="279"/>
                    <a:pt x="34" y="277"/>
                    <a:pt x="36" y="276"/>
                  </a:cubicBezTo>
                  <a:cubicBezTo>
                    <a:pt x="58" y="255"/>
                    <a:pt x="58" y="255"/>
                    <a:pt x="58" y="255"/>
                  </a:cubicBezTo>
                  <a:cubicBezTo>
                    <a:pt x="58" y="238"/>
                    <a:pt x="58" y="238"/>
                    <a:pt x="58" y="238"/>
                  </a:cubicBezTo>
                  <a:cubicBezTo>
                    <a:pt x="39" y="238"/>
                    <a:pt x="39" y="238"/>
                    <a:pt x="39" y="238"/>
                  </a:cubicBezTo>
                  <a:cubicBezTo>
                    <a:pt x="18" y="259"/>
                    <a:pt x="18" y="259"/>
                    <a:pt x="18" y="259"/>
                  </a:cubicBezTo>
                  <a:cubicBezTo>
                    <a:pt x="17" y="261"/>
                    <a:pt x="15" y="261"/>
                    <a:pt x="13" y="261"/>
                  </a:cubicBezTo>
                  <a:cubicBezTo>
                    <a:pt x="11" y="260"/>
                    <a:pt x="9" y="259"/>
                    <a:pt x="8" y="257"/>
                  </a:cubicBezTo>
                  <a:cubicBezTo>
                    <a:pt x="0" y="237"/>
                    <a:pt x="4" y="214"/>
                    <a:pt x="20" y="198"/>
                  </a:cubicBezTo>
                  <a:cubicBezTo>
                    <a:pt x="34" y="183"/>
                    <a:pt x="56" y="178"/>
                    <a:pt x="75" y="185"/>
                  </a:cubicBezTo>
                  <a:cubicBezTo>
                    <a:pt x="185" y="75"/>
                    <a:pt x="185" y="75"/>
                    <a:pt x="185" y="75"/>
                  </a:cubicBezTo>
                  <a:cubicBezTo>
                    <a:pt x="178" y="56"/>
                    <a:pt x="183" y="34"/>
                    <a:pt x="198" y="20"/>
                  </a:cubicBezTo>
                  <a:cubicBezTo>
                    <a:pt x="214" y="4"/>
                    <a:pt x="237" y="0"/>
                    <a:pt x="257" y="8"/>
                  </a:cubicBezTo>
                  <a:cubicBezTo>
                    <a:pt x="259" y="9"/>
                    <a:pt x="260" y="11"/>
                    <a:pt x="261" y="13"/>
                  </a:cubicBezTo>
                  <a:cubicBezTo>
                    <a:pt x="261" y="15"/>
                    <a:pt x="261" y="17"/>
                    <a:pt x="259" y="18"/>
                  </a:cubicBezTo>
                  <a:cubicBezTo>
                    <a:pt x="238" y="39"/>
                    <a:pt x="238" y="39"/>
                    <a:pt x="238" y="39"/>
                  </a:cubicBezTo>
                  <a:cubicBezTo>
                    <a:pt x="238" y="58"/>
                    <a:pt x="238" y="58"/>
                    <a:pt x="238" y="58"/>
                  </a:cubicBezTo>
                  <a:cubicBezTo>
                    <a:pt x="255" y="58"/>
                    <a:pt x="255" y="58"/>
                    <a:pt x="255" y="58"/>
                  </a:cubicBezTo>
                  <a:cubicBezTo>
                    <a:pt x="276" y="36"/>
                    <a:pt x="276" y="36"/>
                    <a:pt x="276" y="36"/>
                  </a:cubicBezTo>
                  <a:cubicBezTo>
                    <a:pt x="277" y="34"/>
                    <a:pt x="279" y="34"/>
                    <a:pt x="281" y="34"/>
                  </a:cubicBezTo>
                  <a:cubicBezTo>
                    <a:pt x="283" y="35"/>
                    <a:pt x="285" y="36"/>
                    <a:pt x="286" y="38"/>
                  </a:cubicBezTo>
                  <a:cubicBezTo>
                    <a:pt x="294" y="58"/>
                    <a:pt x="290" y="80"/>
                    <a:pt x="274" y="96"/>
                  </a:cubicBezTo>
                  <a:cubicBezTo>
                    <a:pt x="260" y="111"/>
                    <a:pt x="238" y="116"/>
                    <a:pt x="219" y="109"/>
                  </a:cubicBezTo>
                  <a:cubicBezTo>
                    <a:pt x="109" y="219"/>
                    <a:pt x="109" y="219"/>
                    <a:pt x="109" y="219"/>
                  </a:cubicBezTo>
                  <a:cubicBezTo>
                    <a:pt x="116" y="239"/>
                    <a:pt x="111" y="260"/>
                    <a:pt x="97" y="274"/>
                  </a:cubicBezTo>
                  <a:cubicBezTo>
                    <a:pt x="86" y="285"/>
                    <a:pt x="73" y="290"/>
                    <a:pt x="59" y="290"/>
                  </a:cubicBezTo>
                  <a:close/>
                  <a:moveTo>
                    <a:pt x="52" y="278"/>
                  </a:moveTo>
                  <a:cubicBezTo>
                    <a:pt x="65" y="280"/>
                    <a:pt x="78" y="276"/>
                    <a:pt x="88" y="266"/>
                  </a:cubicBezTo>
                  <a:cubicBezTo>
                    <a:pt x="100" y="254"/>
                    <a:pt x="103" y="236"/>
                    <a:pt x="97" y="220"/>
                  </a:cubicBezTo>
                  <a:cubicBezTo>
                    <a:pt x="96" y="218"/>
                    <a:pt x="96" y="215"/>
                    <a:pt x="98" y="213"/>
                  </a:cubicBezTo>
                  <a:cubicBezTo>
                    <a:pt x="213" y="98"/>
                    <a:pt x="213" y="98"/>
                    <a:pt x="213" y="98"/>
                  </a:cubicBezTo>
                  <a:cubicBezTo>
                    <a:pt x="215" y="96"/>
                    <a:pt x="218" y="96"/>
                    <a:pt x="220" y="97"/>
                  </a:cubicBezTo>
                  <a:cubicBezTo>
                    <a:pt x="236" y="103"/>
                    <a:pt x="254" y="100"/>
                    <a:pt x="266" y="88"/>
                  </a:cubicBezTo>
                  <a:cubicBezTo>
                    <a:pt x="276" y="78"/>
                    <a:pt x="280" y="65"/>
                    <a:pt x="278" y="52"/>
                  </a:cubicBezTo>
                  <a:cubicBezTo>
                    <a:pt x="262" y="68"/>
                    <a:pt x="262" y="68"/>
                    <a:pt x="262" y="68"/>
                  </a:cubicBezTo>
                  <a:cubicBezTo>
                    <a:pt x="261" y="69"/>
                    <a:pt x="259" y="70"/>
                    <a:pt x="257" y="70"/>
                  </a:cubicBezTo>
                  <a:cubicBezTo>
                    <a:pt x="232" y="70"/>
                    <a:pt x="232" y="70"/>
                    <a:pt x="232" y="70"/>
                  </a:cubicBezTo>
                  <a:cubicBezTo>
                    <a:pt x="229" y="70"/>
                    <a:pt x="226" y="67"/>
                    <a:pt x="226" y="64"/>
                  </a:cubicBezTo>
                  <a:cubicBezTo>
                    <a:pt x="226" y="37"/>
                    <a:pt x="226" y="37"/>
                    <a:pt x="226" y="37"/>
                  </a:cubicBezTo>
                  <a:cubicBezTo>
                    <a:pt x="226" y="35"/>
                    <a:pt x="227" y="34"/>
                    <a:pt x="228" y="32"/>
                  </a:cubicBezTo>
                  <a:cubicBezTo>
                    <a:pt x="244" y="17"/>
                    <a:pt x="244" y="17"/>
                    <a:pt x="244" y="17"/>
                  </a:cubicBezTo>
                  <a:cubicBezTo>
                    <a:pt x="230" y="14"/>
                    <a:pt x="216" y="18"/>
                    <a:pt x="206" y="28"/>
                  </a:cubicBezTo>
                  <a:cubicBezTo>
                    <a:pt x="194" y="40"/>
                    <a:pt x="191" y="58"/>
                    <a:pt x="198" y="74"/>
                  </a:cubicBezTo>
                  <a:cubicBezTo>
                    <a:pt x="198" y="77"/>
                    <a:pt x="198" y="79"/>
                    <a:pt x="196" y="81"/>
                  </a:cubicBezTo>
                  <a:cubicBezTo>
                    <a:pt x="81" y="196"/>
                    <a:pt x="81" y="196"/>
                    <a:pt x="81" y="196"/>
                  </a:cubicBezTo>
                  <a:cubicBezTo>
                    <a:pt x="79" y="198"/>
                    <a:pt x="77" y="198"/>
                    <a:pt x="74" y="198"/>
                  </a:cubicBezTo>
                  <a:cubicBezTo>
                    <a:pt x="58" y="191"/>
                    <a:pt x="40" y="194"/>
                    <a:pt x="28" y="206"/>
                  </a:cubicBezTo>
                  <a:cubicBezTo>
                    <a:pt x="18" y="216"/>
                    <a:pt x="14" y="230"/>
                    <a:pt x="17" y="244"/>
                  </a:cubicBezTo>
                  <a:cubicBezTo>
                    <a:pt x="32" y="228"/>
                    <a:pt x="32" y="228"/>
                    <a:pt x="32" y="228"/>
                  </a:cubicBezTo>
                  <a:cubicBezTo>
                    <a:pt x="34" y="227"/>
                    <a:pt x="35" y="226"/>
                    <a:pt x="37" y="226"/>
                  </a:cubicBezTo>
                  <a:cubicBezTo>
                    <a:pt x="64" y="226"/>
                    <a:pt x="64" y="226"/>
                    <a:pt x="64" y="226"/>
                  </a:cubicBezTo>
                  <a:cubicBezTo>
                    <a:pt x="67" y="226"/>
                    <a:pt x="70" y="229"/>
                    <a:pt x="70" y="232"/>
                  </a:cubicBezTo>
                  <a:cubicBezTo>
                    <a:pt x="70" y="257"/>
                    <a:pt x="70" y="257"/>
                    <a:pt x="70" y="257"/>
                  </a:cubicBezTo>
                  <a:cubicBezTo>
                    <a:pt x="70" y="259"/>
                    <a:pt x="69" y="261"/>
                    <a:pt x="68" y="262"/>
                  </a:cubicBezTo>
                  <a:lnTo>
                    <a:pt x="5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7" name="Freeform 22">
              <a:extLst>
                <a:ext uri="{FF2B5EF4-FFF2-40B4-BE49-F238E27FC236}">
                  <a16:creationId xmlns:a16="http://schemas.microsoft.com/office/drawing/2014/main" id="{E3863F5B-C084-EE9A-8102-4FB53E91EDCF}"/>
                </a:ext>
              </a:extLst>
            </p:cNvPr>
            <p:cNvSpPr>
              <a:spLocks/>
            </p:cNvSpPr>
            <p:nvPr/>
          </p:nvSpPr>
          <p:spPr bwMode="auto">
            <a:xfrm>
              <a:off x="3431" y="433"/>
              <a:ext cx="223" cy="223"/>
            </a:xfrm>
            <a:custGeom>
              <a:avLst/>
              <a:gdLst>
                <a:gd name="T0" fmla="*/ 117 w 151"/>
                <a:gd name="T1" fmla="*/ 151 h 151"/>
                <a:gd name="T2" fmla="*/ 75 w 151"/>
                <a:gd name="T3" fmla="*/ 109 h 151"/>
                <a:gd name="T4" fmla="*/ 20 w 151"/>
                <a:gd name="T5" fmla="*/ 97 h 151"/>
                <a:gd name="T6" fmla="*/ 8 w 151"/>
                <a:gd name="T7" fmla="*/ 38 h 151"/>
                <a:gd name="T8" fmla="*/ 13 w 151"/>
                <a:gd name="T9" fmla="*/ 34 h 151"/>
                <a:gd name="T10" fmla="*/ 18 w 151"/>
                <a:gd name="T11" fmla="*/ 36 h 151"/>
                <a:gd name="T12" fmla="*/ 39 w 151"/>
                <a:gd name="T13" fmla="*/ 58 h 151"/>
                <a:gd name="T14" fmla="*/ 58 w 151"/>
                <a:gd name="T15" fmla="*/ 58 h 151"/>
                <a:gd name="T16" fmla="*/ 58 w 151"/>
                <a:gd name="T17" fmla="*/ 39 h 151"/>
                <a:gd name="T18" fmla="*/ 36 w 151"/>
                <a:gd name="T19" fmla="*/ 18 h 151"/>
                <a:gd name="T20" fmla="*/ 34 w 151"/>
                <a:gd name="T21" fmla="*/ 13 h 151"/>
                <a:gd name="T22" fmla="*/ 38 w 151"/>
                <a:gd name="T23" fmla="*/ 8 h 151"/>
                <a:gd name="T24" fmla="*/ 96 w 151"/>
                <a:gd name="T25" fmla="*/ 20 h 151"/>
                <a:gd name="T26" fmla="*/ 109 w 151"/>
                <a:gd name="T27" fmla="*/ 75 h 151"/>
                <a:gd name="T28" fmla="*/ 151 w 151"/>
                <a:gd name="T29" fmla="*/ 117 h 151"/>
                <a:gd name="T30" fmla="*/ 143 w 151"/>
                <a:gd name="T31" fmla="*/ 126 h 151"/>
                <a:gd name="T32" fmla="*/ 98 w 151"/>
                <a:gd name="T33" fmla="*/ 81 h 151"/>
                <a:gd name="T34" fmla="*/ 97 w 151"/>
                <a:gd name="T35" fmla="*/ 74 h 151"/>
                <a:gd name="T36" fmla="*/ 88 w 151"/>
                <a:gd name="T37" fmla="*/ 28 h 151"/>
                <a:gd name="T38" fmla="*/ 52 w 151"/>
                <a:gd name="T39" fmla="*/ 17 h 151"/>
                <a:gd name="T40" fmla="*/ 68 w 151"/>
                <a:gd name="T41" fmla="*/ 32 h 151"/>
                <a:gd name="T42" fmla="*/ 70 w 151"/>
                <a:gd name="T43" fmla="*/ 37 h 151"/>
                <a:gd name="T44" fmla="*/ 70 w 151"/>
                <a:gd name="T45" fmla="*/ 64 h 151"/>
                <a:gd name="T46" fmla="*/ 64 w 151"/>
                <a:gd name="T47" fmla="*/ 70 h 151"/>
                <a:gd name="T48" fmla="*/ 37 w 151"/>
                <a:gd name="T49" fmla="*/ 70 h 151"/>
                <a:gd name="T50" fmla="*/ 32 w 151"/>
                <a:gd name="T51" fmla="*/ 68 h 151"/>
                <a:gd name="T52" fmla="*/ 17 w 151"/>
                <a:gd name="T53" fmla="*/ 52 h 151"/>
                <a:gd name="T54" fmla="*/ 28 w 151"/>
                <a:gd name="T55" fmla="*/ 88 h 151"/>
                <a:gd name="T56" fmla="*/ 74 w 151"/>
                <a:gd name="T57" fmla="*/ 97 h 151"/>
                <a:gd name="T58" fmla="*/ 81 w 151"/>
                <a:gd name="T59" fmla="*/ 98 h 151"/>
                <a:gd name="T60" fmla="*/ 126 w 151"/>
                <a:gd name="T61" fmla="*/ 143 h 151"/>
                <a:gd name="T62" fmla="*/ 117 w 151"/>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51">
                  <a:moveTo>
                    <a:pt x="117" y="151"/>
                  </a:moveTo>
                  <a:cubicBezTo>
                    <a:pt x="75" y="109"/>
                    <a:pt x="75" y="109"/>
                    <a:pt x="75" y="109"/>
                  </a:cubicBezTo>
                  <a:cubicBezTo>
                    <a:pt x="56" y="116"/>
                    <a:pt x="34" y="111"/>
                    <a:pt x="20" y="97"/>
                  </a:cubicBezTo>
                  <a:cubicBezTo>
                    <a:pt x="4" y="81"/>
                    <a:pt x="0" y="58"/>
                    <a:pt x="8" y="38"/>
                  </a:cubicBezTo>
                  <a:cubicBezTo>
                    <a:pt x="9" y="36"/>
                    <a:pt x="11" y="35"/>
                    <a:pt x="13" y="34"/>
                  </a:cubicBezTo>
                  <a:cubicBezTo>
                    <a:pt x="15" y="34"/>
                    <a:pt x="17" y="34"/>
                    <a:pt x="18" y="36"/>
                  </a:cubicBezTo>
                  <a:cubicBezTo>
                    <a:pt x="39" y="58"/>
                    <a:pt x="39" y="58"/>
                    <a:pt x="39" y="58"/>
                  </a:cubicBezTo>
                  <a:cubicBezTo>
                    <a:pt x="58" y="58"/>
                    <a:pt x="58" y="58"/>
                    <a:pt x="58" y="58"/>
                  </a:cubicBezTo>
                  <a:cubicBezTo>
                    <a:pt x="58" y="39"/>
                    <a:pt x="58" y="39"/>
                    <a:pt x="58" y="39"/>
                  </a:cubicBezTo>
                  <a:cubicBezTo>
                    <a:pt x="36" y="18"/>
                    <a:pt x="36" y="18"/>
                    <a:pt x="36" y="18"/>
                  </a:cubicBezTo>
                  <a:cubicBezTo>
                    <a:pt x="34" y="17"/>
                    <a:pt x="34" y="15"/>
                    <a:pt x="34" y="13"/>
                  </a:cubicBezTo>
                  <a:cubicBezTo>
                    <a:pt x="35" y="11"/>
                    <a:pt x="36" y="9"/>
                    <a:pt x="38" y="8"/>
                  </a:cubicBezTo>
                  <a:cubicBezTo>
                    <a:pt x="58" y="0"/>
                    <a:pt x="80" y="4"/>
                    <a:pt x="96" y="20"/>
                  </a:cubicBezTo>
                  <a:cubicBezTo>
                    <a:pt x="111" y="34"/>
                    <a:pt x="116" y="56"/>
                    <a:pt x="109" y="75"/>
                  </a:cubicBezTo>
                  <a:cubicBezTo>
                    <a:pt x="151" y="117"/>
                    <a:pt x="151" y="117"/>
                    <a:pt x="151" y="117"/>
                  </a:cubicBezTo>
                  <a:cubicBezTo>
                    <a:pt x="143" y="126"/>
                    <a:pt x="143" y="126"/>
                    <a:pt x="143" y="126"/>
                  </a:cubicBezTo>
                  <a:cubicBezTo>
                    <a:pt x="98" y="81"/>
                    <a:pt x="98" y="81"/>
                    <a:pt x="98" y="81"/>
                  </a:cubicBezTo>
                  <a:cubicBezTo>
                    <a:pt x="96" y="79"/>
                    <a:pt x="96" y="77"/>
                    <a:pt x="97" y="74"/>
                  </a:cubicBezTo>
                  <a:cubicBezTo>
                    <a:pt x="103" y="58"/>
                    <a:pt x="100" y="40"/>
                    <a:pt x="88" y="28"/>
                  </a:cubicBezTo>
                  <a:cubicBezTo>
                    <a:pt x="78" y="18"/>
                    <a:pt x="65" y="14"/>
                    <a:pt x="52" y="17"/>
                  </a:cubicBezTo>
                  <a:cubicBezTo>
                    <a:pt x="68" y="32"/>
                    <a:pt x="68" y="32"/>
                    <a:pt x="68" y="32"/>
                  </a:cubicBezTo>
                  <a:cubicBezTo>
                    <a:pt x="69" y="34"/>
                    <a:pt x="70" y="35"/>
                    <a:pt x="70" y="37"/>
                  </a:cubicBezTo>
                  <a:cubicBezTo>
                    <a:pt x="70" y="64"/>
                    <a:pt x="70" y="64"/>
                    <a:pt x="70" y="64"/>
                  </a:cubicBezTo>
                  <a:cubicBezTo>
                    <a:pt x="70" y="67"/>
                    <a:pt x="67" y="70"/>
                    <a:pt x="64" y="70"/>
                  </a:cubicBezTo>
                  <a:cubicBezTo>
                    <a:pt x="37" y="70"/>
                    <a:pt x="37" y="70"/>
                    <a:pt x="37" y="70"/>
                  </a:cubicBezTo>
                  <a:cubicBezTo>
                    <a:pt x="35" y="70"/>
                    <a:pt x="33" y="69"/>
                    <a:pt x="32" y="68"/>
                  </a:cubicBezTo>
                  <a:cubicBezTo>
                    <a:pt x="17" y="52"/>
                    <a:pt x="17" y="52"/>
                    <a:pt x="17" y="52"/>
                  </a:cubicBezTo>
                  <a:cubicBezTo>
                    <a:pt x="14" y="65"/>
                    <a:pt x="18" y="78"/>
                    <a:pt x="28" y="88"/>
                  </a:cubicBezTo>
                  <a:cubicBezTo>
                    <a:pt x="40" y="100"/>
                    <a:pt x="58" y="104"/>
                    <a:pt x="74" y="97"/>
                  </a:cubicBezTo>
                  <a:cubicBezTo>
                    <a:pt x="77" y="96"/>
                    <a:pt x="79" y="96"/>
                    <a:pt x="81" y="98"/>
                  </a:cubicBezTo>
                  <a:cubicBezTo>
                    <a:pt x="126" y="143"/>
                    <a:pt x="126" y="143"/>
                    <a:pt x="126" y="143"/>
                  </a:cubicBezTo>
                  <a:lnTo>
                    <a:pt x="11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8" name="Freeform 23">
              <a:extLst>
                <a:ext uri="{FF2B5EF4-FFF2-40B4-BE49-F238E27FC236}">
                  <a16:creationId xmlns:a16="http://schemas.microsoft.com/office/drawing/2014/main" id="{9FCCA6FC-A6C3-ADBF-CFEA-89B8943C6529}"/>
                </a:ext>
              </a:extLst>
            </p:cNvPr>
            <p:cNvSpPr>
              <a:spLocks/>
            </p:cNvSpPr>
            <p:nvPr/>
          </p:nvSpPr>
          <p:spPr bwMode="auto">
            <a:xfrm>
              <a:off x="3643" y="645"/>
              <a:ext cx="224" cy="217"/>
            </a:xfrm>
            <a:custGeom>
              <a:avLst/>
              <a:gdLst>
                <a:gd name="T0" fmla="*/ 93 w 152"/>
                <a:gd name="T1" fmla="*/ 147 h 147"/>
                <a:gd name="T2" fmla="*/ 55 w 152"/>
                <a:gd name="T3" fmla="*/ 131 h 147"/>
                <a:gd name="T4" fmla="*/ 42 w 152"/>
                <a:gd name="T5" fmla="*/ 76 h 147"/>
                <a:gd name="T6" fmla="*/ 0 w 152"/>
                <a:gd name="T7" fmla="*/ 34 h 147"/>
                <a:gd name="T8" fmla="*/ 8 w 152"/>
                <a:gd name="T9" fmla="*/ 25 h 147"/>
                <a:gd name="T10" fmla="*/ 53 w 152"/>
                <a:gd name="T11" fmla="*/ 70 h 147"/>
                <a:gd name="T12" fmla="*/ 55 w 152"/>
                <a:gd name="T13" fmla="*/ 77 h 147"/>
                <a:gd name="T14" fmla="*/ 63 w 152"/>
                <a:gd name="T15" fmla="*/ 123 h 147"/>
                <a:gd name="T16" fmla="*/ 101 w 152"/>
                <a:gd name="T17" fmla="*/ 135 h 147"/>
                <a:gd name="T18" fmla="*/ 85 w 152"/>
                <a:gd name="T19" fmla="*/ 119 h 147"/>
                <a:gd name="T20" fmla="*/ 83 w 152"/>
                <a:gd name="T21" fmla="*/ 114 h 147"/>
                <a:gd name="T22" fmla="*/ 83 w 152"/>
                <a:gd name="T23" fmla="*/ 89 h 147"/>
                <a:gd name="T24" fmla="*/ 89 w 152"/>
                <a:gd name="T25" fmla="*/ 83 h 147"/>
                <a:gd name="T26" fmla="*/ 114 w 152"/>
                <a:gd name="T27" fmla="*/ 83 h 147"/>
                <a:gd name="T28" fmla="*/ 119 w 152"/>
                <a:gd name="T29" fmla="*/ 85 h 147"/>
                <a:gd name="T30" fmla="*/ 135 w 152"/>
                <a:gd name="T31" fmla="*/ 101 h 147"/>
                <a:gd name="T32" fmla="*/ 123 w 152"/>
                <a:gd name="T33" fmla="*/ 63 h 147"/>
                <a:gd name="T34" fmla="*/ 77 w 152"/>
                <a:gd name="T35" fmla="*/ 55 h 147"/>
                <a:gd name="T36" fmla="*/ 70 w 152"/>
                <a:gd name="T37" fmla="*/ 53 h 147"/>
                <a:gd name="T38" fmla="*/ 25 w 152"/>
                <a:gd name="T39" fmla="*/ 8 h 147"/>
                <a:gd name="T40" fmla="*/ 34 w 152"/>
                <a:gd name="T41" fmla="*/ 0 h 147"/>
                <a:gd name="T42" fmla="*/ 76 w 152"/>
                <a:gd name="T43" fmla="*/ 42 h 147"/>
                <a:gd name="T44" fmla="*/ 131 w 152"/>
                <a:gd name="T45" fmla="*/ 55 h 147"/>
                <a:gd name="T46" fmla="*/ 143 w 152"/>
                <a:gd name="T47" fmla="*/ 114 h 147"/>
                <a:gd name="T48" fmla="*/ 138 w 152"/>
                <a:gd name="T49" fmla="*/ 118 h 147"/>
                <a:gd name="T50" fmla="*/ 133 w 152"/>
                <a:gd name="T51" fmla="*/ 116 h 147"/>
                <a:gd name="T52" fmla="*/ 112 w 152"/>
                <a:gd name="T53" fmla="*/ 95 h 147"/>
                <a:gd name="T54" fmla="*/ 95 w 152"/>
                <a:gd name="T55" fmla="*/ 95 h 147"/>
                <a:gd name="T56" fmla="*/ 95 w 152"/>
                <a:gd name="T57" fmla="*/ 112 h 147"/>
                <a:gd name="T58" fmla="*/ 116 w 152"/>
                <a:gd name="T59" fmla="*/ 133 h 147"/>
                <a:gd name="T60" fmla="*/ 118 w 152"/>
                <a:gd name="T61" fmla="*/ 139 h 147"/>
                <a:gd name="T62" fmla="*/ 114 w 152"/>
                <a:gd name="T63" fmla="*/ 143 h 147"/>
                <a:gd name="T64" fmla="*/ 93 w 152"/>
                <a:gd name="T6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47">
                  <a:moveTo>
                    <a:pt x="93" y="147"/>
                  </a:moveTo>
                  <a:cubicBezTo>
                    <a:pt x="79" y="147"/>
                    <a:pt x="65" y="142"/>
                    <a:pt x="55" y="131"/>
                  </a:cubicBezTo>
                  <a:cubicBezTo>
                    <a:pt x="40" y="117"/>
                    <a:pt x="35" y="95"/>
                    <a:pt x="42" y="76"/>
                  </a:cubicBezTo>
                  <a:cubicBezTo>
                    <a:pt x="0" y="34"/>
                    <a:pt x="0" y="34"/>
                    <a:pt x="0" y="34"/>
                  </a:cubicBezTo>
                  <a:cubicBezTo>
                    <a:pt x="8" y="25"/>
                    <a:pt x="8" y="25"/>
                    <a:pt x="8" y="25"/>
                  </a:cubicBezTo>
                  <a:cubicBezTo>
                    <a:pt x="53" y="70"/>
                    <a:pt x="53" y="70"/>
                    <a:pt x="53" y="70"/>
                  </a:cubicBezTo>
                  <a:cubicBezTo>
                    <a:pt x="55" y="72"/>
                    <a:pt x="55" y="75"/>
                    <a:pt x="55" y="77"/>
                  </a:cubicBezTo>
                  <a:cubicBezTo>
                    <a:pt x="48" y="93"/>
                    <a:pt x="51" y="111"/>
                    <a:pt x="63" y="123"/>
                  </a:cubicBezTo>
                  <a:cubicBezTo>
                    <a:pt x="73" y="133"/>
                    <a:pt x="87" y="137"/>
                    <a:pt x="101" y="135"/>
                  </a:cubicBezTo>
                  <a:cubicBezTo>
                    <a:pt x="85" y="119"/>
                    <a:pt x="85" y="119"/>
                    <a:pt x="85" y="119"/>
                  </a:cubicBezTo>
                  <a:cubicBezTo>
                    <a:pt x="84" y="118"/>
                    <a:pt x="83" y="116"/>
                    <a:pt x="83" y="114"/>
                  </a:cubicBezTo>
                  <a:cubicBezTo>
                    <a:pt x="83" y="89"/>
                    <a:pt x="83" y="89"/>
                    <a:pt x="83" y="89"/>
                  </a:cubicBezTo>
                  <a:cubicBezTo>
                    <a:pt x="83" y="86"/>
                    <a:pt x="86" y="83"/>
                    <a:pt x="89" y="83"/>
                  </a:cubicBezTo>
                  <a:cubicBezTo>
                    <a:pt x="114" y="83"/>
                    <a:pt x="114" y="83"/>
                    <a:pt x="114" y="83"/>
                  </a:cubicBezTo>
                  <a:cubicBezTo>
                    <a:pt x="116" y="83"/>
                    <a:pt x="117" y="84"/>
                    <a:pt x="119" y="85"/>
                  </a:cubicBezTo>
                  <a:cubicBezTo>
                    <a:pt x="135" y="101"/>
                    <a:pt x="135" y="101"/>
                    <a:pt x="135" y="101"/>
                  </a:cubicBezTo>
                  <a:cubicBezTo>
                    <a:pt x="137" y="87"/>
                    <a:pt x="133" y="73"/>
                    <a:pt x="123" y="63"/>
                  </a:cubicBezTo>
                  <a:cubicBezTo>
                    <a:pt x="111" y="51"/>
                    <a:pt x="93" y="48"/>
                    <a:pt x="77" y="55"/>
                  </a:cubicBezTo>
                  <a:cubicBezTo>
                    <a:pt x="75" y="55"/>
                    <a:pt x="72" y="55"/>
                    <a:pt x="70" y="53"/>
                  </a:cubicBezTo>
                  <a:cubicBezTo>
                    <a:pt x="25" y="8"/>
                    <a:pt x="25" y="8"/>
                    <a:pt x="25" y="8"/>
                  </a:cubicBezTo>
                  <a:cubicBezTo>
                    <a:pt x="34" y="0"/>
                    <a:pt x="34" y="0"/>
                    <a:pt x="34" y="0"/>
                  </a:cubicBezTo>
                  <a:cubicBezTo>
                    <a:pt x="76" y="42"/>
                    <a:pt x="76" y="42"/>
                    <a:pt x="76" y="42"/>
                  </a:cubicBezTo>
                  <a:cubicBezTo>
                    <a:pt x="95" y="35"/>
                    <a:pt x="117" y="40"/>
                    <a:pt x="131" y="55"/>
                  </a:cubicBezTo>
                  <a:cubicBezTo>
                    <a:pt x="147" y="71"/>
                    <a:pt x="152" y="94"/>
                    <a:pt x="143" y="114"/>
                  </a:cubicBezTo>
                  <a:cubicBezTo>
                    <a:pt x="142" y="116"/>
                    <a:pt x="140" y="117"/>
                    <a:pt x="138" y="118"/>
                  </a:cubicBezTo>
                  <a:cubicBezTo>
                    <a:pt x="137" y="118"/>
                    <a:pt x="135" y="118"/>
                    <a:pt x="133" y="116"/>
                  </a:cubicBezTo>
                  <a:cubicBezTo>
                    <a:pt x="112" y="95"/>
                    <a:pt x="112" y="95"/>
                    <a:pt x="112" y="95"/>
                  </a:cubicBezTo>
                  <a:cubicBezTo>
                    <a:pt x="95" y="95"/>
                    <a:pt x="95" y="95"/>
                    <a:pt x="95" y="95"/>
                  </a:cubicBezTo>
                  <a:cubicBezTo>
                    <a:pt x="95" y="112"/>
                    <a:pt x="95" y="112"/>
                    <a:pt x="95" y="112"/>
                  </a:cubicBezTo>
                  <a:cubicBezTo>
                    <a:pt x="116" y="133"/>
                    <a:pt x="116" y="133"/>
                    <a:pt x="116" y="133"/>
                  </a:cubicBezTo>
                  <a:cubicBezTo>
                    <a:pt x="118" y="135"/>
                    <a:pt x="118" y="137"/>
                    <a:pt x="118" y="139"/>
                  </a:cubicBezTo>
                  <a:cubicBezTo>
                    <a:pt x="117" y="140"/>
                    <a:pt x="116" y="142"/>
                    <a:pt x="114" y="143"/>
                  </a:cubicBezTo>
                  <a:cubicBezTo>
                    <a:pt x="107" y="146"/>
                    <a:pt x="100" y="147"/>
                    <a:pt x="93"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grpSp>
      <p:sp>
        <p:nvSpPr>
          <p:cNvPr id="480" name="Rounded Rectangle 16">
            <a:extLst>
              <a:ext uri="{FF2B5EF4-FFF2-40B4-BE49-F238E27FC236}">
                <a16:creationId xmlns:a16="http://schemas.microsoft.com/office/drawing/2014/main" id="{498B3FB1-8A9B-DF22-A122-1224639495E7}"/>
              </a:ext>
            </a:extLst>
          </p:cNvPr>
          <p:cNvSpPr/>
          <p:nvPr/>
        </p:nvSpPr>
        <p:spPr>
          <a:xfrm>
            <a:off x="4119283" y="1265320"/>
            <a:ext cx="2159227" cy="53035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81" name="TextBox 480">
            <a:extLst>
              <a:ext uri="{FF2B5EF4-FFF2-40B4-BE49-F238E27FC236}">
                <a16:creationId xmlns:a16="http://schemas.microsoft.com/office/drawing/2014/main" id="{229684F0-31E7-47AD-D34C-22A1D589859F}"/>
              </a:ext>
            </a:extLst>
          </p:cNvPr>
          <p:cNvSpPr txBox="1"/>
          <p:nvPr/>
        </p:nvSpPr>
        <p:spPr>
          <a:xfrm>
            <a:off x="4482739" y="1299652"/>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Agent Libraries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Cortex Analyst Templates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800">
                <a:solidFill>
                  <a:srgbClr val="000000"/>
                </a:solidFill>
                <a:latin typeface="Graphik Regular" panose="020B0503030202060203" pitchFamily="34" charset="77"/>
              </a:rPr>
              <a:t>Arctic Prompts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Reusable Eval Packs</a:t>
            </a:r>
          </a:p>
        </p:txBody>
      </p:sp>
      <p:pic>
        <p:nvPicPr>
          <p:cNvPr id="482" name="Graphic 481" descr="Address Book outline">
            <a:extLst>
              <a:ext uri="{FF2B5EF4-FFF2-40B4-BE49-F238E27FC236}">
                <a16:creationId xmlns:a16="http://schemas.microsoft.com/office/drawing/2014/main" id="{B7D78E7A-D984-6A29-6EBF-1E064F766BB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192881" y="1400709"/>
            <a:ext cx="251159" cy="251159"/>
          </a:xfrm>
          <a:prstGeom prst="rect">
            <a:avLst/>
          </a:prstGeom>
        </p:spPr>
      </p:pic>
      <p:sp>
        <p:nvSpPr>
          <p:cNvPr id="483" name="TextBox 482">
            <a:extLst>
              <a:ext uri="{FF2B5EF4-FFF2-40B4-BE49-F238E27FC236}">
                <a16:creationId xmlns:a16="http://schemas.microsoft.com/office/drawing/2014/main" id="{9290E0FE-B00B-109C-F638-7A2703BA2C36}"/>
              </a:ext>
            </a:extLst>
          </p:cNvPr>
          <p:cNvSpPr txBox="1"/>
          <p:nvPr/>
        </p:nvSpPr>
        <p:spPr>
          <a:xfrm>
            <a:off x="8742724" y="1280188"/>
            <a:ext cx="1341355" cy="369332"/>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Industry Apps: </a:t>
            </a:r>
            <a:r>
              <a:rPr kumimoji="0" lang="en-US" sz="800" b="0" i="0" u="none" strike="noStrike" kern="1200" cap="none" spc="0" normalizeH="0" baseline="0" noProof="0">
                <a:ln>
                  <a:noFill/>
                </a:ln>
                <a:solidFill>
                  <a:srgbClr val="FFFFFF"/>
                </a:solidFill>
                <a:effectLst/>
                <a:uLnTx/>
                <a:uFillTx/>
                <a:latin typeface="Graphik Regular"/>
                <a:ea typeface="+mn-ea"/>
                <a:cs typeface="+mn-cs"/>
              </a:rPr>
              <a:t>Salesforce, ServiceNow, SAP, Workday via Snowflake Marketplace</a:t>
            </a:r>
            <a:endParaRPr kumimoji="0" lang="en-US" sz="500" b="0" i="0" u="none" strike="noStrike" kern="1200" cap="none" spc="0" normalizeH="0" baseline="0" noProof="0">
              <a:ln>
                <a:noFill/>
              </a:ln>
              <a:solidFill>
                <a:srgbClr val="FFFFFF"/>
              </a:solidFill>
              <a:effectLst/>
              <a:uLnTx/>
              <a:uFillTx/>
              <a:latin typeface="Graphik Regular"/>
              <a:ea typeface="+mn-ea"/>
              <a:cs typeface="+mn-cs"/>
            </a:endParaRPr>
          </a:p>
        </p:txBody>
      </p:sp>
      <p:sp>
        <p:nvSpPr>
          <p:cNvPr id="484" name="Rounded Rectangle 14">
            <a:extLst>
              <a:ext uri="{FF2B5EF4-FFF2-40B4-BE49-F238E27FC236}">
                <a16:creationId xmlns:a16="http://schemas.microsoft.com/office/drawing/2014/main" id="{FAE75A47-027C-3B23-DF8F-D13034C74875}"/>
              </a:ext>
            </a:extLst>
          </p:cNvPr>
          <p:cNvSpPr/>
          <p:nvPr/>
        </p:nvSpPr>
        <p:spPr>
          <a:xfrm>
            <a:off x="363826" y="3575366"/>
            <a:ext cx="9784080" cy="868680"/>
          </a:xfrm>
          <a:prstGeom prst="roundRect">
            <a:avLst>
              <a:gd name="adj" fmla="val 10619"/>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5" name="Rounded Rectangle 95">
            <a:extLst>
              <a:ext uri="{FF2B5EF4-FFF2-40B4-BE49-F238E27FC236}">
                <a16:creationId xmlns:a16="http://schemas.microsoft.com/office/drawing/2014/main" id="{80ADF772-0161-BCA8-35B8-73791671014F}"/>
              </a:ext>
            </a:extLst>
          </p:cNvPr>
          <p:cNvSpPr/>
          <p:nvPr/>
        </p:nvSpPr>
        <p:spPr>
          <a:xfrm>
            <a:off x="372906" y="4479124"/>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6" name="Rounded Rectangle 15">
            <a:extLst>
              <a:ext uri="{FF2B5EF4-FFF2-40B4-BE49-F238E27FC236}">
                <a16:creationId xmlns:a16="http://schemas.microsoft.com/office/drawing/2014/main" id="{79648D06-BE6E-F0D6-A755-3C1144142D49}"/>
              </a:ext>
            </a:extLst>
          </p:cNvPr>
          <p:cNvSpPr/>
          <p:nvPr/>
        </p:nvSpPr>
        <p:spPr>
          <a:xfrm>
            <a:off x="363826" y="5295793"/>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7" name="Rounded Rectangle 21">
            <a:extLst>
              <a:ext uri="{FF2B5EF4-FFF2-40B4-BE49-F238E27FC236}">
                <a16:creationId xmlns:a16="http://schemas.microsoft.com/office/drawing/2014/main" id="{5F2FC699-C168-68D9-51B2-D8DEB73E8AFC}"/>
              </a:ext>
            </a:extLst>
          </p:cNvPr>
          <p:cNvSpPr/>
          <p:nvPr/>
        </p:nvSpPr>
        <p:spPr>
          <a:xfrm>
            <a:off x="318198" y="4721863"/>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488" name="TextBox 487">
            <a:extLst>
              <a:ext uri="{FF2B5EF4-FFF2-40B4-BE49-F238E27FC236}">
                <a16:creationId xmlns:a16="http://schemas.microsoft.com/office/drawing/2014/main" id="{2D68B5BC-7E3B-DCEB-5236-8711CD287203}"/>
              </a:ext>
            </a:extLst>
          </p:cNvPr>
          <p:cNvSpPr txBox="1"/>
          <p:nvPr/>
        </p:nvSpPr>
        <p:spPr>
          <a:xfrm>
            <a:off x="789520" y="5526193"/>
            <a:ext cx="1029726"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Data Foundation</a:t>
            </a:r>
          </a:p>
        </p:txBody>
      </p:sp>
      <p:sp>
        <p:nvSpPr>
          <p:cNvPr id="489" name="TextBox 488">
            <a:extLst>
              <a:ext uri="{FF2B5EF4-FFF2-40B4-BE49-F238E27FC236}">
                <a16:creationId xmlns:a16="http://schemas.microsoft.com/office/drawing/2014/main" id="{E076F587-ACF9-ECE8-1611-79D8519B46C8}"/>
              </a:ext>
            </a:extLst>
          </p:cNvPr>
          <p:cNvSpPr txBox="1"/>
          <p:nvPr/>
        </p:nvSpPr>
        <p:spPr>
          <a:xfrm>
            <a:off x="743891" y="4674820"/>
            <a:ext cx="1260462"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Domain Ontologies</a:t>
            </a:r>
          </a:p>
        </p:txBody>
      </p:sp>
      <p:sp>
        <p:nvSpPr>
          <p:cNvPr id="490" name="TextBox 489">
            <a:extLst>
              <a:ext uri="{FF2B5EF4-FFF2-40B4-BE49-F238E27FC236}">
                <a16:creationId xmlns:a16="http://schemas.microsoft.com/office/drawing/2014/main" id="{83CCEC14-8D2C-6981-54C4-13B0FED3E37C}"/>
              </a:ext>
            </a:extLst>
          </p:cNvPr>
          <p:cNvSpPr txBox="1"/>
          <p:nvPr/>
        </p:nvSpPr>
        <p:spPr>
          <a:xfrm>
            <a:off x="789520" y="3840429"/>
            <a:ext cx="1121571"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Specialized Models</a:t>
            </a:r>
          </a:p>
        </p:txBody>
      </p:sp>
      <p:sp>
        <p:nvSpPr>
          <p:cNvPr id="494" name="Rounded Rectangle 114">
            <a:extLst>
              <a:ext uri="{FF2B5EF4-FFF2-40B4-BE49-F238E27FC236}">
                <a16:creationId xmlns:a16="http://schemas.microsoft.com/office/drawing/2014/main" id="{98D44969-DAB1-1E61-4C78-31A4C71A4846}"/>
              </a:ext>
            </a:extLst>
          </p:cNvPr>
          <p:cNvSpPr/>
          <p:nvPr/>
        </p:nvSpPr>
        <p:spPr>
          <a:xfrm>
            <a:off x="7497140" y="3615330"/>
            <a:ext cx="2586939"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495" name="Rectangle 494">
            <a:extLst>
              <a:ext uri="{FF2B5EF4-FFF2-40B4-BE49-F238E27FC236}">
                <a16:creationId xmlns:a16="http://schemas.microsoft.com/office/drawing/2014/main" id="{EEE02E8B-23C1-41F8-E7A5-F819B76EB405}"/>
              </a:ext>
            </a:extLst>
          </p:cNvPr>
          <p:cNvSpPr/>
          <p:nvPr/>
        </p:nvSpPr>
        <p:spPr>
          <a:xfrm>
            <a:off x="7490222" y="3628695"/>
            <a:ext cx="2463404" cy="15135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Experiential Knowledge Acquisition</a:t>
            </a:r>
          </a:p>
        </p:txBody>
      </p:sp>
      <p:sp>
        <p:nvSpPr>
          <p:cNvPr id="497" name="Rounded Rectangle 113">
            <a:extLst>
              <a:ext uri="{FF2B5EF4-FFF2-40B4-BE49-F238E27FC236}">
                <a16:creationId xmlns:a16="http://schemas.microsoft.com/office/drawing/2014/main" id="{D98D4590-1FC2-E98B-4B7D-DFF3862B7222}"/>
              </a:ext>
            </a:extLst>
          </p:cNvPr>
          <p:cNvSpPr/>
          <p:nvPr/>
        </p:nvSpPr>
        <p:spPr>
          <a:xfrm>
            <a:off x="4635109" y="3615330"/>
            <a:ext cx="2823351"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498" name="Rectangle 497">
            <a:extLst>
              <a:ext uri="{FF2B5EF4-FFF2-40B4-BE49-F238E27FC236}">
                <a16:creationId xmlns:a16="http://schemas.microsoft.com/office/drawing/2014/main" id="{5FFF4FD7-8E67-8B8B-68D0-0570BF9B1E6E}"/>
              </a:ext>
            </a:extLst>
          </p:cNvPr>
          <p:cNvSpPr/>
          <p:nvPr/>
        </p:nvSpPr>
        <p:spPr>
          <a:xfrm>
            <a:off x="4660256" y="3628695"/>
            <a:ext cx="1604243"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Adaptive Learning Loop</a:t>
            </a:r>
          </a:p>
        </p:txBody>
      </p:sp>
      <p:sp>
        <p:nvSpPr>
          <p:cNvPr id="503" name="Rounded Rectangle 53">
            <a:extLst>
              <a:ext uri="{FF2B5EF4-FFF2-40B4-BE49-F238E27FC236}">
                <a16:creationId xmlns:a16="http://schemas.microsoft.com/office/drawing/2014/main" id="{D157ECEF-8EC3-5F4D-5DE6-04C32C809033}"/>
              </a:ext>
            </a:extLst>
          </p:cNvPr>
          <p:cNvSpPr/>
          <p:nvPr/>
        </p:nvSpPr>
        <p:spPr>
          <a:xfrm>
            <a:off x="1954894" y="3615330"/>
            <a:ext cx="2641535"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04" name="Rectangle 503">
            <a:extLst>
              <a:ext uri="{FF2B5EF4-FFF2-40B4-BE49-F238E27FC236}">
                <a16:creationId xmlns:a16="http://schemas.microsoft.com/office/drawing/2014/main" id="{878F32A7-B26C-BFCA-58DB-858A16F1B594}"/>
              </a:ext>
            </a:extLst>
          </p:cNvPr>
          <p:cNvSpPr/>
          <p:nvPr/>
        </p:nvSpPr>
        <p:spPr>
          <a:xfrm>
            <a:off x="1933646" y="3628695"/>
            <a:ext cx="1745479"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Recipe</a:t>
            </a:r>
          </a:p>
        </p:txBody>
      </p:sp>
      <p:sp>
        <p:nvSpPr>
          <p:cNvPr id="506" name="Rounded Rectangle 114">
            <a:extLst>
              <a:ext uri="{FF2B5EF4-FFF2-40B4-BE49-F238E27FC236}">
                <a16:creationId xmlns:a16="http://schemas.microsoft.com/office/drawing/2014/main" id="{A804D5CC-633E-75C3-0B04-45FE111B8E7A}"/>
              </a:ext>
            </a:extLst>
          </p:cNvPr>
          <p:cNvSpPr/>
          <p:nvPr/>
        </p:nvSpPr>
        <p:spPr>
          <a:xfrm>
            <a:off x="7207709" y="4500880"/>
            <a:ext cx="287637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07" name="Rectangle 506">
            <a:extLst>
              <a:ext uri="{FF2B5EF4-FFF2-40B4-BE49-F238E27FC236}">
                <a16:creationId xmlns:a16="http://schemas.microsoft.com/office/drawing/2014/main" id="{EB02C4B3-706D-497A-7F22-3A0694D38903}"/>
              </a:ext>
            </a:extLst>
          </p:cNvPr>
          <p:cNvSpPr/>
          <p:nvPr/>
        </p:nvSpPr>
        <p:spPr>
          <a:xfrm>
            <a:off x="7173715" y="4526519"/>
            <a:ext cx="256868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Ontology Engineering</a:t>
            </a:r>
          </a:p>
        </p:txBody>
      </p:sp>
      <p:sp>
        <p:nvSpPr>
          <p:cNvPr id="512" name="Rounded Rectangle 112">
            <a:extLst>
              <a:ext uri="{FF2B5EF4-FFF2-40B4-BE49-F238E27FC236}">
                <a16:creationId xmlns:a16="http://schemas.microsoft.com/office/drawing/2014/main" id="{F16E1691-840E-DA7E-201C-A260582EA430}"/>
              </a:ext>
            </a:extLst>
          </p:cNvPr>
          <p:cNvSpPr/>
          <p:nvPr/>
        </p:nvSpPr>
        <p:spPr>
          <a:xfrm>
            <a:off x="4374893" y="4489553"/>
            <a:ext cx="2798822"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13" name="Rectangle 512">
            <a:extLst>
              <a:ext uri="{FF2B5EF4-FFF2-40B4-BE49-F238E27FC236}">
                <a16:creationId xmlns:a16="http://schemas.microsoft.com/office/drawing/2014/main" id="{544B2EC0-9274-4632-007C-887BA418CC3A}"/>
              </a:ext>
            </a:extLst>
          </p:cNvPr>
          <p:cNvSpPr/>
          <p:nvPr/>
        </p:nvSpPr>
        <p:spPr>
          <a:xfrm>
            <a:off x="4353869" y="4515192"/>
            <a:ext cx="2149786"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Knowledge Representation </a:t>
            </a:r>
          </a:p>
        </p:txBody>
      </p:sp>
      <p:sp>
        <p:nvSpPr>
          <p:cNvPr id="515" name="Rounded Rectangle 53">
            <a:extLst>
              <a:ext uri="{FF2B5EF4-FFF2-40B4-BE49-F238E27FC236}">
                <a16:creationId xmlns:a16="http://schemas.microsoft.com/office/drawing/2014/main" id="{B038AA58-AC77-07AC-7012-5FEF93E9145A}"/>
              </a:ext>
            </a:extLst>
          </p:cNvPr>
          <p:cNvSpPr/>
          <p:nvPr/>
        </p:nvSpPr>
        <p:spPr>
          <a:xfrm>
            <a:off x="1950999" y="4489553"/>
            <a:ext cx="237744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16" name="Rectangle 515">
            <a:extLst>
              <a:ext uri="{FF2B5EF4-FFF2-40B4-BE49-F238E27FC236}">
                <a16:creationId xmlns:a16="http://schemas.microsoft.com/office/drawing/2014/main" id="{C79E87A5-4B3D-114B-BAF1-8602D80211EB}"/>
              </a:ext>
            </a:extLst>
          </p:cNvPr>
          <p:cNvSpPr/>
          <p:nvPr/>
        </p:nvSpPr>
        <p:spPr>
          <a:xfrm>
            <a:off x="1951001" y="4515192"/>
            <a:ext cx="1747673" cy="12928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Semantic Layer</a:t>
            </a:r>
          </a:p>
        </p:txBody>
      </p:sp>
      <p:sp>
        <p:nvSpPr>
          <p:cNvPr id="552" name="TextBox 9">
            <a:extLst>
              <a:ext uri="{FF2B5EF4-FFF2-40B4-BE49-F238E27FC236}">
                <a16:creationId xmlns:a16="http://schemas.microsoft.com/office/drawing/2014/main" id="{F71F829E-EF4D-06B8-83BD-462CB8F47EF4}"/>
              </a:ext>
            </a:extLst>
          </p:cNvPr>
          <p:cNvSpPr txBox="1">
            <a:spLocks noChangeArrowheads="1"/>
          </p:cNvSpPr>
          <p:nvPr/>
        </p:nvSpPr>
        <p:spPr bwMode="auto">
          <a:xfrm>
            <a:off x="5375288" y="4069557"/>
            <a:ext cx="73159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Dynamic Tables</a:t>
            </a:r>
          </a:p>
        </p:txBody>
      </p:sp>
      <p:sp>
        <p:nvSpPr>
          <p:cNvPr id="576" name="TextBox 10">
            <a:extLst>
              <a:ext uri="{FF2B5EF4-FFF2-40B4-BE49-F238E27FC236}">
                <a16:creationId xmlns:a16="http://schemas.microsoft.com/office/drawing/2014/main" id="{D4F25A35-C31E-27E4-0D53-7FF3E8444DE0}"/>
              </a:ext>
            </a:extLst>
          </p:cNvPr>
          <p:cNvSpPr txBox="1">
            <a:spLocks noChangeArrowheads="1"/>
          </p:cNvSpPr>
          <p:nvPr/>
        </p:nvSpPr>
        <p:spPr bwMode="auto">
          <a:xfrm>
            <a:off x="1948789" y="4913298"/>
            <a:ext cx="8502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Snowflake Semantic Model</a:t>
            </a:r>
          </a:p>
        </p:txBody>
      </p:sp>
      <p:sp>
        <p:nvSpPr>
          <p:cNvPr id="597" name="TextBox 9">
            <a:extLst>
              <a:ext uri="{FF2B5EF4-FFF2-40B4-BE49-F238E27FC236}">
                <a16:creationId xmlns:a16="http://schemas.microsoft.com/office/drawing/2014/main" id="{72B23D6A-D7F7-E709-87AC-106505603159}"/>
              </a:ext>
            </a:extLst>
          </p:cNvPr>
          <p:cNvSpPr txBox="1">
            <a:spLocks noChangeArrowheads="1"/>
          </p:cNvSpPr>
          <p:nvPr/>
        </p:nvSpPr>
        <p:spPr bwMode="auto">
          <a:xfrm>
            <a:off x="8444975" y="4949788"/>
            <a:ext cx="85022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Schema Evolution</a:t>
            </a:r>
          </a:p>
        </p:txBody>
      </p:sp>
      <p:sp>
        <p:nvSpPr>
          <p:cNvPr id="644" name="TextBox 17">
            <a:extLst>
              <a:ext uri="{FF2B5EF4-FFF2-40B4-BE49-F238E27FC236}">
                <a16:creationId xmlns:a16="http://schemas.microsoft.com/office/drawing/2014/main" id="{043348AC-203F-53AB-7543-8F7D848F3D79}"/>
              </a:ext>
            </a:extLst>
          </p:cNvPr>
          <p:cNvSpPr txBox="1">
            <a:spLocks noChangeArrowheads="1"/>
          </p:cNvSpPr>
          <p:nvPr/>
        </p:nvSpPr>
        <p:spPr bwMode="auto">
          <a:xfrm>
            <a:off x="3105541" y="4901543"/>
            <a:ext cx="7270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Business Metrics Layer</a:t>
            </a:r>
          </a:p>
        </p:txBody>
      </p:sp>
      <p:sp>
        <p:nvSpPr>
          <p:cNvPr id="525" name="Rounded Rectangle 53">
            <a:extLst>
              <a:ext uri="{FF2B5EF4-FFF2-40B4-BE49-F238E27FC236}">
                <a16:creationId xmlns:a16="http://schemas.microsoft.com/office/drawing/2014/main" id="{853F7467-6975-A582-5A9C-539998467FFF}"/>
              </a:ext>
            </a:extLst>
          </p:cNvPr>
          <p:cNvSpPr/>
          <p:nvPr/>
        </p:nvSpPr>
        <p:spPr>
          <a:xfrm>
            <a:off x="1951001" y="5332256"/>
            <a:ext cx="2723919" cy="704088"/>
          </a:xfrm>
          <a:prstGeom prst="roundRect">
            <a:avLst>
              <a:gd name="adj" fmla="val 11354"/>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26" name="Rectangle 525">
            <a:extLst>
              <a:ext uri="{FF2B5EF4-FFF2-40B4-BE49-F238E27FC236}">
                <a16:creationId xmlns:a16="http://schemas.microsoft.com/office/drawing/2014/main" id="{7B363123-2FF7-BE52-2035-78E3E4CA25A5}"/>
              </a:ext>
            </a:extLst>
          </p:cNvPr>
          <p:cNvSpPr/>
          <p:nvPr/>
        </p:nvSpPr>
        <p:spPr>
          <a:xfrm>
            <a:off x="1921717" y="5354592"/>
            <a:ext cx="1837845"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Accessibility</a:t>
            </a:r>
          </a:p>
        </p:txBody>
      </p:sp>
      <p:sp>
        <p:nvSpPr>
          <p:cNvPr id="527" name="Rounded Rectangle 113">
            <a:extLst>
              <a:ext uri="{FF2B5EF4-FFF2-40B4-BE49-F238E27FC236}">
                <a16:creationId xmlns:a16="http://schemas.microsoft.com/office/drawing/2014/main" id="{022E31FC-508D-3549-D3D2-ABB0542BBC98}"/>
              </a:ext>
            </a:extLst>
          </p:cNvPr>
          <p:cNvSpPr/>
          <p:nvPr/>
        </p:nvSpPr>
        <p:spPr>
          <a:xfrm>
            <a:off x="7517081" y="5332256"/>
            <a:ext cx="2558475"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28" name="Rectangle 527">
            <a:extLst>
              <a:ext uri="{FF2B5EF4-FFF2-40B4-BE49-F238E27FC236}">
                <a16:creationId xmlns:a16="http://schemas.microsoft.com/office/drawing/2014/main" id="{2DF7B604-FE89-16D2-01A4-79FA031B8DD4}"/>
              </a:ext>
            </a:extLst>
          </p:cNvPr>
          <p:cNvSpPr/>
          <p:nvPr/>
        </p:nvSpPr>
        <p:spPr>
          <a:xfrm>
            <a:off x="7485732" y="5312030"/>
            <a:ext cx="2613071" cy="2053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Agents</a:t>
            </a:r>
          </a:p>
        </p:txBody>
      </p:sp>
      <p:sp>
        <p:nvSpPr>
          <p:cNvPr id="603" name="TextBox 17">
            <a:extLst>
              <a:ext uri="{FF2B5EF4-FFF2-40B4-BE49-F238E27FC236}">
                <a16:creationId xmlns:a16="http://schemas.microsoft.com/office/drawing/2014/main" id="{904461A7-FFDD-9F5B-F772-A02D5016EDBE}"/>
              </a:ext>
            </a:extLst>
          </p:cNvPr>
          <p:cNvSpPr txBox="1">
            <a:spLocks noChangeArrowheads="1"/>
          </p:cNvSpPr>
          <p:nvPr/>
        </p:nvSpPr>
        <p:spPr bwMode="auto">
          <a:xfrm>
            <a:off x="3209379" y="5741384"/>
            <a:ext cx="685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Snowpipe</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 Streaming</a:t>
            </a:r>
          </a:p>
        </p:txBody>
      </p:sp>
      <p:sp>
        <p:nvSpPr>
          <p:cNvPr id="642" name="TextBox 9">
            <a:extLst>
              <a:ext uri="{FF2B5EF4-FFF2-40B4-BE49-F238E27FC236}">
                <a16:creationId xmlns:a16="http://schemas.microsoft.com/office/drawing/2014/main" id="{76215067-B504-E7C5-F711-09B725D02A13}"/>
              </a:ext>
            </a:extLst>
          </p:cNvPr>
          <p:cNvSpPr txBox="1">
            <a:spLocks noChangeArrowheads="1"/>
          </p:cNvSpPr>
          <p:nvPr/>
        </p:nvSpPr>
        <p:spPr bwMode="auto">
          <a:xfrm>
            <a:off x="8603733" y="5724813"/>
            <a:ext cx="8749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Snowpark </a:t>
            </a: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DataFrames</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sp>
        <p:nvSpPr>
          <p:cNvPr id="652" name="Rounded Rectangle 5">
            <a:extLst>
              <a:ext uri="{FF2B5EF4-FFF2-40B4-BE49-F238E27FC236}">
                <a16:creationId xmlns:a16="http://schemas.microsoft.com/office/drawing/2014/main" id="{36A8D7D1-F8FE-AAFA-3D80-68DED155F237}"/>
              </a:ext>
            </a:extLst>
          </p:cNvPr>
          <p:cNvSpPr/>
          <p:nvPr/>
        </p:nvSpPr>
        <p:spPr>
          <a:xfrm>
            <a:off x="380127" y="6126272"/>
            <a:ext cx="9784080" cy="274320"/>
          </a:xfrm>
          <a:prstGeom prst="roundRect">
            <a:avLst>
              <a:gd name="adj" fmla="val 27976"/>
            </a:avLst>
          </a:prstGeom>
          <a:solidFill>
            <a:srgbClr val="7500C1">
              <a:alpha val="5914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Brain Infrastructure</a:t>
            </a:r>
          </a:p>
        </p:txBody>
      </p:sp>
      <p:sp>
        <p:nvSpPr>
          <p:cNvPr id="653" name="Rounded Rectangle 5">
            <a:extLst>
              <a:ext uri="{FF2B5EF4-FFF2-40B4-BE49-F238E27FC236}">
                <a16:creationId xmlns:a16="http://schemas.microsoft.com/office/drawing/2014/main" id="{8E7E96CE-81EF-384F-14E3-30C2260077B9}"/>
              </a:ext>
            </a:extLst>
          </p:cNvPr>
          <p:cNvSpPr/>
          <p:nvPr/>
        </p:nvSpPr>
        <p:spPr>
          <a:xfrm>
            <a:off x="380127" y="6455417"/>
            <a:ext cx="9784080" cy="244558"/>
          </a:xfrm>
          <a:prstGeom prst="roundRect">
            <a:avLst>
              <a:gd name="adj" fmla="val 30039"/>
            </a:avLst>
          </a:prstGeom>
          <a:solidFill>
            <a:srgbClr val="7500C1">
              <a:alpha val="71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Source Systems, External Systems</a:t>
            </a:r>
          </a:p>
        </p:txBody>
      </p:sp>
      <p:sp>
        <p:nvSpPr>
          <p:cNvPr id="654" name="Rounded Rectangle 16">
            <a:extLst>
              <a:ext uri="{FF2B5EF4-FFF2-40B4-BE49-F238E27FC236}">
                <a16:creationId xmlns:a16="http://schemas.microsoft.com/office/drawing/2014/main" id="{AF8C7863-D8C0-2EB7-DFEA-FF990017F3E0}"/>
              </a:ext>
            </a:extLst>
          </p:cNvPr>
          <p:cNvSpPr/>
          <p:nvPr/>
        </p:nvSpPr>
        <p:spPr>
          <a:xfrm>
            <a:off x="1822518" y="6175610"/>
            <a:ext cx="109728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Virtual Warehouses</a:t>
            </a:r>
          </a:p>
        </p:txBody>
      </p:sp>
      <p:sp>
        <p:nvSpPr>
          <p:cNvPr id="655" name="Rounded Rectangle 16">
            <a:extLst>
              <a:ext uri="{FF2B5EF4-FFF2-40B4-BE49-F238E27FC236}">
                <a16:creationId xmlns:a16="http://schemas.microsoft.com/office/drawing/2014/main" id="{526BA69B-508B-2098-4405-3EDC61C99855}"/>
              </a:ext>
            </a:extLst>
          </p:cNvPr>
          <p:cNvSpPr/>
          <p:nvPr/>
        </p:nvSpPr>
        <p:spPr>
          <a:xfrm>
            <a:off x="3035990" y="6175610"/>
            <a:ext cx="109728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Multi-Cloud</a:t>
            </a:r>
          </a:p>
        </p:txBody>
      </p:sp>
      <p:sp>
        <p:nvSpPr>
          <p:cNvPr id="656" name="Rounded Rectangle 16">
            <a:extLst>
              <a:ext uri="{FF2B5EF4-FFF2-40B4-BE49-F238E27FC236}">
                <a16:creationId xmlns:a16="http://schemas.microsoft.com/office/drawing/2014/main" id="{BD256A91-5219-DD78-C9D8-D85605CFADFF}"/>
              </a:ext>
            </a:extLst>
          </p:cNvPr>
          <p:cNvSpPr/>
          <p:nvPr/>
        </p:nvSpPr>
        <p:spPr>
          <a:xfrm>
            <a:off x="4249462" y="6175610"/>
            <a:ext cx="137160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Snowpark Container Services</a:t>
            </a:r>
          </a:p>
        </p:txBody>
      </p:sp>
      <p:sp>
        <p:nvSpPr>
          <p:cNvPr id="657" name="Rounded Rectangle 16">
            <a:extLst>
              <a:ext uri="{FF2B5EF4-FFF2-40B4-BE49-F238E27FC236}">
                <a16:creationId xmlns:a16="http://schemas.microsoft.com/office/drawing/2014/main" id="{90BB3DFC-0A5E-78CF-E6D8-D1ED087195D2}"/>
              </a:ext>
            </a:extLst>
          </p:cNvPr>
          <p:cNvSpPr/>
          <p:nvPr/>
        </p:nvSpPr>
        <p:spPr>
          <a:xfrm>
            <a:off x="5737254" y="6175610"/>
            <a:ext cx="109728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Private Link / VPC</a:t>
            </a:r>
          </a:p>
        </p:txBody>
      </p:sp>
      <p:sp>
        <p:nvSpPr>
          <p:cNvPr id="658" name="Rounded Rectangle 16">
            <a:extLst>
              <a:ext uri="{FF2B5EF4-FFF2-40B4-BE49-F238E27FC236}">
                <a16:creationId xmlns:a16="http://schemas.microsoft.com/office/drawing/2014/main" id="{ECEDFC0C-BB15-CEA2-B9B8-F27189877404}"/>
              </a:ext>
            </a:extLst>
          </p:cNvPr>
          <p:cNvSpPr/>
          <p:nvPr/>
        </p:nvSpPr>
        <p:spPr>
          <a:xfrm>
            <a:off x="6950726" y="6175610"/>
            <a:ext cx="109728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Tri-Secret Secure</a:t>
            </a:r>
          </a:p>
        </p:txBody>
      </p:sp>
      <p:sp>
        <p:nvSpPr>
          <p:cNvPr id="659" name="Rounded Rectangle 16">
            <a:extLst>
              <a:ext uri="{FF2B5EF4-FFF2-40B4-BE49-F238E27FC236}">
                <a16:creationId xmlns:a16="http://schemas.microsoft.com/office/drawing/2014/main" id="{17924B04-FC38-08F4-58A6-BAF8005D5CF0}"/>
              </a:ext>
            </a:extLst>
          </p:cNvPr>
          <p:cNvSpPr/>
          <p:nvPr/>
        </p:nvSpPr>
        <p:spPr>
          <a:xfrm>
            <a:off x="8164196" y="6175610"/>
            <a:ext cx="128016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Business Critical Isolation</a:t>
            </a:r>
          </a:p>
        </p:txBody>
      </p:sp>
      <p:sp>
        <p:nvSpPr>
          <p:cNvPr id="33" name="TextBox 9">
            <a:extLst>
              <a:ext uri="{FF2B5EF4-FFF2-40B4-BE49-F238E27FC236}">
                <a16:creationId xmlns:a16="http://schemas.microsoft.com/office/drawing/2014/main" id="{60F357B3-C7C4-15CB-BCA6-3C81B908B15C}"/>
              </a:ext>
            </a:extLst>
          </p:cNvPr>
          <p:cNvSpPr txBox="1">
            <a:spLocks noChangeArrowheads="1"/>
          </p:cNvSpPr>
          <p:nvPr/>
        </p:nvSpPr>
        <p:spPr bwMode="auto">
          <a:xfrm>
            <a:off x="5801570" y="3174714"/>
            <a:ext cx="90908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Snowpark Container Services</a:t>
            </a:r>
          </a:p>
        </p:txBody>
      </p:sp>
      <p:sp>
        <p:nvSpPr>
          <p:cNvPr id="36" name="TextBox 20">
            <a:extLst>
              <a:ext uri="{FF2B5EF4-FFF2-40B4-BE49-F238E27FC236}">
                <a16:creationId xmlns:a16="http://schemas.microsoft.com/office/drawing/2014/main" id="{10983AC1-6465-6D78-AA54-5C99067F53C5}"/>
              </a:ext>
            </a:extLst>
          </p:cNvPr>
          <p:cNvSpPr txBox="1">
            <a:spLocks noChangeArrowheads="1"/>
          </p:cNvSpPr>
          <p:nvPr/>
        </p:nvSpPr>
        <p:spPr bwMode="auto">
          <a:xfrm>
            <a:off x="6601515" y="3174714"/>
            <a:ext cx="67017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Marketplace AI Agents</a:t>
            </a:r>
          </a:p>
        </p:txBody>
      </p:sp>
      <p:sp>
        <p:nvSpPr>
          <p:cNvPr id="500" name="TextBox 19">
            <a:extLst>
              <a:ext uri="{FF2B5EF4-FFF2-40B4-BE49-F238E27FC236}">
                <a16:creationId xmlns:a16="http://schemas.microsoft.com/office/drawing/2014/main" id="{B5EC4B3C-1D38-F6CA-E8E3-6957883DC3B2}"/>
              </a:ext>
            </a:extLst>
          </p:cNvPr>
          <p:cNvSpPr txBox="1">
            <a:spLocks noChangeArrowheads="1"/>
          </p:cNvSpPr>
          <p:nvPr/>
        </p:nvSpPr>
        <p:spPr bwMode="auto">
          <a:xfrm>
            <a:off x="5964312" y="4075617"/>
            <a:ext cx="70342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Feature Store</a:t>
            </a:r>
          </a:p>
        </p:txBody>
      </p:sp>
      <p:sp>
        <p:nvSpPr>
          <p:cNvPr id="74" name="TextBox 12">
            <a:extLst>
              <a:ext uri="{FF2B5EF4-FFF2-40B4-BE49-F238E27FC236}">
                <a16:creationId xmlns:a16="http://schemas.microsoft.com/office/drawing/2014/main" id="{2ACBF923-1A77-783E-12E3-3F0BF64307BB}"/>
              </a:ext>
            </a:extLst>
          </p:cNvPr>
          <p:cNvSpPr txBox="1">
            <a:spLocks noChangeArrowheads="1"/>
          </p:cNvSpPr>
          <p:nvPr/>
        </p:nvSpPr>
        <p:spPr bwMode="auto">
          <a:xfrm>
            <a:off x="4796980" y="3174714"/>
            <a:ext cx="68257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Agent Builder</a:t>
            </a:r>
          </a:p>
        </p:txBody>
      </p:sp>
      <p:sp>
        <p:nvSpPr>
          <p:cNvPr id="77" name="TextBox 12">
            <a:extLst>
              <a:ext uri="{FF2B5EF4-FFF2-40B4-BE49-F238E27FC236}">
                <a16:creationId xmlns:a16="http://schemas.microsoft.com/office/drawing/2014/main" id="{470BF567-9ED2-881E-F7F0-DBAC2430F81C}"/>
              </a:ext>
            </a:extLst>
          </p:cNvPr>
          <p:cNvSpPr txBox="1">
            <a:spLocks noChangeArrowheads="1"/>
          </p:cNvSpPr>
          <p:nvPr/>
        </p:nvSpPr>
        <p:spPr bwMode="auto">
          <a:xfrm>
            <a:off x="2091415" y="4126858"/>
            <a:ext cx="66111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Fine-Tuning</a:t>
            </a:r>
          </a:p>
        </p:txBody>
      </p:sp>
      <p:sp>
        <p:nvSpPr>
          <p:cNvPr id="414" name="TextBox 11">
            <a:extLst>
              <a:ext uri="{FF2B5EF4-FFF2-40B4-BE49-F238E27FC236}">
                <a16:creationId xmlns:a16="http://schemas.microsoft.com/office/drawing/2014/main" id="{552EBDF0-93C5-07E9-2CA2-0F21BBFA2B70}"/>
              </a:ext>
            </a:extLst>
          </p:cNvPr>
          <p:cNvSpPr txBox="1">
            <a:spLocks noChangeArrowheads="1"/>
          </p:cNvSpPr>
          <p:nvPr/>
        </p:nvSpPr>
        <p:spPr bwMode="auto">
          <a:xfrm>
            <a:off x="2626779" y="2369600"/>
            <a:ext cx="49605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Object Tagging</a:t>
            </a:r>
          </a:p>
        </p:txBody>
      </p:sp>
      <p:sp>
        <p:nvSpPr>
          <p:cNvPr id="423" name="TextBox 9">
            <a:extLst>
              <a:ext uri="{FF2B5EF4-FFF2-40B4-BE49-F238E27FC236}">
                <a16:creationId xmlns:a16="http://schemas.microsoft.com/office/drawing/2014/main" id="{92254F84-D38C-E524-CD4D-05665A93DC3B}"/>
              </a:ext>
            </a:extLst>
          </p:cNvPr>
          <p:cNvSpPr txBox="1">
            <a:spLocks noChangeArrowheads="1"/>
          </p:cNvSpPr>
          <p:nvPr/>
        </p:nvSpPr>
        <p:spPr bwMode="auto">
          <a:xfrm>
            <a:off x="3993808" y="2369600"/>
            <a:ext cx="73595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Query History/ Profiling</a:t>
            </a:r>
          </a:p>
        </p:txBody>
      </p:sp>
      <p:sp>
        <p:nvSpPr>
          <p:cNvPr id="438" name="TextBox 12">
            <a:extLst>
              <a:ext uri="{FF2B5EF4-FFF2-40B4-BE49-F238E27FC236}">
                <a16:creationId xmlns:a16="http://schemas.microsoft.com/office/drawing/2014/main" id="{9C22BB52-204B-1E3E-9673-A09652971076}"/>
              </a:ext>
            </a:extLst>
          </p:cNvPr>
          <p:cNvSpPr txBox="1">
            <a:spLocks noChangeArrowheads="1"/>
          </p:cNvSpPr>
          <p:nvPr/>
        </p:nvSpPr>
        <p:spPr bwMode="auto">
          <a:xfrm>
            <a:off x="6061041" y="2379561"/>
            <a:ext cx="670030"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Data Quality Metrics</a:t>
            </a:r>
          </a:p>
        </p:txBody>
      </p:sp>
      <p:sp>
        <p:nvSpPr>
          <p:cNvPr id="441" name="TextBox 9">
            <a:extLst>
              <a:ext uri="{FF2B5EF4-FFF2-40B4-BE49-F238E27FC236}">
                <a16:creationId xmlns:a16="http://schemas.microsoft.com/office/drawing/2014/main" id="{4AA90286-7EA4-4749-CDB3-CE440648DFE5}"/>
              </a:ext>
            </a:extLst>
          </p:cNvPr>
          <p:cNvSpPr txBox="1">
            <a:spLocks noChangeArrowheads="1"/>
          </p:cNvSpPr>
          <p:nvPr/>
        </p:nvSpPr>
        <p:spPr bwMode="auto">
          <a:xfrm>
            <a:off x="6899139" y="2379561"/>
            <a:ext cx="75317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Masking Policies</a:t>
            </a:r>
          </a:p>
        </p:txBody>
      </p:sp>
      <p:sp>
        <p:nvSpPr>
          <p:cNvPr id="453" name="TextBox 9">
            <a:extLst>
              <a:ext uri="{FF2B5EF4-FFF2-40B4-BE49-F238E27FC236}">
                <a16:creationId xmlns:a16="http://schemas.microsoft.com/office/drawing/2014/main" id="{0E01C134-5D2C-296F-B90E-5CF34EE884E4}"/>
              </a:ext>
            </a:extLst>
          </p:cNvPr>
          <p:cNvSpPr txBox="1">
            <a:spLocks noChangeArrowheads="1"/>
          </p:cNvSpPr>
          <p:nvPr/>
        </p:nvSpPr>
        <p:spPr bwMode="auto">
          <a:xfrm>
            <a:off x="8277607" y="2376723"/>
            <a:ext cx="61638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Model Reg. Promotion</a:t>
            </a:r>
          </a:p>
        </p:txBody>
      </p:sp>
      <p:sp>
        <p:nvSpPr>
          <p:cNvPr id="47" name="TextBox 19">
            <a:extLst>
              <a:ext uri="{FF2B5EF4-FFF2-40B4-BE49-F238E27FC236}">
                <a16:creationId xmlns:a16="http://schemas.microsoft.com/office/drawing/2014/main" id="{50D42376-7886-7D0C-FC76-045677103C2B}"/>
              </a:ext>
            </a:extLst>
          </p:cNvPr>
          <p:cNvSpPr txBox="1">
            <a:spLocks noChangeArrowheads="1"/>
          </p:cNvSpPr>
          <p:nvPr/>
        </p:nvSpPr>
        <p:spPr bwMode="auto">
          <a:xfrm>
            <a:off x="2238298" y="2378653"/>
            <a:ext cx="54089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Access History</a:t>
            </a:r>
          </a:p>
        </p:txBody>
      </p:sp>
      <p:sp>
        <p:nvSpPr>
          <p:cNvPr id="50" name="TextBox 19">
            <a:extLst>
              <a:ext uri="{FF2B5EF4-FFF2-40B4-BE49-F238E27FC236}">
                <a16:creationId xmlns:a16="http://schemas.microsoft.com/office/drawing/2014/main" id="{115F4093-23DA-CEE6-9084-67D2E70DD841}"/>
              </a:ext>
            </a:extLst>
          </p:cNvPr>
          <p:cNvSpPr txBox="1">
            <a:spLocks noChangeArrowheads="1"/>
          </p:cNvSpPr>
          <p:nvPr/>
        </p:nvSpPr>
        <p:spPr bwMode="auto">
          <a:xfrm>
            <a:off x="4455580" y="2378739"/>
            <a:ext cx="86602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Snowflake Observability</a:t>
            </a:r>
          </a:p>
        </p:txBody>
      </p:sp>
      <p:sp>
        <p:nvSpPr>
          <p:cNvPr id="71" name="TextBox 12">
            <a:extLst>
              <a:ext uri="{FF2B5EF4-FFF2-40B4-BE49-F238E27FC236}">
                <a16:creationId xmlns:a16="http://schemas.microsoft.com/office/drawing/2014/main" id="{2D454CEE-0A8F-4FC8-67F6-3B4368A5C146}"/>
              </a:ext>
            </a:extLst>
          </p:cNvPr>
          <p:cNvSpPr txBox="1">
            <a:spLocks noChangeArrowheads="1"/>
          </p:cNvSpPr>
          <p:nvPr/>
        </p:nvSpPr>
        <p:spPr bwMode="auto">
          <a:xfrm>
            <a:off x="2941526" y="2387706"/>
            <a:ext cx="74056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RBAC/Access Policies</a:t>
            </a:r>
          </a:p>
        </p:txBody>
      </p:sp>
      <p:sp>
        <p:nvSpPr>
          <p:cNvPr id="4" name="Oval 3">
            <a:extLst>
              <a:ext uri="{FF2B5EF4-FFF2-40B4-BE49-F238E27FC236}">
                <a16:creationId xmlns:a16="http://schemas.microsoft.com/office/drawing/2014/main" id="{74968095-D539-F12A-E615-9835E052E44B}"/>
              </a:ext>
            </a:extLst>
          </p:cNvPr>
          <p:cNvSpPr/>
          <p:nvPr/>
        </p:nvSpPr>
        <p:spPr>
          <a:xfrm>
            <a:off x="454117" y="2117549"/>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5</a:t>
            </a:r>
          </a:p>
        </p:txBody>
      </p:sp>
      <p:sp>
        <p:nvSpPr>
          <p:cNvPr id="5" name="Oval 4">
            <a:extLst>
              <a:ext uri="{FF2B5EF4-FFF2-40B4-BE49-F238E27FC236}">
                <a16:creationId xmlns:a16="http://schemas.microsoft.com/office/drawing/2014/main" id="{64A86F79-28C4-1D15-31A0-0C328125B8DD}"/>
              </a:ext>
            </a:extLst>
          </p:cNvPr>
          <p:cNvSpPr/>
          <p:nvPr/>
        </p:nvSpPr>
        <p:spPr>
          <a:xfrm>
            <a:off x="454117" y="29707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4</a:t>
            </a:r>
          </a:p>
        </p:txBody>
      </p:sp>
      <p:sp>
        <p:nvSpPr>
          <p:cNvPr id="6" name="Oval 5">
            <a:extLst>
              <a:ext uri="{FF2B5EF4-FFF2-40B4-BE49-F238E27FC236}">
                <a16:creationId xmlns:a16="http://schemas.microsoft.com/office/drawing/2014/main" id="{5EA4EDBE-3629-F2C5-E9AE-6D08DD7C737E}"/>
              </a:ext>
            </a:extLst>
          </p:cNvPr>
          <p:cNvSpPr/>
          <p:nvPr/>
        </p:nvSpPr>
        <p:spPr>
          <a:xfrm>
            <a:off x="454117" y="3878846"/>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3</a:t>
            </a:r>
          </a:p>
        </p:txBody>
      </p:sp>
      <p:sp>
        <p:nvSpPr>
          <p:cNvPr id="7" name="Oval 6">
            <a:extLst>
              <a:ext uri="{FF2B5EF4-FFF2-40B4-BE49-F238E27FC236}">
                <a16:creationId xmlns:a16="http://schemas.microsoft.com/office/drawing/2014/main" id="{B558297E-0848-B04F-C9F5-5E14D3E5A86D}"/>
              </a:ext>
            </a:extLst>
          </p:cNvPr>
          <p:cNvSpPr/>
          <p:nvPr/>
        </p:nvSpPr>
        <p:spPr>
          <a:xfrm>
            <a:off x="408488" y="472859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2</a:t>
            </a:r>
          </a:p>
        </p:txBody>
      </p:sp>
      <p:sp>
        <p:nvSpPr>
          <p:cNvPr id="8" name="Oval 7">
            <a:extLst>
              <a:ext uri="{FF2B5EF4-FFF2-40B4-BE49-F238E27FC236}">
                <a16:creationId xmlns:a16="http://schemas.microsoft.com/office/drawing/2014/main" id="{DB606B9F-B50B-63E9-5A10-A8DDFFDAC1D5}"/>
              </a:ext>
            </a:extLst>
          </p:cNvPr>
          <p:cNvSpPr/>
          <p:nvPr/>
        </p:nvSpPr>
        <p:spPr>
          <a:xfrm>
            <a:off x="454117" y="55690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1</a:t>
            </a:r>
          </a:p>
        </p:txBody>
      </p:sp>
      <p:pic>
        <p:nvPicPr>
          <p:cNvPr id="39" name="Picture 38" descr="A logo of a cat&#10;&#10;AI-generated content may be incorrect.">
            <a:extLst>
              <a:ext uri="{FF2B5EF4-FFF2-40B4-BE49-F238E27FC236}">
                <a16:creationId xmlns:a16="http://schemas.microsoft.com/office/drawing/2014/main" id="{CE05A09B-FCBD-5C4C-1D87-836DE447C4A7}"/>
              </a:ext>
            </a:extLst>
          </p:cNvPr>
          <p:cNvPicPr>
            <a:picLocks noChangeAspect="1"/>
          </p:cNvPicPr>
          <p:nvPr/>
        </p:nvPicPr>
        <p:blipFill>
          <a:blip r:embed="rId4"/>
          <a:stretch>
            <a:fillRect/>
          </a:stretch>
        </p:blipFill>
        <p:spPr>
          <a:xfrm>
            <a:off x="7502620" y="4786664"/>
            <a:ext cx="265481" cy="279394"/>
          </a:xfrm>
          <a:prstGeom prst="rect">
            <a:avLst/>
          </a:prstGeom>
        </p:spPr>
      </p:pic>
      <p:sp>
        <p:nvSpPr>
          <p:cNvPr id="11" name="TextBox 9">
            <a:extLst>
              <a:ext uri="{FF2B5EF4-FFF2-40B4-BE49-F238E27FC236}">
                <a16:creationId xmlns:a16="http://schemas.microsoft.com/office/drawing/2014/main" id="{109E04EE-071B-4535-08EF-AEE09DFE754E}"/>
              </a:ext>
            </a:extLst>
          </p:cNvPr>
          <p:cNvSpPr txBox="1">
            <a:spLocks noChangeArrowheads="1"/>
          </p:cNvSpPr>
          <p:nvPr/>
        </p:nvSpPr>
        <p:spPr bwMode="auto">
          <a:xfrm>
            <a:off x="7484567" y="2395313"/>
            <a:ext cx="61638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Snowflake Tasks</a:t>
            </a:r>
          </a:p>
        </p:txBody>
      </p:sp>
      <p:sp>
        <p:nvSpPr>
          <p:cNvPr id="24" name="TextBox 10">
            <a:extLst>
              <a:ext uri="{FF2B5EF4-FFF2-40B4-BE49-F238E27FC236}">
                <a16:creationId xmlns:a16="http://schemas.microsoft.com/office/drawing/2014/main" id="{9F30FC1A-16B5-2D9A-7E79-458AEDC807F0}"/>
              </a:ext>
            </a:extLst>
          </p:cNvPr>
          <p:cNvSpPr txBox="1">
            <a:spLocks noChangeArrowheads="1"/>
          </p:cNvSpPr>
          <p:nvPr/>
        </p:nvSpPr>
        <p:spPr bwMode="auto">
          <a:xfrm>
            <a:off x="4996204" y="4914416"/>
            <a:ext cx="693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Vector Embeddings</a:t>
            </a:r>
          </a:p>
        </p:txBody>
      </p:sp>
      <p:sp>
        <p:nvSpPr>
          <p:cNvPr id="26" name="TextBox 17">
            <a:extLst>
              <a:ext uri="{FF2B5EF4-FFF2-40B4-BE49-F238E27FC236}">
                <a16:creationId xmlns:a16="http://schemas.microsoft.com/office/drawing/2014/main" id="{D009870C-940D-C873-A5CB-34DC7E8F0CFC}"/>
              </a:ext>
            </a:extLst>
          </p:cNvPr>
          <p:cNvSpPr txBox="1">
            <a:spLocks noChangeArrowheads="1"/>
          </p:cNvSpPr>
          <p:nvPr/>
        </p:nvSpPr>
        <p:spPr bwMode="auto">
          <a:xfrm>
            <a:off x="5539157" y="4902661"/>
            <a:ext cx="7270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Semi-Structured</a:t>
            </a:r>
          </a:p>
        </p:txBody>
      </p:sp>
      <p:sp>
        <p:nvSpPr>
          <p:cNvPr id="28" name="Rounded Rectangle 53">
            <a:extLst>
              <a:ext uri="{FF2B5EF4-FFF2-40B4-BE49-F238E27FC236}">
                <a16:creationId xmlns:a16="http://schemas.microsoft.com/office/drawing/2014/main" id="{301FC93F-1790-9F40-38A3-A49B0615F78A}"/>
              </a:ext>
            </a:extLst>
          </p:cNvPr>
          <p:cNvSpPr/>
          <p:nvPr/>
        </p:nvSpPr>
        <p:spPr>
          <a:xfrm>
            <a:off x="4715779" y="5332256"/>
            <a:ext cx="2763677" cy="704088"/>
          </a:xfrm>
          <a:prstGeom prst="roundRect">
            <a:avLst>
              <a:gd name="adj" fmla="val 11354"/>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19" name="Rectangle 518">
            <a:extLst>
              <a:ext uri="{FF2B5EF4-FFF2-40B4-BE49-F238E27FC236}">
                <a16:creationId xmlns:a16="http://schemas.microsoft.com/office/drawing/2014/main" id="{64D23FCE-240E-D1C6-61C0-BF4B738A2827}"/>
              </a:ext>
            </a:extLst>
          </p:cNvPr>
          <p:cNvSpPr/>
          <p:nvPr/>
        </p:nvSpPr>
        <p:spPr>
          <a:xfrm>
            <a:off x="4684691" y="5343162"/>
            <a:ext cx="2034570"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Products </a:t>
            </a:r>
          </a:p>
        </p:txBody>
      </p:sp>
      <p:sp>
        <p:nvSpPr>
          <p:cNvPr id="630" name="TextBox 9">
            <a:extLst>
              <a:ext uri="{FF2B5EF4-FFF2-40B4-BE49-F238E27FC236}">
                <a16:creationId xmlns:a16="http://schemas.microsoft.com/office/drawing/2014/main" id="{418DA251-DB1D-B892-0635-4723CA200C38}"/>
              </a:ext>
            </a:extLst>
          </p:cNvPr>
          <p:cNvSpPr txBox="1">
            <a:spLocks noChangeArrowheads="1"/>
          </p:cNvSpPr>
          <p:nvPr/>
        </p:nvSpPr>
        <p:spPr bwMode="auto">
          <a:xfrm>
            <a:off x="5420554" y="5728764"/>
            <a:ext cx="8868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Data Marketplace Listings</a:t>
            </a:r>
          </a:p>
        </p:txBody>
      </p:sp>
      <p:sp>
        <p:nvSpPr>
          <p:cNvPr id="10" name="TextBox 9">
            <a:extLst>
              <a:ext uri="{FF2B5EF4-FFF2-40B4-BE49-F238E27FC236}">
                <a16:creationId xmlns:a16="http://schemas.microsoft.com/office/drawing/2014/main" id="{E14367D3-54FD-238B-7539-5716685D887A}"/>
              </a:ext>
            </a:extLst>
          </p:cNvPr>
          <p:cNvSpPr txBox="1">
            <a:spLocks noChangeArrowheads="1"/>
          </p:cNvSpPr>
          <p:nvPr/>
        </p:nvSpPr>
        <p:spPr bwMode="auto">
          <a:xfrm>
            <a:off x="6692003" y="5728764"/>
            <a:ext cx="7492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Data Sharing / Clean Rooms</a:t>
            </a:r>
          </a:p>
        </p:txBody>
      </p:sp>
      <p:pic>
        <p:nvPicPr>
          <p:cNvPr id="32" name="Picture 2" descr="Snowpark vs Snowflake Connectors: The Right Tool for Snowflake Workflows">
            <a:extLst>
              <a:ext uri="{FF2B5EF4-FFF2-40B4-BE49-F238E27FC236}">
                <a16:creationId xmlns:a16="http://schemas.microsoft.com/office/drawing/2014/main" id="{29C4A54D-FE73-B1D6-3BD2-3A425A0A303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104" b="26142"/>
          <a:stretch>
            <a:fillRect/>
          </a:stretch>
        </p:blipFill>
        <p:spPr bwMode="auto">
          <a:xfrm>
            <a:off x="6085909" y="2914592"/>
            <a:ext cx="356168" cy="2743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nowpark vs Snowflake Connectors: The Right Tool for Snowflake Workflows">
            <a:extLst>
              <a:ext uri="{FF2B5EF4-FFF2-40B4-BE49-F238E27FC236}">
                <a16:creationId xmlns:a16="http://schemas.microsoft.com/office/drawing/2014/main" id="{67A7E4F3-E1F3-7278-87E9-9EF40BADA8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104" b="26142"/>
          <a:stretch>
            <a:fillRect/>
          </a:stretch>
        </p:blipFill>
        <p:spPr bwMode="auto">
          <a:xfrm>
            <a:off x="8842796" y="5504200"/>
            <a:ext cx="356168" cy="274320"/>
          </a:xfrm>
          <a:prstGeom prst="rect">
            <a:avLst/>
          </a:prstGeom>
          <a:noFill/>
          <a:extLst>
            <a:ext uri="{909E8E84-426E-40DD-AFC4-6F175D3DCCD1}">
              <a14:hiddenFill xmlns:a14="http://schemas.microsoft.com/office/drawing/2010/main">
                <a:solidFill>
                  <a:srgbClr val="FFFFFF"/>
                </a:solidFill>
              </a14:hiddenFill>
            </a:ext>
          </a:extLst>
        </p:spPr>
      </p:pic>
      <p:pic>
        <p:nvPicPr>
          <p:cNvPr id="60" name="Graphic 59" descr="Database outline">
            <a:extLst>
              <a:ext uri="{FF2B5EF4-FFF2-40B4-BE49-F238E27FC236}">
                <a16:creationId xmlns:a16="http://schemas.microsoft.com/office/drawing/2014/main" id="{459C185B-A654-D0CA-7732-4C3CB582FC2E}"/>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913192" y="5497775"/>
            <a:ext cx="274320" cy="274320"/>
          </a:xfrm>
          <a:prstGeom prst="rect">
            <a:avLst/>
          </a:prstGeom>
        </p:spPr>
      </p:pic>
      <p:pic>
        <p:nvPicPr>
          <p:cNvPr id="63" name="Graphic 62" descr="Database outline">
            <a:extLst>
              <a:ext uri="{FF2B5EF4-FFF2-40B4-BE49-F238E27FC236}">
                <a16:creationId xmlns:a16="http://schemas.microsoft.com/office/drawing/2014/main" id="{22526941-7337-899E-E21A-F4E95AC0F21C}"/>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5728968" y="5497775"/>
            <a:ext cx="274320" cy="274320"/>
          </a:xfrm>
          <a:prstGeom prst="rect">
            <a:avLst/>
          </a:prstGeom>
        </p:spPr>
      </p:pic>
      <p:pic>
        <p:nvPicPr>
          <p:cNvPr id="458" name="Graphic 457" descr="Checklist outline">
            <a:extLst>
              <a:ext uri="{FF2B5EF4-FFF2-40B4-BE49-F238E27FC236}">
                <a16:creationId xmlns:a16="http://schemas.microsoft.com/office/drawing/2014/main" id="{91BF97AA-778C-74E8-ADB5-5A43B5B41254}"/>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2784831" y="2930062"/>
            <a:ext cx="274320" cy="274320"/>
          </a:xfrm>
          <a:prstGeom prst="rect">
            <a:avLst/>
          </a:prstGeom>
        </p:spPr>
      </p:pic>
      <p:pic>
        <p:nvPicPr>
          <p:cNvPr id="460" name="Graphic 459" descr="Checklist outline">
            <a:extLst>
              <a:ext uri="{FF2B5EF4-FFF2-40B4-BE49-F238E27FC236}">
                <a16:creationId xmlns:a16="http://schemas.microsoft.com/office/drawing/2014/main" id="{AD7F4D2B-98CC-75BC-0B5E-035475A046E8}"/>
              </a:ext>
            </a:extLst>
          </p:cNvPr>
          <p:cNvPicPr>
            <a:picLocks noChangeAspect="1"/>
          </p:cNvPicPr>
          <p:nvPr/>
        </p:nvPicPr>
        <p:blipFill>
          <a:blip>
            <a:extLst>
              <a:ext uri="{96DAC541-7B7A-43D3-8B79-37D633B846F1}">
                <asvg:svgBlip xmlns:asvg="http://schemas.microsoft.com/office/drawing/2016/SVG/main" r:embed="rId7"/>
              </a:ext>
            </a:extLst>
          </a:blip>
          <a:srcRect/>
          <a:stretch/>
        </p:blipFill>
        <p:spPr>
          <a:xfrm>
            <a:off x="7645439" y="2161650"/>
            <a:ext cx="274320" cy="274320"/>
          </a:xfrm>
          <a:prstGeom prst="rect">
            <a:avLst/>
          </a:prstGeom>
        </p:spPr>
      </p:pic>
      <p:pic>
        <p:nvPicPr>
          <p:cNvPr id="462" name="Picture 4" descr="Inside Snowflake's New Cortex AI Suite for Finserv Firms | Technology  Magazine">
            <a:extLst>
              <a:ext uri="{FF2B5EF4-FFF2-40B4-BE49-F238E27FC236}">
                <a16:creationId xmlns:a16="http://schemas.microsoft.com/office/drawing/2014/main" id="{5F1BAFDF-9DB8-4CD7-F8C1-64F7525CD7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2269700" y="3930447"/>
            <a:ext cx="276903" cy="182880"/>
          </a:xfrm>
          <a:prstGeom prst="rect">
            <a:avLst/>
          </a:prstGeom>
          <a:noFill/>
          <a:extLst>
            <a:ext uri="{909E8E84-426E-40DD-AFC4-6F175D3DCCD1}">
              <a14:hiddenFill xmlns:a14="http://schemas.microsoft.com/office/drawing/2010/main">
                <a:solidFill>
                  <a:srgbClr val="FFFFFF"/>
                </a:solidFill>
              </a14:hiddenFill>
            </a:ext>
          </a:extLst>
        </p:spPr>
      </p:pic>
      <p:pic>
        <p:nvPicPr>
          <p:cNvPr id="493" name="Picture 6" descr="Built-In Data Governance and Discovery with Snowflake Horizon Catalog">
            <a:extLst>
              <a:ext uri="{FF2B5EF4-FFF2-40B4-BE49-F238E27FC236}">
                <a16:creationId xmlns:a16="http://schemas.microsoft.com/office/drawing/2014/main" id="{8322DF5C-16EB-2821-FCDC-1E50089C0A2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0156" t="25791" r="40185" b="25912"/>
          <a:stretch>
            <a:fillRect/>
          </a:stretch>
        </p:blipFill>
        <p:spPr bwMode="auto">
          <a:xfrm>
            <a:off x="6760366" y="2149265"/>
            <a:ext cx="228600" cy="240667"/>
          </a:xfrm>
          <a:prstGeom prst="rect">
            <a:avLst/>
          </a:prstGeom>
          <a:noFill/>
          <a:extLst>
            <a:ext uri="{909E8E84-426E-40DD-AFC4-6F175D3DCCD1}">
              <a14:hiddenFill xmlns:a14="http://schemas.microsoft.com/office/drawing/2010/main">
                <a:solidFill>
                  <a:srgbClr val="FFFFFF"/>
                </a:solidFill>
              </a14:hiddenFill>
            </a:ext>
          </a:extLst>
        </p:spPr>
      </p:pic>
      <p:pic>
        <p:nvPicPr>
          <p:cNvPr id="510" name="Picture 4" descr="Inside Snowflake's New Cortex AI Suite for Finserv Firms | Technology  Magazine">
            <a:extLst>
              <a:ext uri="{FF2B5EF4-FFF2-40B4-BE49-F238E27FC236}">
                <a16:creationId xmlns:a16="http://schemas.microsoft.com/office/drawing/2014/main" id="{D4D6D291-C6E9-7EDB-D116-57BE86CB26C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5000133" y="2974468"/>
            <a:ext cx="276903" cy="182880"/>
          </a:xfrm>
          <a:prstGeom prst="rect">
            <a:avLst/>
          </a:prstGeom>
          <a:noFill/>
          <a:extLst>
            <a:ext uri="{909E8E84-426E-40DD-AFC4-6F175D3DCCD1}">
              <a14:hiddenFill xmlns:a14="http://schemas.microsoft.com/office/drawing/2010/main">
                <a:solidFill>
                  <a:srgbClr val="FFFFFF"/>
                </a:solidFill>
              </a14:hiddenFill>
            </a:ext>
          </a:extLst>
        </p:spPr>
      </p:pic>
      <p:pic>
        <p:nvPicPr>
          <p:cNvPr id="67" name="Graphic 66" descr="Gauge outline">
            <a:extLst>
              <a:ext uri="{FF2B5EF4-FFF2-40B4-BE49-F238E27FC236}">
                <a16:creationId xmlns:a16="http://schemas.microsoft.com/office/drawing/2014/main" id="{2AD2B917-9E08-7CDA-2122-5BD81008BAAB}"/>
              </a:ext>
            </a:extLst>
          </p:cNvPr>
          <p:cNvPicPr>
            <a:picLocks noChangeAspect="1"/>
          </p:cNvPicPr>
          <p:nvPr/>
        </p:nvPicPr>
        <p:blipFill>
          <a:blip>
            <a:extLst>
              <a:ext uri="{96DAC541-7B7A-43D3-8B79-37D633B846F1}">
                <asvg:svgBlip xmlns:asvg="http://schemas.microsoft.com/office/drawing/2016/SVG/main" r:embed="rId10"/>
              </a:ext>
            </a:extLst>
          </a:blip>
          <a:srcRect/>
          <a:stretch/>
        </p:blipFill>
        <p:spPr>
          <a:xfrm>
            <a:off x="3331916" y="4656996"/>
            <a:ext cx="274320" cy="274320"/>
          </a:xfrm>
          <a:prstGeom prst="rect">
            <a:avLst/>
          </a:prstGeom>
        </p:spPr>
      </p:pic>
      <p:pic>
        <p:nvPicPr>
          <p:cNvPr id="70" name="Graphic 69" descr="Workflow outline">
            <a:extLst>
              <a:ext uri="{FF2B5EF4-FFF2-40B4-BE49-F238E27FC236}">
                <a16:creationId xmlns:a16="http://schemas.microsoft.com/office/drawing/2014/main" id="{9E6A4991-D6FB-F82B-1D4E-64CB6423E811}"/>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8719210" y="4697042"/>
            <a:ext cx="274320" cy="274320"/>
          </a:xfrm>
          <a:prstGeom prst="rect">
            <a:avLst/>
          </a:prstGeom>
        </p:spPr>
      </p:pic>
      <p:pic>
        <p:nvPicPr>
          <p:cNvPr id="73" name="Graphic 72" descr="Server outline">
            <a:extLst>
              <a:ext uri="{FF2B5EF4-FFF2-40B4-BE49-F238E27FC236}">
                <a16:creationId xmlns:a16="http://schemas.microsoft.com/office/drawing/2014/main" id="{18DB5757-4B92-A60E-7374-6F3B74108543}"/>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5768050" y="4658257"/>
            <a:ext cx="274320" cy="274320"/>
          </a:xfrm>
          <a:prstGeom prst="rect">
            <a:avLst/>
          </a:prstGeom>
        </p:spPr>
      </p:pic>
      <p:pic>
        <p:nvPicPr>
          <p:cNvPr id="78" name="Graphic 77" descr="Robot outline">
            <a:extLst>
              <a:ext uri="{FF2B5EF4-FFF2-40B4-BE49-F238E27FC236}">
                <a16:creationId xmlns:a16="http://schemas.microsoft.com/office/drawing/2014/main" id="{EAA940FA-A8DD-1F4E-D180-19BD3670916D}"/>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6792658" y="2899181"/>
            <a:ext cx="274320" cy="274320"/>
          </a:xfrm>
          <a:prstGeom prst="rect">
            <a:avLst/>
          </a:prstGeom>
        </p:spPr>
      </p:pic>
      <p:pic>
        <p:nvPicPr>
          <p:cNvPr id="81" name="Picture 34" descr="Syncing cloud outline">
            <a:extLst>
              <a:ext uri="{FF2B5EF4-FFF2-40B4-BE49-F238E27FC236}">
                <a16:creationId xmlns:a16="http://schemas.microsoft.com/office/drawing/2014/main" id="{48F99718-1670-F306-EFE7-C218007A2743}"/>
              </a:ext>
            </a:extLst>
          </p:cNvPr>
          <p:cNvPicPr>
            <a:picLocks noChangeAspect="1"/>
          </p:cNvPicPr>
          <p:nvPr/>
        </p:nvPicPr>
        <p:blipFill>
          <a:blip>
            <a:extLst>
              <a:ext uri="{96DAC541-7B7A-43D3-8B79-37D633B846F1}">
                <asvg:svgBlip xmlns:asvg="http://schemas.microsoft.com/office/drawing/2016/SVG/main" r:embed="rId14"/>
              </a:ext>
            </a:extLst>
          </a:blip>
          <a:srcRect/>
          <a:stretch/>
        </p:blipFill>
        <p:spPr>
          <a:xfrm>
            <a:off x="3394151" y="5465233"/>
            <a:ext cx="315584" cy="315584"/>
          </a:xfrm>
          <a:prstGeom prst="rect">
            <a:avLst/>
          </a:prstGeom>
        </p:spPr>
      </p:pic>
      <p:pic>
        <p:nvPicPr>
          <p:cNvPr id="84" name="Graphic 83" descr="Research outline">
            <a:extLst>
              <a:ext uri="{FF2B5EF4-FFF2-40B4-BE49-F238E27FC236}">
                <a16:creationId xmlns:a16="http://schemas.microsoft.com/office/drawing/2014/main" id="{53D27708-8861-EE4C-25D9-4917EECA2E2F}"/>
              </a:ext>
            </a:extLst>
          </p:cNvPr>
          <p:cNvPicPr>
            <a:picLocks noChangeAspect="1"/>
          </p:cNvPicPr>
          <p:nvPr/>
        </p:nvPicPr>
        <p:blipFill>
          <a:blip>
            <a:extLst>
              <a:ext uri="{96DAC541-7B7A-43D3-8B79-37D633B846F1}">
                <asvg:svgBlip xmlns:asvg="http://schemas.microsoft.com/office/drawing/2016/SVG/main" r:embed="rId15"/>
              </a:ext>
            </a:extLst>
          </a:blip>
          <a:srcRect/>
          <a:stretch/>
        </p:blipFill>
        <p:spPr>
          <a:xfrm>
            <a:off x="5181995" y="4678577"/>
            <a:ext cx="274320" cy="274320"/>
          </a:xfrm>
          <a:prstGeom prst="rect">
            <a:avLst/>
          </a:prstGeom>
        </p:spPr>
      </p:pic>
      <p:pic>
        <p:nvPicPr>
          <p:cNvPr id="87" name="Graphic 86" descr="Social network outline">
            <a:extLst>
              <a:ext uri="{FF2B5EF4-FFF2-40B4-BE49-F238E27FC236}">
                <a16:creationId xmlns:a16="http://schemas.microsoft.com/office/drawing/2014/main" id="{3246319A-9377-B265-F237-64061C18DB23}"/>
              </a:ext>
            </a:extLst>
          </p:cNvPr>
          <p:cNvPicPr>
            <a:picLocks noChangeAspect="1"/>
          </p:cNvPicPr>
          <p:nvPr/>
        </p:nvPicPr>
        <p:blipFill>
          <a:blip>
            <a:extLst>
              <a:ext uri="{96DAC541-7B7A-43D3-8B79-37D633B846F1}">
                <asvg:svgBlip xmlns:asvg="http://schemas.microsoft.com/office/drawing/2016/SVG/main" r:embed="rId16"/>
              </a:ext>
            </a:extLst>
          </a:blip>
          <a:srcRect/>
          <a:stretch/>
        </p:blipFill>
        <p:spPr>
          <a:xfrm>
            <a:off x="2236740" y="4666300"/>
            <a:ext cx="274320" cy="274320"/>
          </a:xfrm>
          <a:prstGeom prst="rect">
            <a:avLst/>
          </a:prstGeom>
        </p:spPr>
      </p:pic>
      <p:pic>
        <p:nvPicPr>
          <p:cNvPr id="88" name="Graphic 87" descr="Security camera outline">
            <a:extLst>
              <a:ext uri="{FF2B5EF4-FFF2-40B4-BE49-F238E27FC236}">
                <a16:creationId xmlns:a16="http://schemas.microsoft.com/office/drawing/2014/main" id="{8E0A3F4C-CB1D-387F-1D08-18D567B9A955}"/>
              </a:ext>
            </a:extLst>
          </p:cNvPr>
          <p:cNvPicPr>
            <a:picLocks noChangeAspect="1"/>
          </p:cNvPicPr>
          <p:nvPr/>
        </p:nvPicPr>
        <p:blipFill>
          <a:blip>
            <a:extLst>
              <a:ext uri="{96DAC541-7B7A-43D3-8B79-37D633B846F1}">
                <asvg:svgBlip xmlns:asvg="http://schemas.microsoft.com/office/drawing/2016/SVG/main" r:embed="rId17"/>
              </a:ext>
            </a:extLst>
          </a:blip>
          <a:srcRect/>
          <a:stretch/>
        </p:blipFill>
        <p:spPr>
          <a:xfrm>
            <a:off x="4798554" y="2129859"/>
            <a:ext cx="274320" cy="274320"/>
          </a:xfrm>
          <a:prstGeom prst="rect">
            <a:avLst/>
          </a:prstGeom>
        </p:spPr>
      </p:pic>
      <p:pic>
        <p:nvPicPr>
          <p:cNvPr id="90" name="Graphic 89" descr="Shopping cart outline">
            <a:extLst>
              <a:ext uri="{FF2B5EF4-FFF2-40B4-BE49-F238E27FC236}">
                <a16:creationId xmlns:a16="http://schemas.microsoft.com/office/drawing/2014/main" id="{ABBC49B0-2F7F-C73B-8CD4-A48A1EE369BB}"/>
              </a:ext>
            </a:extLst>
          </p:cNvPr>
          <p:cNvPicPr>
            <a:picLocks noChangeAspect="1"/>
          </p:cNvPicPr>
          <p:nvPr/>
        </p:nvPicPr>
        <p:blipFill>
          <a:blip>
            <a:extLst>
              <a:ext uri="{96DAC541-7B7A-43D3-8B79-37D633B846F1}">
                <asvg:svgBlip xmlns:asvg="http://schemas.microsoft.com/office/drawing/2016/SVG/main" r:embed="rId18"/>
              </a:ext>
            </a:extLst>
          </a:blip>
          <a:srcRect/>
          <a:stretch/>
        </p:blipFill>
        <p:spPr>
          <a:xfrm>
            <a:off x="6195537" y="3826133"/>
            <a:ext cx="274320" cy="274320"/>
          </a:xfrm>
          <a:prstGeom prst="rect">
            <a:avLst/>
          </a:prstGeom>
        </p:spPr>
      </p:pic>
      <p:pic>
        <p:nvPicPr>
          <p:cNvPr id="91" name="Graphic 90" descr="Table outline">
            <a:extLst>
              <a:ext uri="{FF2B5EF4-FFF2-40B4-BE49-F238E27FC236}">
                <a16:creationId xmlns:a16="http://schemas.microsoft.com/office/drawing/2014/main" id="{9B1BC18F-E3BA-78A5-A8B6-3DD375858C53}"/>
              </a:ext>
            </a:extLst>
          </p:cNvPr>
          <p:cNvPicPr>
            <a:picLocks noChangeAspect="1"/>
          </p:cNvPicPr>
          <p:nvPr/>
        </p:nvPicPr>
        <p:blipFill>
          <a:blip>
            <a:extLst>
              <a:ext uri="{96DAC541-7B7A-43D3-8B79-37D633B846F1}">
                <asvg:svgBlip xmlns:asvg="http://schemas.microsoft.com/office/drawing/2016/SVG/main" r:embed="rId19"/>
              </a:ext>
            </a:extLst>
          </a:blip>
          <a:srcRect/>
          <a:stretch/>
        </p:blipFill>
        <p:spPr>
          <a:xfrm>
            <a:off x="5603924" y="3810343"/>
            <a:ext cx="274320" cy="274320"/>
          </a:xfrm>
          <a:prstGeom prst="rect">
            <a:avLst/>
          </a:prstGeom>
        </p:spPr>
      </p:pic>
      <p:pic>
        <p:nvPicPr>
          <p:cNvPr id="93" name="Graphic 92" descr="Brain outline">
            <a:extLst>
              <a:ext uri="{FF2B5EF4-FFF2-40B4-BE49-F238E27FC236}">
                <a16:creationId xmlns:a16="http://schemas.microsoft.com/office/drawing/2014/main" id="{D9BC8BB9-F043-44DC-24B4-AC780F0F77AE}"/>
              </a:ext>
            </a:extLst>
          </p:cNvPr>
          <p:cNvPicPr>
            <a:picLocks noChangeAspect="1"/>
          </p:cNvPicPr>
          <p:nvPr/>
        </p:nvPicPr>
        <p:blipFill>
          <a:blip>
            <a:extLst>
              <a:ext uri="{96DAC541-7B7A-43D3-8B79-37D633B846F1}">
                <asvg:svgBlip xmlns:asvg="http://schemas.microsoft.com/office/drawing/2016/SVG/main" r:embed="rId20"/>
              </a:ext>
            </a:extLst>
          </a:blip>
          <a:srcRect/>
          <a:stretch/>
        </p:blipFill>
        <p:spPr>
          <a:xfrm>
            <a:off x="8444136" y="2128052"/>
            <a:ext cx="274320" cy="274320"/>
          </a:xfrm>
          <a:prstGeom prst="rect">
            <a:avLst/>
          </a:prstGeom>
        </p:spPr>
      </p:pic>
      <p:pic>
        <p:nvPicPr>
          <p:cNvPr id="99" name="Graphic 98" descr="Shield Tick outline">
            <a:extLst>
              <a:ext uri="{FF2B5EF4-FFF2-40B4-BE49-F238E27FC236}">
                <a16:creationId xmlns:a16="http://schemas.microsoft.com/office/drawing/2014/main" id="{AC941E5C-2615-B1CB-11D2-5FFF69A9EFB6}"/>
              </a:ext>
            </a:extLst>
          </p:cNvPr>
          <p:cNvPicPr>
            <a:picLocks noChangeAspect="1"/>
          </p:cNvPicPr>
          <p:nvPr/>
        </p:nvPicPr>
        <p:blipFill>
          <a:blip>
            <a:extLst>
              <a:ext uri="{96DAC541-7B7A-43D3-8B79-37D633B846F1}">
                <asvg:svgBlip xmlns:asvg="http://schemas.microsoft.com/office/drawing/2016/SVG/main" r:embed="rId21"/>
              </a:ext>
            </a:extLst>
          </a:blip>
          <a:srcRect/>
          <a:stretch/>
        </p:blipFill>
        <p:spPr>
          <a:xfrm>
            <a:off x="7081675" y="-398475"/>
            <a:ext cx="274320" cy="274320"/>
          </a:xfrm>
          <a:prstGeom prst="rect">
            <a:avLst/>
          </a:prstGeom>
        </p:spPr>
      </p:pic>
      <p:pic>
        <p:nvPicPr>
          <p:cNvPr id="100" name="Graphic 99" descr="Lock outline">
            <a:extLst>
              <a:ext uri="{FF2B5EF4-FFF2-40B4-BE49-F238E27FC236}">
                <a16:creationId xmlns:a16="http://schemas.microsoft.com/office/drawing/2014/main" id="{FF3440E0-BB8E-FF77-C927-BF62731D84A8}"/>
              </a:ext>
            </a:extLst>
          </p:cNvPr>
          <p:cNvPicPr>
            <a:picLocks noChangeAspect="1"/>
          </p:cNvPicPr>
          <p:nvPr/>
        </p:nvPicPr>
        <p:blipFill>
          <a:blip>
            <a:extLst>
              <a:ext uri="{96DAC541-7B7A-43D3-8B79-37D633B846F1}">
                <asvg:svgBlip xmlns:asvg="http://schemas.microsoft.com/office/drawing/2016/SVG/main" r:embed="rId22"/>
              </a:ext>
            </a:extLst>
          </a:blip>
          <a:srcRect/>
          <a:stretch/>
        </p:blipFill>
        <p:spPr>
          <a:xfrm>
            <a:off x="3183522" y="2129859"/>
            <a:ext cx="274320" cy="274320"/>
          </a:xfrm>
          <a:prstGeom prst="rect">
            <a:avLst/>
          </a:prstGeom>
        </p:spPr>
      </p:pic>
      <p:pic>
        <p:nvPicPr>
          <p:cNvPr id="101" name="Graphic 100" descr="Drama outline">
            <a:extLst>
              <a:ext uri="{FF2B5EF4-FFF2-40B4-BE49-F238E27FC236}">
                <a16:creationId xmlns:a16="http://schemas.microsoft.com/office/drawing/2014/main" id="{FDF65136-4654-037B-76FF-CF110014BD60}"/>
              </a:ext>
            </a:extLst>
          </p:cNvPr>
          <p:cNvPicPr>
            <a:picLocks noChangeAspect="1"/>
          </p:cNvPicPr>
          <p:nvPr/>
        </p:nvPicPr>
        <p:blipFill>
          <a:blip>
            <a:extLst>
              <a:ext uri="{96DAC541-7B7A-43D3-8B79-37D633B846F1}">
                <asvg:svgBlip xmlns:asvg="http://schemas.microsoft.com/office/drawing/2016/SVG/main" r:embed="rId23"/>
              </a:ext>
            </a:extLst>
          </a:blip>
          <a:srcRect/>
          <a:stretch/>
        </p:blipFill>
        <p:spPr>
          <a:xfrm>
            <a:off x="7138565" y="2099806"/>
            <a:ext cx="274320" cy="274320"/>
          </a:xfrm>
          <a:prstGeom prst="rect">
            <a:avLst/>
          </a:prstGeom>
        </p:spPr>
      </p:pic>
      <p:pic>
        <p:nvPicPr>
          <p:cNvPr id="102" name="Graphic 101" descr="Employee badge outline">
            <a:extLst>
              <a:ext uri="{FF2B5EF4-FFF2-40B4-BE49-F238E27FC236}">
                <a16:creationId xmlns:a16="http://schemas.microsoft.com/office/drawing/2014/main" id="{CD3D3F90-4351-C600-6E13-768A353DFBBF}"/>
              </a:ext>
            </a:extLst>
          </p:cNvPr>
          <p:cNvPicPr>
            <a:picLocks noChangeAspect="1"/>
          </p:cNvPicPr>
          <p:nvPr/>
        </p:nvPicPr>
        <p:blipFill>
          <a:blip>
            <a:extLst>
              <a:ext uri="{96DAC541-7B7A-43D3-8B79-37D633B846F1}">
                <asvg:svgBlip xmlns:asvg="http://schemas.microsoft.com/office/drawing/2016/SVG/main" r:embed="rId24"/>
              </a:ext>
            </a:extLst>
          </a:blip>
          <a:srcRect/>
          <a:stretch/>
        </p:blipFill>
        <p:spPr>
          <a:xfrm>
            <a:off x="4228756" y="2146014"/>
            <a:ext cx="274320" cy="274320"/>
          </a:xfrm>
          <a:prstGeom prst="rect">
            <a:avLst/>
          </a:prstGeom>
        </p:spPr>
      </p:pic>
      <p:pic>
        <p:nvPicPr>
          <p:cNvPr id="103" name="Graphic 102" descr="Cube outline">
            <a:extLst>
              <a:ext uri="{FF2B5EF4-FFF2-40B4-BE49-F238E27FC236}">
                <a16:creationId xmlns:a16="http://schemas.microsoft.com/office/drawing/2014/main" id="{B0809AE1-0FB4-7838-030A-A86C17E13336}"/>
              </a:ext>
            </a:extLst>
          </p:cNvPr>
          <p:cNvPicPr>
            <a:picLocks noChangeAspect="1"/>
          </p:cNvPicPr>
          <p:nvPr/>
        </p:nvPicPr>
        <p:blipFill>
          <a:blip>
            <a:extLst>
              <a:ext uri="{96DAC541-7B7A-43D3-8B79-37D633B846F1}">
                <asvg:svgBlip xmlns:asvg="http://schemas.microsoft.com/office/drawing/2016/SVG/main" r:embed="rId25"/>
              </a:ext>
            </a:extLst>
          </a:blip>
          <a:srcRect/>
          <a:stretch/>
        </p:blipFill>
        <p:spPr>
          <a:xfrm>
            <a:off x="2736526" y="2130810"/>
            <a:ext cx="274320" cy="274320"/>
          </a:xfrm>
          <a:prstGeom prst="rect">
            <a:avLst/>
          </a:prstGeom>
        </p:spPr>
      </p:pic>
      <p:sp>
        <p:nvSpPr>
          <p:cNvPr id="17" name="TextBox 19">
            <a:extLst>
              <a:ext uri="{FF2B5EF4-FFF2-40B4-BE49-F238E27FC236}">
                <a16:creationId xmlns:a16="http://schemas.microsoft.com/office/drawing/2014/main" id="{5A78B18E-3E20-45E5-C34A-C7CF45B7C59F}"/>
              </a:ext>
            </a:extLst>
          </p:cNvPr>
          <p:cNvSpPr txBox="1">
            <a:spLocks noChangeArrowheads="1"/>
          </p:cNvSpPr>
          <p:nvPr/>
        </p:nvSpPr>
        <p:spPr bwMode="auto">
          <a:xfrm>
            <a:off x="1829670" y="2384985"/>
            <a:ext cx="64428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Model Registry</a:t>
            </a:r>
          </a:p>
        </p:txBody>
      </p:sp>
      <p:sp>
        <p:nvSpPr>
          <p:cNvPr id="18" name="TextBox 12">
            <a:extLst>
              <a:ext uri="{FF2B5EF4-FFF2-40B4-BE49-F238E27FC236}">
                <a16:creationId xmlns:a16="http://schemas.microsoft.com/office/drawing/2014/main" id="{97C6D350-09C9-585C-6883-25C60D959EDB}"/>
              </a:ext>
            </a:extLst>
          </p:cNvPr>
          <p:cNvSpPr txBox="1">
            <a:spLocks noChangeArrowheads="1"/>
          </p:cNvSpPr>
          <p:nvPr/>
        </p:nvSpPr>
        <p:spPr bwMode="auto">
          <a:xfrm>
            <a:off x="3521768" y="2366420"/>
            <a:ext cx="67111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Analyst Evals</a:t>
            </a:r>
          </a:p>
        </p:txBody>
      </p:sp>
      <p:pic>
        <p:nvPicPr>
          <p:cNvPr id="19" name="Picture 4" descr="Inside Snowflake's New Cortex AI Suite for Finserv Firms | Technology  Magazine">
            <a:extLst>
              <a:ext uri="{FF2B5EF4-FFF2-40B4-BE49-F238E27FC236}">
                <a16:creationId xmlns:a16="http://schemas.microsoft.com/office/drawing/2014/main" id="{F0CDAEE1-EEC4-B711-4545-40DB4588BC5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3718873" y="2184280"/>
            <a:ext cx="276903" cy="18288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E33F8D66-6D42-CAAD-72FF-5709048755A9}"/>
              </a:ext>
            </a:extLst>
          </p:cNvPr>
          <p:cNvSpPr txBox="1">
            <a:spLocks noChangeArrowheads="1"/>
          </p:cNvSpPr>
          <p:nvPr/>
        </p:nvSpPr>
        <p:spPr bwMode="auto">
          <a:xfrm>
            <a:off x="5033062" y="2376793"/>
            <a:ext cx="65094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Information Schema</a:t>
            </a:r>
          </a:p>
        </p:txBody>
      </p:sp>
      <p:sp>
        <p:nvSpPr>
          <p:cNvPr id="21" name="TextBox 12">
            <a:extLst>
              <a:ext uri="{FF2B5EF4-FFF2-40B4-BE49-F238E27FC236}">
                <a16:creationId xmlns:a16="http://schemas.microsoft.com/office/drawing/2014/main" id="{F8DA3845-2C79-3438-7218-5BE7078247FE}"/>
              </a:ext>
            </a:extLst>
          </p:cNvPr>
          <p:cNvSpPr txBox="1">
            <a:spLocks noChangeArrowheads="1"/>
          </p:cNvSpPr>
          <p:nvPr/>
        </p:nvSpPr>
        <p:spPr bwMode="auto">
          <a:xfrm>
            <a:off x="5466999" y="2374720"/>
            <a:ext cx="67111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GUARD</a:t>
            </a:r>
          </a:p>
        </p:txBody>
      </p:sp>
      <p:pic>
        <p:nvPicPr>
          <p:cNvPr id="22" name="Picture 4" descr="Inside Snowflake's New Cortex AI Suite for Finserv Firms | Technology  Magazine">
            <a:extLst>
              <a:ext uri="{FF2B5EF4-FFF2-40B4-BE49-F238E27FC236}">
                <a16:creationId xmlns:a16="http://schemas.microsoft.com/office/drawing/2014/main" id="{7A285809-ED0D-F2D9-B1EE-9BB6FF33B86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5772740" y="2192580"/>
            <a:ext cx="276903" cy="18288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9">
            <a:extLst>
              <a:ext uri="{FF2B5EF4-FFF2-40B4-BE49-F238E27FC236}">
                <a16:creationId xmlns:a16="http://schemas.microsoft.com/office/drawing/2014/main" id="{243413AD-DF33-2373-08DA-654621AFA76B}"/>
              </a:ext>
            </a:extLst>
          </p:cNvPr>
          <p:cNvSpPr txBox="1">
            <a:spLocks noChangeArrowheads="1"/>
          </p:cNvSpPr>
          <p:nvPr/>
        </p:nvSpPr>
        <p:spPr bwMode="auto">
          <a:xfrm>
            <a:off x="6490540" y="2379009"/>
            <a:ext cx="75317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Snowflake Horizon</a:t>
            </a:r>
          </a:p>
        </p:txBody>
      </p:sp>
      <p:pic>
        <p:nvPicPr>
          <p:cNvPr id="27" name="Graphic 26" descr="Database outline">
            <a:extLst>
              <a:ext uri="{FF2B5EF4-FFF2-40B4-BE49-F238E27FC236}">
                <a16:creationId xmlns:a16="http://schemas.microsoft.com/office/drawing/2014/main" id="{64778D58-31C6-297C-2CB3-F10043888C6C}"/>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6267949" y="2129859"/>
            <a:ext cx="274320" cy="274320"/>
          </a:xfrm>
          <a:prstGeom prst="rect">
            <a:avLst/>
          </a:prstGeom>
        </p:spPr>
      </p:pic>
      <p:pic>
        <p:nvPicPr>
          <p:cNvPr id="29" name="Picture 28" descr="A logo of a cat&#10;&#10;AI-generated content may be incorrect.">
            <a:extLst>
              <a:ext uri="{FF2B5EF4-FFF2-40B4-BE49-F238E27FC236}">
                <a16:creationId xmlns:a16="http://schemas.microsoft.com/office/drawing/2014/main" id="{B4686267-0F5E-FE08-A912-8B1D15490A65}"/>
              </a:ext>
            </a:extLst>
          </p:cNvPr>
          <p:cNvPicPr>
            <a:picLocks noChangeAspect="1"/>
          </p:cNvPicPr>
          <p:nvPr/>
        </p:nvPicPr>
        <p:blipFill>
          <a:blip r:embed="rId4"/>
          <a:stretch>
            <a:fillRect/>
          </a:stretch>
        </p:blipFill>
        <p:spPr>
          <a:xfrm>
            <a:off x="8048340" y="2154031"/>
            <a:ext cx="265481" cy="279394"/>
          </a:xfrm>
          <a:prstGeom prst="rect">
            <a:avLst/>
          </a:prstGeom>
        </p:spPr>
      </p:pic>
      <p:sp>
        <p:nvSpPr>
          <p:cNvPr id="31" name="TextBox 9">
            <a:extLst>
              <a:ext uri="{FF2B5EF4-FFF2-40B4-BE49-F238E27FC236}">
                <a16:creationId xmlns:a16="http://schemas.microsoft.com/office/drawing/2014/main" id="{D6DA7BEC-F111-F39F-56C5-F0F1ADBC72BD}"/>
              </a:ext>
            </a:extLst>
          </p:cNvPr>
          <p:cNvSpPr txBox="1">
            <a:spLocks noChangeArrowheads="1"/>
          </p:cNvSpPr>
          <p:nvPr/>
        </p:nvSpPr>
        <p:spPr bwMode="auto">
          <a:xfrm>
            <a:off x="8700012" y="2378292"/>
            <a:ext cx="67548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Medium" panose="020B0503030202060203" pitchFamily="34" charset="77"/>
                <a:ea typeface="Amazon Ember" panose="020B0603020204020204" pitchFamily="34" charset="0"/>
                <a:cs typeface="Arial" panose="020B0604020202020204" pitchFamily="34" charset="0"/>
              </a:rPr>
              <a:t>Native App Releases</a:t>
            </a:r>
          </a:p>
        </p:txBody>
      </p:sp>
      <p:pic>
        <p:nvPicPr>
          <p:cNvPr id="34" name="Picture 33">
            <a:extLst>
              <a:ext uri="{FF2B5EF4-FFF2-40B4-BE49-F238E27FC236}">
                <a16:creationId xmlns:a16="http://schemas.microsoft.com/office/drawing/2014/main" id="{D9BFB8CE-82B7-66AE-E090-B379661A8202}"/>
              </a:ext>
            </a:extLst>
          </p:cNvPr>
          <p:cNvPicPr>
            <a:picLocks noChangeAspect="1"/>
          </p:cNvPicPr>
          <p:nvPr/>
        </p:nvPicPr>
        <p:blipFill>
          <a:blip r:embed="rId26"/>
          <a:stretch>
            <a:fillRect/>
          </a:stretch>
        </p:blipFill>
        <p:spPr>
          <a:xfrm>
            <a:off x="8934322" y="2161172"/>
            <a:ext cx="223232" cy="214121"/>
          </a:xfrm>
          <a:prstGeom prst="rect">
            <a:avLst/>
          </a:prstGeom>
        </p:spPr>
      </p:pic>
      <p:pic>
        <p:nvPicPr>
          <p:cNvPr id="43" name="Graphic 42" descr="Server outline">
            <a:extLst>
              <a:ext uri="{FF2B5EF4-FFF2-40B4-BE49-F238E27FC236}">
                <a16:creationId xmlns:a16="http://schemas.microsoft.com/office/drawing/2014/main" id="{CFC84310-3AFA-9985-8171-8D09AB0E9CD8}"/>
              </a:ext>
            </a:extLst>
          </p:cNvPr>
          <p:cNvPicPr>
            <a:picLocks noChangeAspect="1"/>
          </p:cNvPicPr>
          <p:nvPr/>
        </p:nvPicPr>
        <p:blipFill>
          <a:blip>
            <a:extLst>
              <a:ext uri="{96DAC541-7B7A-43D3-8B79-37D633B846F1}">
                <asvg:svgBlip xmlns:asvg="http://schemas.microsoft.com/office/drawing/2016/SVG/main" r:embed="rId12"/>
              </a:ext>
            </a:extLst>
          </a:blip>
          <a:srcRect/>
          <a:stretch/>
        </p:blipFill>
        <p:spPr>
          <a:xfrm>
            <a:off x="5241591" y="2159770"/>
            <a:ext cx="274320" cy="274320"/>
          </a:xfrm>
          <a:prstGeom prst="rect">
            <a:avLst/>
          </a:prstGeom>
        </p:spPr>
      </p:pic>
      <p:pic>
        <p:nvPicPr>
          <p:cNvPr id="45" name="Graphic 44" descr="Brain outline">
            <a:extLst>
              <a:ext uri="{FF2B5EF4-FFF2-40B4-BE49-F238E27FC236}">
                <a16:creationId xmlns:a16="http://schemas.microsoft.com/office/drawing/2014/main" id="{7DAD3FC4-C325-7294-2D7B-4433C683CF3A}"/>
              </a:ext>
            </a:extLst>
          </p:cNvPr>
          <p:cNvPicPr>
            <a:picLocks noChangeAspect="1"/>
          </p:cNvPicPr>
          <p:nvPr/>
        </p:nvPicPr>
        <p:blipFill>
          <a:blip>
            <a:extLst>
              <a:ext uri="{96DAC541-7B7A-43D3-8B79-37D633B846F1}">
                <asvg:svgBlip xmlns:asvg="http://schemas.microsoft.com/office/drawing/2016/SVG/main" r:embed="rId20"/>
              </a:ext>
            </a:extLst>
          </a:blip>
          <a:srcRect/>
          <a:stretch/>
        </p:blipFill>
        <p:spPr>
          <a:xfrm>
            <a:off x="2004353" y="2143965"/>
            <a:ext cx="274320" cy="274320"/>
          </a:xfrm>
          <a:prstGeom prst="rect">
            <a:avLst/>
          </a:prstGeom>
        </p:spPr>
      </p:pic>
      <p:pic>
        <p:nvPicPr>
          <p:cNvPr id="46" name="Graphic 45" descr="List outline">
            <a:extLst>
              <a:ext uri="{FF2B5EF4-FFF2-40B4-BE49-F238E27FC236}">
                <a16:creationId xmlns:a16="http://schemas.microsoft.com/office/drawing/2014/main" id="{6077C73F-813F-CFFE-7B9C-707F2869AD6E}"/>
              </a:ext>
            </a:extLst>
          </p:cNvPr>
          <p:cNvPicPr>
            <a:picLocks noChangeAspect="1"/>
          </p:cNvPicPr>
          <p:nvPr/>
        </p:nvPicPr>
        <p:blipFill>
          <a:blip>
            <a:extLst>
              <a:ext uri="{96DAC541-7B7A-43D3-8B79-37D633B846F1}">
                <asvg:svgBlip xmlns:asvg="http://schemas.microsoft.com/office/drawing/2016/SVG/main" r:embed="rId27"/>
              </a:ext>
            </a:extLst>
          </a:blip>
          <a:srcRect/>
          <a:stretch/>
        </p:blipFill>
        <p:spPr>
          <a:xfrm>
            <a:off x="2363832" y="2129305"/>
            <a:ext cx="274320" cy="274320"/>
          </a:xfrm>
          <a:prstGeom prst="rect">
            <a:avLst/>
          </a:prstGeom>
        </p:spPr>
      </p:pic>
      <p:sp>
        <p:nvSpPr>
          <p:cNvPr id="48" name="TextBox 12">
            <a:extLst>
              <a:ext uri="{FF2B5EF4-FFF2-40B4-BE49-F238E27FC236}">
                <a16:creationId xmlns:a16="http://schemas.microsoft.com/office/drawing/2014/main" id="{E18ECBC0-0FED-D974-313B-851CC568F5FA}"/>
              </a:ext>
            </a:extLst>
          </p:cNvPr>
          <p:cNvSpPr txBox="1">
            <a:spLocks noChangeArrowheads="1"/>
          </p:cNvSpPr>
          <p:nvPr/>
        </p:nvSpPr>
        <p:spPr bwMode="auto">
          <a:xfrm>
            <a:off x="2113953" y="3153017"/>
            <a:ext cx="53198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Agents</a:t>
            </a:r>
          </a:p>
        </p:txBody>
      </p:sp>
      <p:pic>
        <p:nvPicPr>
          <p:cNvPr id="49" name="Picture 4" descr="Inside Snowflake's New Cortex AI Suite for Finserv Firms | Technology  Magazine">
            <a:extLst>
              <a:ext uri="{FF2B5EF4-FFF2-40B4-BE49-F238E27FC236}">
                <a16:creationId xmlns:a16="http://schemas.microsoft.com/office/drawing/2014/main" id="{C286DF68-7286-2B34-F5B1-FC22F23A64B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2258741" y="2970877"/>
            <a:ext cx="276903" cy="18288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12">
            <a:extLst>
              <a:ext uri="{FF2B5EF4-FFF2-40B4-BE49-F238E27FC236}">
                <a16:creationId xmlns:a16="http://schemas.microsoft.com/office/drawing/2014/main" id="{899CA234-3BF6-F0EA-8A12-7CC774D1D006}"/>
              </a:ext>
            </a:extLst>
          </p:cNvPr>
          <p:cNvSpPr txBox="1">
            <a:spLocks noChangeArrowheads="1"/>
          </p:cNvSpPr>
          <p:nvPr/>
        </p:nvSpPr>
        <p:spPr bwMode="auto">
          <a:xfrm>
            <a:off x="3092367" y="3158502"/>
            <a:ext cx="53198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Analyst</a:t>
            </a:r>
          </a:p>
        </p:txBody>
      </p:sp>
      <p:pic>
        <p:nvPicPr>
          <p:cNvPr id="52" name="Picture 4" descr="Inside Snowflake's New Cortex AI Suite for Finserv Firms | Technology  Magazine">
            <a:extLst>
              <a:ext uri="{FF2B5EF4-FFF2-40B4-BE49-F238E27FC236}">
                <a16:creationId xmlns:a16="http://schemas.microsoft.com/office/drawing/2014/main" id="{38CB22DC-BCFE-3074-F7A0-1453B65A69F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3237155" y="2976362"/>
            <a:ext cx="276903" cy="18288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9">
            <a:extLst>
              <a:ext uri="{FF2B5EF4-FFF2-40B4-BE49-F238E27FC236}">
                <a16:creationId xmlns:a16="http://schemas.microsoft.com/office/drawing/2014/main" id="{9AE8F7CB-4115-58DC-88CA-89409E77933C}"/>
              </a:ext>
            </a:extLst>
          </p:cNvPr>
          <p:cNvSpPr txBox="1">
            <a:spLocks noChangeArrowheads="1"/>
          </p:cNvSpPr>
          <p:nvPr/>
        </p:nvSpPr>
        <p:spPr bwMode="auto">
          <a:xfrm>
            <a:off x="3416587" y="3155191"/>
            <a:ext cx="8512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Tool Use/ Function Calling</a:t>
            </a:r>
          </a:p>
        </p:txBody>
      </p:sp>
      <p:pic>
        <p:nvPicPr>
          <p:cNvPr id="59" name="Graphic 58" descr="Tools outline">
            <a:extLst>
              <a:ext uri="{FF2B5EF4-FFF2-40B4-BE49-F238E27FC236}">
                <a16:creationId xmlns:a16="http://schemas.microsoft.com/office/drawing/2014/main" id="{12258325-B414-7430-E8E4-8AB6EFB7A143}"/>
              </a:ext>
            </a:extLst>
          </p:cNvPr>
          <p:cNvPicPr>
            <a:picLocks noChangeAspect="1"/>
          </p:cNvPicPr>
          <p:nvPr/>
        </p:nvPicPr>
        <p:blipFill>
          <a:blip>
            <a:extLst>
              <a:ext uri="{96DAC541-7B7A-43D3-8B79-37D633B846F1}">
                <asvg:svgBlip xmlns:asvg="http://schemas.microsoft.com/office/drawing/2016/SVG/main" r:embed="rId28"/>
              </a:ext>
            </a:extLst>
          </a:blip>
          <a:srcRect/>
          <a:stretch/>
        </p:blipFill>
        <p:spPr>
          <a:xfrm>
            <a:off x="3705073" y="2914181"/>
            <a:ext cx="274320" cy="274320"/>
          </a:xfrm>
          <a:prstGeom prst="rect">
            <a:avLst/>
          </a:prstGeom>
        </p:spPr>
      </p:pic>
      <p:sp>
        <p:nvSpPr>
          <p:cNvPr id="61" name="TextBox 10">
            <a:extLst>
              <a:ext uri="{FF2B5EF4-FFF2-40B4-BE49-F238E27FC236}">
                <a16:creationId xmlns:a16="http://schemas.microsoft.com/office/drawing/2014/main" id="{D012B197-78B9-BBA0-62EC-407BA3F87441}"/>
              </a:ext>
            </a:extLst>
          </p:cNvPr>
          <p:cNvSpPr txBox="1">
            <a:spLocks noChangeArrowheads="1"/>
          </p:cNvSpPr>
          <p:nvPr/>
        </p:nvSpPr>
        <p:spPr bwMode="auto">
          <a:xfrm>
            <a:off x="5299129" y="3147610"/>
            <a:ext cx="6668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Snowflake Notebooks</a:t>
            </a:r>
          </a:p>
        </p:txBody>
      </p:sp>
      <p:pic>
        <p:nvPicPr>
          <p:cNvPr id="448" name="Graphic 447" descr="Cmd Terminal outline">
            <a:extLst>
              <a:ext uri="{FF2B5EF4-FFF2-40B4-BE49-F238E27FC236}">
                <a16:creationId xmlns:a16="http://schemas.microsoft.com/office/drawing/2014/main" id="{E1C2A37F-E9E9-2699-7655-AE52CFD5CADE}"/>
              </a:ext>
            </a:extLst>
          </p:cNvPr>
          <p:cNvPicPr>
            <a:picLocks noChangeAspect="1"/>
          </p:cNvPicPr>
          <p:nvPr/>
        </p:nvPicPr>
        <p:blipFill>
          <a:blip>
            <a:extLst>
              <a:ext uri="{96DAC541-7B7A-43D3-8B79-37D633B846F1}">
                <asvg:svgBlip xmlns:asvg="http://schemas.microsoft.com/office/drawing/2016/SVG/main" r:embed="rId29"/>
              </a:ext>
            </a:extLst>
          </a:blip>
          <a:srcRect/>
          <a:stretch/>
        </p:blipFill>
        <p:spPr>
          <a:xfrm>
            <a:off x="5509110" y="2945272"/>
            <a:ext cx="274320" cy="274320"/>
          </a:xfrm>
          <a:prstGeom prst="rect">
            <a:avLst/>
          </a:prstGeom>
        </p:spPr>
      </p:pic>
      <p:sp>
        <p:nvSpPr>
          <p:cNvPr id="451" name="TextBox 12">
            <a:extLst>
              <a:ext uri="{FF2B5EF4-FFF2-40B4-BE49-F238E27FC236}">
                <a16:creationId xmlns:a16="http://schemas.microsoft.com/office/drawing/2014/main" id="{579D9ACD-7B3D-2D51-5FB3-69AD163E0FCB}"/>
              </a:ext>
            </a:extLst>
          </p:cNvPr>
          <p:cNvSpPr txBox="1">
            <a:spLocks noChangeArrowheads="1"/>
          </p:cNvSpPr>
          <p:nvPr/>
        </p:nvSpPr>
        <p:spPr bwMode="auto">
          <a:xfrm>
            <a:off x="7448494" y="3191048"/>
            <a:ext cx="68257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GUARD</a:t>
            </a:r>
          </a:p>
        </p:txBody>
      </p:sp>
      <p:pic>
        <p:nvPicPr>
          <p:cNvPr id="452" name="Picture 4" descr="Inside Snowflake's New Cortex AI Suite for Finserv Firms | Technology  Magazine">
            <a:extLst>
              <a:ext uri="{FF2B5EF4-FFF2-40B4-BE49-F238E27FC236}">
                <a16:creationId xmlns:a16="http://schemas.microsoft.com/office/drawing/2014/main" id="{18D319F5-4A41-AA20-E948-D9B8758E763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7651647" y="2990802"/>
            <a:ext cx="276903" cy="182880"/>
          </a:xfrm>
          <a:prstGeom prst="rect">
            <a:avLst/>
          </a:prstGeom>
          <a:noFill/>
          <a:extLst>
            <a:ext uri="{909E8E84-426E-40DD-AFC4-6F175D3DCCD1}">
              <a14:hiddenFill xmlns:a14="http://schemas.microsoft.com/office/drawing/2010/main">
                <a:solidFill>
                  <a:srgbClr val="FFFFFF"/>
                </a:solidFill>
              </a14:hiddenFill>
            </a:ext>
          </a:extLst>
        </p:spPr>
      </p:pic>
      <p:sp>
        <p:nvSpPr>
          <p:cNvPr id="454" name="TextBox 11">
            <a:extLst>
              <a:ext uri="{FF2B5EF4-FFF2-40B4-BE49-F238E27FC236}">
                <a16:creationId xmlns:a16="http://schemas.microsoft.com/office/drawing/2014/main" id="{BE6F8F27-EF9E-3B02-4C5C-BB5FBC788A14}"/>
              </a:ext>
            </a:extLst>
          </p:cNvPr>
          <p:cNvSpPr txBox="1">
            <a:spLocks noChangeArrowheads="1"/>
          </p:cNvSpPr>
          <p:nvPr/>
        </p:nvSpPr>
        <p:spPr bwMode="auto">
          <a:xfrm>
            <a:off x="7993057" y="3194110"/>
            <a:ext cx="665757"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Snowflake Trust Center</a:t>
            </a:r>
          </a:p>
        </p:txBody>
      </p:sp>
      <p:pic>
        <p:nvPicPr>
          <p:cNvPr id="455" name="Graphic 454" descr="Shield Tick outline">
            <a:extLst>
              <a:ext uri="{FF2B5EF4-FFF2-40B4-BE49-F238E27FC236}">
                <a16:creationId xmlns:a16="http://schemas.microsoft.com/office/drawing/2014/main" id="{E62AE962-4ED7-4605-C327-0542B6ED4A26}"/>
              </a:ext>
            </a:extLst>
          </p:cNvPr>
          <p:cNvPicPr>
            <a:picLocks noChangeAspect="1"/>
          </p:cNvPicPr>
          <p:nvPr/>
        </p:nvPicPr>
        <p:blipFill>
          <a:blip>
            <a:extLst>
              <a:ext uri="{96DAC541-7B7A-43D3-8B79-37D633B846F1}">
                <asvg:svgBlip xmlns:asvg="http://schemas.microsoft.com/office/drawing/2016/SVG/main" r:embed="rId21"/>
              </a:ext>
            </a:extLst>
          </a:blip>
          <a:srcRect/>
          <a:stretch/>
        </p:blipFill>
        <p:spPr>
          <a:xfrm>
            <a:off x="8196604" y="2955320"/>
            <a:ext cx="274320" cy="274320"/>
          </a:xfrm>
          <a:prstGeom prst="rect">
            <a:avLst/>
          </a:prstGeom>
        </p:spPr>
      </p:pic>
      <p:sp>
        <p:nvSpPr>
          <p:cNvPr id="457" name="TextBox 9">
            <a:extLst>
              <a:ext uri="{FF2B5EF4-FFF2-40B4-BE49-F238E27FC236}">
                <a16:creationId xmlns:a16="http://schemas.microsoft.com/office/drawing/2014/main" id="{80DC7935-3D68-30D7-C87D-C82B2C2FD612}"/>
              </a:ext>
            </a:extLst>
          </p:cNvPr>
          <p:cNvSpPr txBox="1">
            <a:spLocks noChangeArrowheads="1"/>
          </p:cNvSpPr>
          <p:nvPr/>
        </p:nvSpPr>
        <p:spPr bwMode="auto">
          <a:xfrm>
            <a:off x="8553593" y="3192157"/>
            <a:ext cx="67548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Medium" panose="020B0503030202060203" pitchFamily="34" charset="77"/>
                <a:ea typeface="Amazon Ember" panose="020B0603020204020204" pitchFamily="34" charset="0"/>
                <a:cs typeface="Arial" panose="020B0604020202020204" pitchFamily="34" charset="0"/>
              </a:rPr>
              <a:t>Native App Certification</a:t>
            </a:r>
          </a:p>
        </p:txBody>
      </p:sp>
      <p:pic>
        <p:nvPicPr>
          <p:cNvPr id="459" name="Picture 458">
            <a:extLst>
              <a:ext uri="{FF2B5EF4-FFF2-40B4-BE49-F238E27FC236}">
                <a16:creationId xmlns:a16="http://schemas.microsoft.com/office/drawing/2014/main" id="{6744F8BE-44A8-ECCE-7BB3-FEDF0558E136}"/>
              </a:ext>
            </a:extLst>
          </p:cNvPr>
          <p:cNvPicPr>
            <a:picLocks noChangeAspect="1"/>
          </p:cNvPicPr>
          <p:nvPr/>
        </p:nvPicPr>
        <p:blipFill>
          <a:blip r:embed="rId26"/>
          <a:stretch>
            <a:fillRect/>
          </a:stretch>
        </p:blipFill>
        <p:spPr>
          <a:xfrm>
            <a:off x="8787903" y="2975037"/>
            <a:ext cx="223232" cy="214121"/>
          </a:xfrm>
          <a:prstGeom prst="rect">
            <a:avLst/>
          </a:prstGeom>
        </p:spPr>
      </p:pic>
      <p:sp>
        <p:nvSpPr>
          <p:cNvPr id="461" name="TextBox 9">
            <a:extLst>
              <a:ext uri="{FF2B5EF4-FFF2-40B4-BE49-F238E27FC236}">
                <a16:creationId xmlns:a16="http://schemas.microsoft.com/office/drawing/2014/main" id="{94FAAC76-47A7-C0FD-F005-072351B123B5}"/>
              </a:ext>
            </a:extLst>
          </p:cNvPr>
          <p:cNvSpPr txBox="1">
            <a:spLocks noChangeArrowheads="1"/>
          </p:cNvSpPr>
          <p:nvPr/>
        </p:nvSpPr>
        <p:spPr bwMode="auto">
          <a:xfrm>
            <a:off x="9196055" y="3192982"/>
            <a:ext cx="78010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A2A via Snowpark REST</a:t>
            </a:r>
          </a:p>
        </p:txBody>
      </p:sp>
      <p:pic>
        <p:nvPicPr>
          <p:cNvPr id="463" name="Picture 2" descr="Snowpark vs Snowflake Connectors: The Right Tool for Snowflake Workflows">
            <a:extLst>
              <a:ext uri="{FF2B5EF4-FFF2-40B4-BE49-F238E27FC236}">
                <a16:creationId xmlns:a16="http://schemas.microsoft.com/office/drawing/2014/main" id="{B34214B6-432F-6715-7501-0893D84EAEA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104" b="26142"/>
          <a:stretch>
            <a:fillRect/>
          </a:stretch>
        </p:blipFill>
        <p:spPr bwMode="auto">
          <a:xfrm>
            <a:off x="9408024" y="2932860"/>
            <a:ext cx="356168" cy="274320"/>
          </a:xfrm>
          <a:prstGeom prst="rect">
            <a:avLst/>
          </a:prstGeom>
          <a:noFill/>
          <a:extLst>
            <a:ext uri="{909E8E84-426E-40DD-AFC4-6F175D3DCCD1}">
              <a14:hiddenFill xmlns:a14="http://schemas.microsoft.com/office/drawing/2010/main">
                <a:solidFill>
                  <a:srgbClr val="FFFFFF"/>
                </a:solidFill>
              </a14:hiddenFill>
            </a:ext>
          </a:extLst>
        </p:spPr>
      </p:pic>
      <p:sp>
        <p:nvSpPr>
          <p:cNvPr id="472" name="TextBox 9">
            <a:extLst>
              <a:ext uri="{FF2B5EF4-FFF2-40B4-BE49-F238E27FC236}">
                <a16:creationId xmlns:a16="http://schemas.microsoft.com/office/drawing/2014/main" id="{6CFA8537-5566-C135-2F3A-5D5BA3331F83}"/>
              </a:ext>
            </a:extLst>
          </p:cNvPr>
          <p:cNvSpPr txBox="1">
            <a:spLocks noChangeArrowheads="1"/>
          </p:cNvSpPr>
          <p:nvPr/>
        </p:nvSpPr>
        <p:spPr bwMode="auto">
          <a:xfrm>
            <a:off x="2628589" y="4123155"/>
            <a:ext cx="67548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Medium" panose="020B0503030202060203" pitchFamily="34" charset="77"/>
                <a:ea typeface="Amazon Ember" panose="020B0603020204020204" pitchFamily="34" charset="0"/>
                <a:cs typeface="Arial" panose="020B0604020202020204" pitchFamily="34" charset="0"/>
              </a:rPr>
              <a:t>Snowflake Arctic</a:t>
            </a:r>
          </a:p>
        </p:txBody>
      </p:sp>
      <p:pic>
        <p:nvPicPr>
          <p:cNvPr id="479" name="Picture 478">
            <a:extLst>
              <a:ext uri="{FF2B5EF4-FFF2-40B4-BE49-F238E27FC236}">
                <a16:creationId xmlns:a16="http://schemas.microsoft.com/office/drawing/2014/main" id="{58CFDADF-74DF-90F5-8426-0ACB4641516A}"/>
              </a:ext>
            </a:extLst>
          </p:cNvPr>
          <p:cNvPicPr>
            <a:picLocks noChangeAspect="1"/>
          </p:cNvPicPr>
          <p:nvPr/>
        </p:nvPicPr>
        <p:blipFill>
          <a:blip r:embed="rId26"/>
          <a:stretch>
            <a:fillRect/>
          </a:stretch>
        </p:blipFill>
        <p:spPr>
          <a:xfrm>
            <a:off x="2862899" y="3906035"/>
            <a:ext cx="223232" cy="214121"/>
          </a:xfrm>
          <a:prstGeom prst="rect">
            <a:avLst/>
          </a:prstGeom>
        </p:spPr>
      </p:pic>
      <p:sp>
        <p:nvSpPr>
          <p:cNvPr id="491" name="TextBox 9">
            <a:extLst>
              <a:ext uri="{FF2B5EF4-FFF2-40B4-BE49-F238E27FC236}">
                <a16:creationId xmlns:a16="http://schemas.microsoft.com/office/drawing/2014/main" id="{785F24F0-8FB0-5943-6B9F-453E1EE2E630}"/>
              </a:ext>
            </a:extLst>
          </p:cNvPr>
          <p:cNvSpPr txBox="1">
            <a:spLocks noChangeArrowheads="1"/>
          </p:cNvSpPr>
          <p:nvPr/>
        </p:nvSpPr>
        <p:spPr bwMode="auto">
          <a:xfrm>
            <a:off x="3189095" y="4114889"/>
            <a:ext cx="72250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Snowpark ML Modeling</a:t>
            </a:r>
          </a:p>
        </p:txBody>
      </p:sp>
      <p:pic>
        <p:nvPicPr>
          <p:cNvPr id="492" name="Picture 2" descr="Snowpark vs Snowflake Connectors: The Right Tool for Snowflake Workflows">
            <a:extLst>
              <a:ext uri="{FF2B5EF4-FFF2-40B4-BE49-F238E27FC236}">
                <a16:creationId xmlns:a16="http://schemas.microsoft.com/office/drawing/2014/main" id="{F78F1E1A-ADE0-BDF3-88EC-A4D1564795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104" b="26142"/>
          <a:stretch>
            <a:fillRect/>
          </a:stretch>
        </p:blipFill>
        <p:spPr bwMode="auto">
          <a:xfrm>
            <a:off x="3378613" y="3854767"/>
            <a:ext cx="356168" cy="274320"/>
          </a:xfrm>
          <a:prstGeom prst="rect">
            <a:avLst/>
          </a:prstGeom>
          <a:noFill/>
          <a:extLst>
            <a:ext uri="{909E8E84-426E-40DD-AFC4-6F175D3DCCD1}">
              <a14:hiddenFill xmlns:a14="http://schemas.microsoft.com/office/drawing/2010/main">
                <a:solidFill>
                  <a:srgbClr val="FFFFFF"/>
                </a:solidFill>
              </a14:hiddenFill>
            </a:ext>
          </a:extLst>
        </p:spPr>
      </p:pic>
      <p:sp>
        <p:nvSpPr>
          <p:cNvPr id="496" name="TextBox 19">
            <a:extLst>
              <a:ext uri="{FF2B5EF4-FFF2-40B4-BE49-F238E27FC236}">
                <a16:creationId xmlns:a16="http://schemas.microsoft.com/office/drawing/2014/main" id="{73F3A3F7-6DC5-E498-CFF2-84AA6848AAFF}"/>
              </a:ext>
            </a:extLst>
          </p:cNvPr>
          <p:cNvSpPr txBox="1">
            <a:spLocks noChangeArrowheads="1"/>
          </p:cNvSpPr>
          <p:nvPr/>
        </p:nvSpPr>
        <p:spPr bwMode="auto">
          <a:xfrm>
            <a:off x="3803309" y="4112346"/>
            <a:ext cx="64428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Model Registry</a:t>
            </a:r>
          </a:p>
        </p:txBody>
      </p:sp>
      <p:pic>
        <p:nvPicPr>
          <p:cNvPr id="501" name="Graphic 500" descr="Brain outline">
            <a:extLst>
              <a:ext uri="{FF2B5EF4-FFF2-40B4-BE49-F238E27FC236}">
                <a16:creationId xmlns:a16="http://schemas.microsoft.com/office/drawing/2014/main" id="{AED8919B-9B2B-EFD5-AB23-39FFF3CA2EF0}"/>
              </a:ext>
            </a:extLst>
          </p:cNvPr>
          <p:cNvPicPr>
            <a:picLocks noChangeAspect="1"/>
          </p:cNvPicPr>
          <p:nvPr/>
        </p:nvPicPr>
        <p:blipFill>
          <a:blip>
            <a:extLst>
              <a:ext uri="{96DAC541-7B7A-43D3-8B79-37D633B846F1}">
                <asvg:svgBlip xmlns:asvg="http://schemas.microsoft.com/office/drawing/2016/SVG/main" r:embed="rId20"/>
              </a:ext>
            </a:extLst>
          </a:blip>
          <a:srcRect/>
          <a:stretch/>
        </p:blipFill>
        <p:spPr>
          <a:xfrm>
            <a:off x="3977992" y="3871326"/>
            <a:ext cx="274320" cy="274320"/>
          </a:xfrm>
          <a:prstGeom prst="rect">
            <a:avLst/>
          </a:prstGeom>
        </p:spPr>
      </p:pic>
      <p:sp>
        <p:nvSpPr>
          <p:cNvPr id="502" name="TextBox 9">
            <a:extLst>
              <a:ext uri="{FF2B5EF4-FFF2-40B4-BE49-F238E27FC236}">
                <a16:creationId xmlns:a16="http://schemas.microsoft.com/office/drawing/2014/main" id="{18F3B980-D5BC-9E13-0220-650BD1D3876D}"/>
              </a:ext>
            </a:extLst>
          </p:cNvPr>
          <p:cNvSpPr txBox="1">
            <a:spLocks noChangeArrowheads="1"/>
          </p:cNvSpPr>
          <p:nvPr/>
        </p:nvSpPr>
        <p:spPr bwMode="auto">
          <a:xfrm>
            <a:off x="4818110" y="4085287"/>
            <a:ext cx="67548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Medium" panose="020B0503030202060203" pitchFamily="34" charset="77"/>
                <a:ea typeface="Amazon Ember" panose="020B0603020204020204" pitchFamily="34" charset="0"/>
                <a:cs typeface="Arial" panose="020B0604020202020204" pitchFamily="34" charset="0"/>
              </a:rPr>
              <a:t>Snowflake ML Functions</a:t>
            </a:r>
          </a:p>
        </p:txBody>
      </p:sp>
      <p:pic>
        <p:nvPicPr>
          <p:cNvPr id="508" name="Picture 507">
            <a:extLst>
              <a:ext uri="{FF2B5EF4-FFF2-40B4-BE49-F238E27FC236}">
                <a16:creationId xmlns:a16="http://schemas.microsoft.com/office/drawing/2014/main" id="{F739E814-DEF7-DDFE-B538-AC3FE752C8A1}"/>
              </a:ext>
            </a:extLst>
          </p:cNvPr>
          <p:cNvPicPr>
            <a:picLocks noChangeAspect="1"/>
          </p:cNvPicPr>
          <p:nvPr/>
        </p:nvPicPr>
        <p:blipFill>
          <a:blip r:embed="rId26"/>
          <a:stretch>
            <a:fillRect/>
          </a:stretch>
        </p:blipFill>
        <p:spPr>
          <a:xfrm>
            <a:off x="5052420" y="3868167"/>
            <a:ext cx="223232" cy="214121"/>
          </a:xfrm>
          <a:prstGeom prst="rect">
            <a:avLst/>
          </a:prstGeom>
        </p:spPr>
      </p:pic>
      <p:sp>
        <p:nvSpPr>
          <p:cNvPr id="64" name="TextBox 12">
            <a:extLst>
              <a:ext uri="{FF2B5EF4-FFF2-40B4-BE49-F238E27FC236}">
                <a16:creationId xmlns:a16="http://schemas.microsoft.com/office/drawing/2014/main" id="{B3A5BC38-9551-6758-C2DB-D41415C31A28}"/>
              </a:ext>
            </a:extLst>
          </p:cNvPr>
          <p:cNvSpPr txBox="1">
            <a:spLocks noChangeArrowheads="1"/>
          </p:cNvSpPr>
          <p:nvPr/>
        </p:nvSpPr>
        <p:spPr bwMode="auto">
          <a:xfrm>
            <a:off x="6624675" y="4069445"/>
            <a:ext cx="68257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LLM Inference</a:t>
            </a:r>
          </a:p>
        </p:txBody>
      </p:sp>
      <p:pic>
        <p:nvPicPr>
          <p:cNvPr id="65" name="Picture 4" descr="Inside Snowflake's New Cortex AI Suite for Finserv Firms | Technology  Magazine">
            <a:extLst>
              <a:ext uri="{FF2B5EF4-FFF2-40B4-BE49-F238E27FC236}">
                <a16:creationId xmlns:a16="http://schemas.microsoft.com/office/drawing/2014/main" id="{E752E0CA-1587-0F80-E249-8121B06EBE5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6827828" y="3869199"/>
            <a:ext cx="276903" cy="182880"/>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12">
            <a:extLst>
              <a:ext uri="{FF2B5EF4-FFF2-40B4-BE49-F238E27FC236}">
                <a16:creationId xmlns:a16="http://schemas.microsoft.com/office/drawing/2014/main" id="{7BFA23E2-E213-94EA-6C35-F63768681D79}"/>
              </a:ext>
            </a:extLst>
          </p:cNvPr>
          <p:cNvSpPr txBox="1">
            <a:spLocks noChangeArrowheads="1"/>
          </p:cNvSpPr>
          <p:nvPr/>
        </p:nvSpPr>
        <p:spPr bwMode="auto">
          <a:xfrm>
            <a:off x="7593330" y="4080962"/>
            <a:ext cx="66111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Search</a:t>
            </a:r>
          </a:p>
        </p:txBody>
      </p:sp>
      <p:pic>
        <p:nvPicPr>
          <p:cNvPr id="72" name="Picture 4" descr="Inside Snowflake's New Cortex AI Suite for Finserv Firms | Technology  Magazine">
            <a:extLst>
              <a:ext uri="{FF2B5EF4-FFF2-40B4-BE49-F238E27FC236}">
                <a16:creationId xmlns:a16="http://schemas.microsoft.com/office/drawing/2014/main" id="{2BE2A596-A120-517D-B410-9B488E37D6D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7771615" y="3884551"/>
            <a:ext cx="276903" cy="18288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9">
            <a:extLst>
              <a:ext uri="{FF2B5EF4-FFF2-40B4-BE49-F238E27FC236}">
                <a16:creationId xmlns:a16="http://schemas.microsoft.com/office/drawing/2014/main" id="{78B7DB43-E890-3AB1-2645-A1006C5DA0B8}"/>
              </a:ext>
            </a:extLst>
          </p:cNvPr>
          <p:cNvSpPr txBox="1">
            <a:spLocks noChangeArrowheads="1"/>
          </p:cNvSpPr>
          <p:nvPr/>
        </p:nvSpPr>
        <p:spPr bwMode="auto">
          <a:xfrm>
            <a:off x="8130504" y="4077259"/>
            <a:ext cx="675481"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Medium" panose="020B0503030202060203" pitchFamily="34" charset="77"/>
                <a:ea typeface="Amazon Ember" panose="020B0603020204020204" pitchFamily="34" charset="0"/>
                <a:cs typeface="Arial" panose="020B0604020202020204" pitchFamily="34" charset="0"/>
              </a:rPr>
              <a:t>Snowflake Vector Store</a:t>
            </a:r>
          </a:p>
        </p:txBody>
      </p:sp>
      <p:pic>
        <p:nvPicPr>
          <p:cNvPr id="76" name="Picture 75">
            <a:extLst>
              <a:ext uri="{FF2B5EF4-FFF2-40B4-BE49-F238E27FC236}">
                <a16:creationId xmlns:a16="http://schemas.microsoft.com/office/drawing/2014/main" id="{3927820E-8602-1250-E7E7-01F8A039B3A6}"/>
              </a:ext>
            </a:extLst>
          </p:cNvPr>
          <p:cNvPicPr>
            <a:picLocks noChangeAspect="1"/>
          </p:cNvPicPr>
          <p:nvPr/>
        </p:nvPicPr>
        <p:blipFill>
          <a:blip r:embed="rId26"/>
          <a:stretch>
            <a:fillRect/>
          </a:stretch>
        </p:blipFill>
        <p:spPr>
          <a:xfrm>
            <a:off x="8364814" y="3860139"/>
            <a:ext cx="223232" cy="214121"/>
          </a:xfrm>
          <a:prstGeom prst="rect">
            <a:avLst/>
          </a:prstGeom>
        </p:spPr>
      </p:pic>
      <p:sp>
        <p:nvSpPr>
          <p:cNvPr id="80" name="TextBox 9">
            <a:extLst>
              <a:ext uri="{FF2B5EF4-FFF2-40B4-BE49-F238E27FC236}">
                <a16:creationId xmlns:a16="http://schemas.microsoft.com/office/drawing/2014/main" id="{E744661C-3E4D-2D8E-A195-590DA4C7C430}"/>
              </a:ext>
            </a:extLst>
          </p:cNvPr>
          <p:cNvSpPr txBox="1">
            <a:spLocks noChangeArrowheads="1"/>
          </p:cNvSpPr>
          <p:nvPr/>
        </p:nvSpPr>
        <p:spPr bwMode="auto">
          <a:xfrm>
            <a:off x="8658222" y="4072952"/>
            <a:ext cx="8444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Document AI</a:t>
            </a:r>
          </a:p>
        </p:txBody>
      </p:sp>
      <p:pic>
        <p:nvPicPr>
          <p:cNvPr id="82" name="Graphic 81" descr="Paper outline">
            <a:extLst>
              <a:ext uri="{FF2B5EF4-FFF2-40B4-BE49-F238E27FC236}">
                <a16:creationId xmlns:a16="http://schemas.microsoft.com/office/drawing/2014/main" id="{5B44014A-2295-8086-97F3-6257F5A29709}"/>
              </a:ext>
            </a:extLst>
          </p:cNvPr>
          <p:cNvPicPr>
            <a:picLocks noChangeAspect="1"/>
          </p:cNvPicPr>
          <p:nvPr/>
        </p:nvPicPr>
        <p:blipFill>
          <a:blip>
            <a:extLst>
              <a:ext uri="{96DAC541-7B7A-43D3-8B79-37D633B846F1}">
                <asvg:svgBlip xmlns:asvg="http://schemas.microsoft.com/office/drawing/2016/SVG/main" r:embed="rId30"/>
              </a:ext>
            </a:extLst>
          </a:blip>
          <a:srcRect/>
          <a:stretch/>
        </p:blipFill>
        <p:spPr>
          <a:xfrm>
            <a:off x="8943269" y="3836884"/>
            <a:ext cx="274320" cy="274320"/>
          </a:xfrm>
          <a:prstGeom prst="rect">
            <a:avLst/>
          </a:prstGeom>
        </p:spPr>
      </p:pic>
      <p:sp>
        <p:nvSpPr>
          <p:cNvPr id="92" name="TextBox 9">
            <a:extLst>
              <a:ext uri="{FF2B5EF4-FFF2-40B4-BE49-F238E27FC236}">
                <a16:creationId xmlns:a16="http://schemas.microsoft.com/office/drawing/2014/main" id="{EF805183-3992-2A5B-D4FE-205534E09696}"/>
              </a:ext>
            </a:extLst>
          </p:cNvPr>
          <p:cNvSpPr txBox="1">
            <a:spLocks noChangeArrowheads="1"/>
          </p:cNvSpPr>
          <p:nvPr/>
        </p:nvSpPr>
        <p:spPr bwMode="auto">
          <a:xfrm>
            <a:off x="9300653" y="4069574"/>
            <a:ext cx="7492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Marketplace Data</a:t>
            </a:r>
          </a:p>
        </p:txBody>
      </p:sp>
      <p:pic>
        <p:nvPicPr>
          <p:cNvPr id="98" name="Graphic 97" descr="Database outline">
            <a:extLst>
              <a:ext uri="{FF2B5EF4-FFF2-40B4-BE49-F238E27FC236}">
                <a16:creationId xmlns:a16="http://schemas.microsoft.com/office/drawing/2014/main" id="{5D24EB7E-D54B-65D2-5C03-662685A4FDC0}"/>
              </a:ext>
            </a:extLst>
          </p:cNvPr>
          <p:cNvPicPr>
            <a:picLocks noChangeAspect="1"/>
          </p:cNvPicPr>
          <p:nvPr/>
        </p:nvPicPr>
        <p:blipFill>
          <a:blip>
            <a:extLst>
              <a:ext uri="{96DAC541-7B7A-43D3-8B79-37D633B846F1}">
                <asvg:svgBlip xmlns:asvg="http://schemas.microsoft.com/office/drawing/2016/SVG/main" r:embed="rId6"/>
              </a:ext>
            </a:extLst>
          </a:blip>
          <a:srcRect/>
          <a:stretch/>
        </p:blipFill>
        <p:spPr>
          <a:xfrm>
            <a:off x="9539093" y="3838585"/>
            <a:ext cx="274320" cy="274320"/>
          </a:xfrm>
          <a:prstGeom prst="rect">
            <a:avLst/>
          </a:prstGeom>
        </p:spPr>
      </p:pic>
      <p:sp>
        <p:nvSpPr>
          <p:cNvPr id="104" name="TextBox 17">
            <a:extLst>
              <a:ext uri="{FF2B5EF4-FFF2-40B4-BE49-F238E27FC236}">
                <a16:creationId xmlns:a16="http://schemas.microsoft.com/office/drawing/2014/main" id="{1389E214-BDD6-A42B-99CE-F11D4C81D67A}"/>
              </a:ext>
            </a:extLst>
          </p:cNvPr>
          <p:cNvSpPr txBox="1">
            <a:spLocks noChangeArrowheads="1"/>
          </p:cNvSpPr>
          <p:nvPr/>
        </p:nvSpPr>
        <p:spPr bwMode="auto">
          <a:xfrm>
            <a:off x="2553147" y="4900935"/>
            <a:ext cx="72707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Universal Search</a:t>
            </a:r>
          </a:p>
        </p:txBody>
      </p:sp>
      <p:pic>
        <p:nvPicPr>
          <p:cNvPr id="105" name="Graphic 104" descr="Research outline">
            <a:extLst>
              <a:ext uri="{FF2B5EF4-FFF2-40B4-BE49-F238E27FC236}">
                <a16:creationId xmlns:a16="http://schemas.microsoft.com/office/drawing/2014/main" id="{7B84D4C8-A930-38E9-31BD-D7B17FB08384}"/>
              </a:ext>
            </a:extLst>
          </p:cNvPr>
          <p:cNvPicPr>
            <a:picLocks noChangeAspect="1"/>
          </p:cNvPicPr>
          <p:nvPr/>
        </p:nvPicPr>
        <p:blipFill>
          <a:blip>
            <a:extLst>
              <a:ext uri="{96DAC541-7B7A-43D3-8B79-37D633B846F1}">
                <asvg:svgBlip xmlns:asvg="http://schemas.microsoft.com/office/drawing/2016/SVG/main" r:embed="rId15"/>
              </a:ext>
            </a:extLst>
          </a:blip>
          <a:srcRect/>
          <a:stretch/>
        </p:blipFill>
        <p:spPr>
          <a:xfrm>
            <a:off x="2782040" y="4656531"/>
            <a:ext cx="274320" cy="274320"/>
          </a:xfrm>
          <a:prstGeom prst="rect">
            <a:avLst/>
          </a:prstGeom>
        </p:spPr>
      </p:pic>
      <p:sp>
        <p:nvSpPr>
          <p:cNvPr id="106" name="TextBox 11">
            <a:extLst>
              <a:ext uri="{FF2B5EF4-FFF2-40B4-BE49-F238E27FC236}">
                <a16:creationId xmlns:a16="http://schemas.microsoft.com/office/drawing/2014/main" id="{F1FF6171-2E5F-2497-9862-9A6A334EE9E4}"/>
              </a:ext>
            </a:extLst>
          </p:cNvPr>
          <p:cNvSpPr txBox="1">
            <a:spLocks noChangeArrowheads="1"/>
          </p:cNvSpPr>
          <p:nvPr/>
        </p:nvSpPr>
        <p:spPr bwMode="auto">
          <a:xfrm>
            <a:off x="3746532" y="4913298"/>
            <a:ext cx="49605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Object Tagging</a:t>
            </a:r>
          </a:p>
        </p:txBody>
      </p:sp>
      <p:pic>
        <p:nvPicPr>
          <p:cNvPr id="107" name="Graphic 106" descr="Cube outline">
            <a:extLst>
              <a:ext uri="{FF2B5EF4-FFF2-40B4-BE49-F238E27FC236}">
                <a16:creationId xmlns:a16="http://schemas.microsoft.com/office/drawing/2014/main" id="{7684761A-B932-3DCA-F8B5-7FDB535FE55F}"/>
              </a:ext>
            </a:extLst>
          </p:cNvPr>
          <p:cNvPicPr>
            <a:picLocks noChangeAspect="1"/>
          </p:cNvPicPr>
          <p:nvPr/>
        </p:nvPicPr>
        <p:blipFill>
          <a:blip>
            <a:extLst>
              <a:ext uri="{96DAC541-7B7A-43D3-8B79-37D633B846F1}">
                <asvg:svgBlip xmlns:asvg="http://schemas.microsoft.com/office/drawing/2016/SVG/main" r:embed="rId25"/>
              </a:ext>
            </a:extLst>
          </a:blip>
          <a:srcRect/>
          <a:stretch/>
        </p:blipFill>
        <p:spPr>
          <a:xfrm>
            <a:off x="3856279" y="4674508"/>
            <a:ext cx="274320" cy="274320"/>
          </a:xfrm>
          <a:prstGeom prst="rect">
            <a:avLst/>
          </a:prstGeom>
        </p:spPr>
      </p:pic>
      <p:sp>
        <p:nvSpPr>
          <p:cNvPr id="108" name="TextBox 12">
            <a:extLst>
              <a:ext uri="{FF2B5EF4-FFF2-40B4-BE49-F238E27FC236}">
                <a16:creationId xmlns:a16="http://schemas.microsoft.com/office/drawing/2014/main" id="{13ED11BC-149B-05AA-F8D1-5D4A388F7855}"/>
              </a:ext>
            </a:extLst>
          </p:cNvPr>
          <p:cNvSpPr txBox="1">
            <a:spLocks noChangeArrowheads="1"/>
          </p:cNvSpPr>
          <p:nvPr/>
        </p:nvSpPr>
        <p:spPr bwMode="auto">
          <a:xfrm>
            <a:off x="4441305" y="4931614"/>
            <a:ext cx="68257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Search</a:t>
            </a:r>
          </a:p>
        </p:txBody>
      </p:sp>
      <p:pic>
        <p:nvPicPr>
          <p:cNvPr id="109" name="Picture 4" descr="Inside Snowflake's New Cortex AI Suite for Finserv Firms | Technology  Magazine">
            <a:extLst>
              <a:ext uri="{FF2B5EF4-FFF2-40B4-BE49-F238E27FC236}">
                <a16:creationId xmlns:a16="http://schemas.microsoft.com/office/drawing/2014/main" id="{4D7D52D8-509E-4B28-8180-9F9F47320F3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4644458" y="4731368"/>
            <a:ext cx="276903" cy="182880"/>
          </a:xfrm>
          <a:prstGeom prst="rect">
            <a:avLst/>
          </a:prstGeom>
          <a:noFill/>
          <a:extLst>
            <a:ext uri="{909E8E84-426E-40DD-AFC4-6F175D3DCCD1}">
              <a14:hiddenFill xmlns:a14="http://schemas.microsoft.com/office/drawing/2010/main">
                <a:solidFill>
                  <a:srgbClr val="FFFFFF"/>
                </a:solidFill>
              </a14:hiddenFill>
            </a:ext>
          </a:extLst>
        </p:spPr>
      </p:pic>
      <p:sp>
        <p:nvSpPr>
          <p:cNvPr id="110" name="TextBox 9">
            <a:extLst>
              <a:ext uri="{FF2B5EF4-FFF2-40B4-BE49-F238E27FC236}">
                <a16:creationId xmlns:a16="http://schemas.microsoft.com/office/drawing/2014/main" id="{9DD32B91-3654-2019-5860-68B190600512}"/>
              </a:ext>
            </a:extLst>
          </p:cNvPr>
          <p:cNvSpPr txBox="1">
            <a:spLocks noChangeArrowheads="1"/>
          </p:cNvSpPr>
          <p:nvPr/>
        </p:nvSpPr>
        <p:spPr bwMode="auto">
          <a:xfrm>
            <a:off x="6096000" y="4918769"/>
            <a:ext cx="885425"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Medium" panose="020B0503030202060203" pitchFamily="34" charset="77"/>
                <a:ea typeface="Amazon Ember" panose="020B0603020204020204" pitchFamily="34" charset="0"/>
                <a:cs typeface="Arial" panose="020B0604020202020204" pitchFamily="34" charset="0"/>
              </a:rPr>
              <a:t>Knowledge Graphs via Iceberg</a:t>
            </a:r>
          </a:p>
        </p:txBody>
      </p:sp>
      <p:pic>
        <p:nvPicPr>
          <p:cNvPr id="114" name="Graphic 113" descr="Connections outline">
            <a:extLst>
              <a:ext uri="{FF2B5EF4-FFF2-40B4-BE49-F238E27FC236}">
                <a16:creationId xmlns:a16="http://schemas.microsoft.com/office/drawing/2014/main" id="{8019DAB3-51E0-DF68-D8B1-FB55DBB1B4CB}"/>
              </a:ext>
            </a:extLst>
          </p:cNvPr>
          <p:cNvPicPr>
            <a:picLocks noChangeAspect="1"/>
          </p:cNvPicPr>
          <p:nvPr/>
        </p:nvPicPr>
        <p:blipFill>
          <a:blip>
            <a:extLst>
              <a:ext uri="{96DAC541-7B7A-43D3-8B79-37D633B846F1}">
                <asvg:svgBlip xmlns:asvg="http://schemas.microsoft.com/office/drawing/2016/SVG/main" r:embed="rId31"/>
              </a:ext>
            </a:extLst>
          </a:blip>
          <a:srcRect/>
          <a:stretch/>
        </p:blipFill>
        <p:spPr>
          <a:xfrm>
            <a:off x="6404219" y="4663666"/>
            <a:ext cx="274320" cy="274320"/>
          </a:xfrm>
          <a:prstGeom prst="rect">
            <a:avLst/>
          </a:prstGeom>
        </p:spPr>
      </p:pic>
      <p:sp>
        <p:nvSpPr>
          <p:cNvPr id="115" name="TextBox 9">
            <a:extLst>
              <a:ext uri="{FF2B5EF4-FFF2-40B4-BE49-F238E27FC236}">
                <a16:creationId xmlns:a16="http://schemas.microsoft.com/office/drawing/2014/main" id="{1E2A4716-4F9E-5C5A-B42F-B9004CFBB953}"/>
              </a:ext>
            </a:extLst>
          </p:cNvPr>
          <p:cNvSpPr txBox="1">
            <a:spLocks noChangeArrowheads="1"/>
          </p:cNvSpPr>
          <p:nvPr/>
        </p:nvSpPr>
        <p:spPr bwMode="auto">
          <a:xfrm>
            <a:off x="7812359" y="4967021"/>
            <a:ext cx="780106"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Snowpark</a:t>
            </a:r>
          </a:p>
        </p:txBody>
      </p:sp>
      <p:pic>
        <p:nvPicPr>
          <p:cNvPr id="116" name="Picture 2" descr="Snowpark vs Snowflake Connectors: The Right Tool for Snowflake Workflows">
            <a:extLst>
              <a:ext uri="{FF2B5EF4-FFF2-40B4-BE49-F238E27FC236}">
                <a16:creationId xmlns:a16="http://schemas.microsoft.com/office/drawing/2014/main" id="{0F6D5C8F-9DFE-E2CE-1C9A-BD922D8ABC4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r="4104" b="26142"/>
          <a:stretch>
            <a:fillRect/>
          </a:stretch>
        </p:blipFill>
        <p:spPr bwMode="auto">
          <a:xfrm>
            <a:off x="8024328" y="4706899"/>
            <a:ext cx="356168" cy="274320"/>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
            <a:extLst>
              <a:ext uri="{FF2B5EF4-FFF2-40B4-BE49-F238E27FC236}">
                <a16:creationId xmlns:a16="http://schemas.microsoft.com/office/drawing/2014/main" id="{73691DD0-0ACA-B6DD-C7F0-559B12BB4501}"/>
              </a:ext>
            </a:extLst>
          </p:cNvPr>
          <p:cNvSpPr txBox="1">
            <a:spLocks noChangeArrowheads="1"/>
          </p:cNvSpPr>
          <p:nvPr/>
        </p:nvSpPr>
        <p:spPr bwMode="auto">
          <a:xfrm>
            <a:off x="9179287" y="4913908"/>
            <a:ext cx="85022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Human-in-Loop via Streamlit</a:t>
            </a:r>
          </a:p>
        </p:txBody>
      </p:sp>
      <p:pic>
        <p:nvPicPr>
          <p:cNvPr id="118" name="Graphic 117" descr="Male profile outline">
            <a:extLst>
              <a:ext uri="{FF2B5EF4-FFF2-40B4-BE49-F238E27FC236}">
                <a16:creationId xmlns:a16="http://schemas.microsoft.com/office/drawing/2014/main" id="{F768CA9C-3805-27D9-512A-152A7DE15C43}"/>
              </a:ext>
            </a:extLst>
          </p:cNvPr>
          <p:cNvPicPr>
            <a:picLocks noChangeAspect="1"/>
          </p:cNvPicPr>
          <p:nvPr/>
        </p:nvPicPr>
        <p:blipFill>
          <a:blip>
            <a:extLst>
              <a:ext uri="{96DAC541-7B7A-43D3-8B79-37D633B846F1}">
                <asvg:svgBlip xmlns:asvg="http://schemas.microsoft.com/office/drawing/2016/SVG/main" r:embed="rId32"/>
              </a:ext>
            </a:extLst>
          </a:blip>
          <a:srcRect/>
          <a:stretch/>
        </p:blipFill>
        <p:spPr>
          <a:xfrm>
            <a:off x="9467238" y="4675118"/>
            <a:ext cx="274320" cy="274320"/>
          </a:xfrm>
          <a:prstGeom prst="rect">
            <a:avLst/>
          </a:prstGeom>
        </p:spPr>
      </p:pic>
      <p:sp>
        <p:nvSpPr>
          <p:cNvPr id="119" name="TextBox 9">
            <a:extLst>
              <a:ext uri="{FF2B5EF4-FFF2-40B4-BE49-F238E27FC236}">
                <a16:creationId xmlns:a16="http://schemas.microsoft.com/office/drawing/2014/main" id="{49F5658A-9D87-9D14-F884-DAA75022767E}"/>
              </a:ext>
            </a:extLst>
          </p:cNvPr>
          <p:cNvSpPr txBox="1">
            <a:spLocks noChangeArrowheads="1"/>
          </p:cNvSpPr>
          <p:nvPr/>
        </p:nvSpPr>
        <p:spPr bwMode="auto">
          <a:xfrm>
            <a:off x="1938251" y="5759263"/>
            <a:ext cx="74047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Medium" panose="020B0503030202060203" pitchFamily="34" charset="77"/>
                <a:ea typeface="Amazon Ember" panose="020B0603020204020204" pitchFamily="34" charset="0"/>
                <a:cs typeface="Arial" panose="020B0604020202020204" pitchFamily="34" charset="0"/>
              </a:rPr>
              <a:t>Snowflake Internal Stage</a:t>
            </a:r>
          </a:p>
        </p:txBody>
      </p:sp>
      <p:pic>
        <p:nvPicPr>
          <p:cNvPr id="120" name="Picture 119">
            <a:extLst>
              <a:ext uri="{FF2B5EF4-FFF2-40B4-BE49-F238E27FC236}">
                <a16:creationId xmlns:a16="http://schemas.microsoft.com/office/drawing/2014/main" id="{2B687352-96D1-BA88-EB0E-4DCD25DCFE84}"/>
              </a:ext>
            </a:extLst>
          </p:cNvPr>
          <p:cNvPicPr>
            <a:picLocks noChangeAspect="1"/>
          </p:cNvPicPr>
          <p:nvPr/>
        </p:nvPicPr>
        <p:blipFill>
          <a:blip r:embed="rId26"/>
          <a:stretch>
            <a:fillRect/>
          </a:stretch>
        </p:blipFill>
        <p:spPr>
          <a:xfrm>
            <a:off x="2196871" y="5542143"/>
            <a:ext cx="223232" cy="214121"/>
          </a:xfrm>
          <a:prstGeom prst="rect">
            <a:avLst/>
          </a:prstGeom>
        </p:spPr>
      </p:pic>
      <p:sp>
        <p:nvSpPr>
          <p:cNvPr id="121" name="TextBox 9">
            <a:extLst>
              <a:ext uri="{FF2B5EF4-FFF2-40B4-BE49-F238E27FC236}">
                <a16:creationId xmlns:a16="http://schemas.microsoft.com/office/drawing/2014/main" id="{1BE7E2AF-4138-6D9C-6577-FBA78BE32A13}"/>
              </a:ext>
            </a:extLst>
          </p:cNvPr>
          <p:cNvSpPr txBox="1">
            <a:spLocks noChangeArrowheads="1"/>
          </p:cNvSpPr>
          <p:nvPr/>
        </p:nvSpPr>
        <p:spPr bwMode="auto">
          <a:xfrm>
            <a:off x="2503209" y="5743281"/>
            <a:ext cx="73159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External Tables</a:t>
            </a:r>
          </a:p>
        </p:txBody>
      </p:sp>
      <p:pic>
        <p:nvPicPr>
          <p:cNvPr id="122" name="Graphic 121" descr="Table outline">
            <a:extLst>
              <a:ext uri="{FF2B5EF4-FFF2-40B4-BE49-F238E27FC236}">
                <a16:creationId xmlns:a16="http://schemas.microsoft.com/office/drawing/2014/main" id="{0E3B38B3-581F-298F-FAC2-F2A5D3B4108C}"/>
              </a:ext>
            </a:extLst>
          </p:cNvPr>
          <p:cNvPicPr>
            <a:picLocks noChangeAspect="1"/>
          </p:cNvPicPr>
          <p:nvPr/>
        </p:nvPicPr>
        <p:blipFill>
          <a:blip>
            <a:extLst>
              <a:ext uri="{96DAC541-7B7A-43D3-8B79-37D633B846F1}">
                <asvg:svgBlip xmlns:asvg="http://schemas.microsoft.com/office/drawing/2016/SVG/main" r:embed="rId19"/>
              </a:ext>
            </a:extLst>
          </a:blip>
          <a:srcRect/>
          <a:stretch/>
        </p:blipFill>
        <p:spPr>
          <a:xfrm>
            <a:off x="2731845" y="5484067"/>
            <a:ext cx="274320" cy="274320"/>
          </a:xfrm>
          <a:prstGeom prst="rect">
            <a:avLst/>
          </a:prstGeom>
        </p:spPr>
      </p:pic>
      <p:pic>
        <p:nvPicPr>
          <p:cNvPr id="1030" name="Picture 6" descr="What is Kafka?">
            <a:extLst>
              <a:ext uri="{FF2B5EF4-FFF2-40B4-BE49-F238E27FC236}">
                <a16:creationId xmlns:a16="http://schemas.microsoft.com/office/drawing/2014/main" id="{4E7FD088-7724-09A3-E147-63079316A00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91916" y="5597498"/>
            <a:ext cx="601930" cy="232795"/>
          </a:xfrm>
          <a:prstGeom prst="rect">
            <a:avLst/>
          </a:prstGeom>
          <a:noFill/>
          <a:extLst>
            <a:ext uri="{909E8E84-426E-40DD-AFC4-6F175D3DCCD1}">
              <a14:hiddenFill xmlns:a14="http://schemas.microsoft.com/office/drawing/2010/main">
                <a:solidFill>
                  <a:srgbClr val="FFFFFF"/>
                </a:solidFill>
              </a14:hiddenFill>
            </a:ext>
          </a:extLst>
        </p:spPr>
      </p:pic>
      <p:sp>
        <p:nvSpPr>
          <p:cNvPr id="125" name="TextBox 9">
            <a:extLst>
              <a:ext uri="{FF2B5EF4-FFF2-40B4-BE49-F238E27FC236}">
                <a16:creationId xmlns:a16="http://schemas.microsoft.com/office/drawing/2014/main" id="{246546B3-995C-D3DD-0595-C600C5E7757F}"/>
              </a:ext>
            </a:extLst>
          </p:cNvPr>
          <p:cNvSpPr txBox="1">
            <a:spLocks noChangeArrowheads="1"/>
          </p:cNvSpPr>
          <p:nvPr/>
        </p:nvSpPr>
        <p:spPr bwMode="auto">
          <a:xfrm>
            <a:off x="4854223" y="5730642"/>
            <a:ext cx="6936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Snowflake Data Cloud</a:t>
            </a:r>
          </a:p>
        </p:txBody>
      </p:sp>
      <p:pic>
        <p:nvPicPr>
          <p:cNvPr id="126" name="Picture 2" descr="Telefónica Tech takes up Snowflake data platform | Premium | TelcoTitans.com">
            <a:extLst>
              <a:ext uri="{FF2B5EF4-FFF2-40B4-BE49-F238E27FC236}">
                <a16:creationId xmlns:a16="http://schemas.microsoft.com/office/drawing/2014/main" id="{45474DC1-D71C-C1EC-9C6D-BB9CB6BC7926}"/>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l="7482" t="19478" r="6385" b="9251"/>
          <a:stretch>
            <a:fillRect/>
          </a:stretch>
        </p:blipFill>
        <p:spPr bwMode="auto">
          <a:xfrm>
            <a:off x="4981959" y="5519423"/>
            <a:ext cx="442636" cy="2438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xploring the Depths of Apache Iceberg | Dremio">
            <a:extLst>
              <a:ext uri="{FF2B5EF4-FFF2-40B4-BE49-F238E27FC236}">
                <a16:creationId xmlns:a16="http://schemas.microsoft.com/office/drawing/2014/main" id="{21EC8F96-08DA-7460-789A-60E00E03CA4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323811" y="5490401"/>
            <a:ext cx="401609" cy="398344"/>
          </a:xfrm>
          <a:prstGeom prst="rect">
            <a:avLst/>
          </a:prstGeom>
          <a:noFill/>
          <a:extLst>
            <a:ext uri="{909E8E84-426E-40DD-AFC4-6F175D3DCCD1}">
              <a14:hiddenFill xmlns:a14="http://schemas.microsoft.com/office/drawing/2010/main">
                <a:solidFill>
                  <a:srgbClr val="FFFFFF"/>
                </a:solidFill>
              </a14:hiddenFill>
            </a:ext>
          </a:extLst>
        </p:spPr>
      </p:pic>
      <p:sp>
        <p:nvSpPr>
          <p:cNvPr id="517" name="TextBox 9">
            <a:extLst>
              <a:ext uri="{FF2B5EF4-FFF2-40B4-BE49-F238E27FC236}">
                <a16:creationId xmlns:a16="http://schemas.microsoft.com/office/drawing/2014/main" id="{7817C52F-D3AD-7540-1991-CB548A3A1FF7}"/>
              </a:ext>
            </a:extLst>
          </p:cNvPr>
          <p:cNvSpPr txBox="1">
            <a:spLocks noChangeArrowheads="1"/>
          </p:cNvSpPr>
          <p:nvPr/>
        </p:nvSpPr>
        <p:spPr bwMode="auto">
          <a:xfrm>
            <a:off x="8094374" y="5752883"/>
            <a:ext cx="731592"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Dynamic Tables</a:t>
            </a:r>
          </a:p>
        </p:txBody>
      </p:sp>
      <p:pic>
        <p:nvPicPr>
          <p:cNvPr id="518" name="Graphic 517" descr="Table outline">
            <a:extLst>
              <a:ext uri="{FF2B5EF4-FFF2-40B4-BE49-F238E27FC236}">
                <a16:creationId xmlns:a16="http://schemas.microsoft.com/office/drawing/2014/main" id="{84227D5B-6F43-C9DD-530E-C7D91B26B4F8}"/>
              </a:ext>
            </a:extLst>
          </p:cNvPr>
          <p:cNvPicPr>
            <a:picLocks noChangeAspect="1"/>
          </p:cNvPicPr>
          <p:nvPr/>
        </p:nvPicPr>
        <p:blipFill>
          <a:blip>
            <a:extLst>
              <a:ext uri="{96DAC541-7B7A-43D3-8B79-37D633B846F1}">
                <asvg:svgBlip xmlns:asvg="http://schemas.microsoft.com/office/drawing/2016/SVG/main" r:embed="rId19"/>
              </a:ext>
            </a:extLst>
          </a:blip>
          <a:srcRect/>
          <a:stretch/>
        </p:blipFill>
        <p:spPr>
          <a:xfrm>
            <a:off x="8323010" y="5511775"/>
            <a:ext cx="274320" cy="274320"/>
          </a:xfrm>
          <a:prstGeom prst="rect">
            <a:avLst/>
          </a:prstGeom>
        </p:spPr>
      </p:pic>
      <p:sp>
        <p:nvSpPr>
          <p:cNvPr id="520" name="TextBox 12">
            <a:extLst>
              <a:ext uri="{FF2B5EF4-FFF2-40B4-BE49-F238E27FC236}">
                <a16:creationId xmlns:a16="http://schemas.microsoft.com/office/drawing/2014/main" id="{F6D2ED5B-8F72-7AFB-BDF9-981381AF467E}"/>
              </a:ext>
            </a:extLst>
          </p:cNvPr>
          <p:cNvSpPr txBox="1">
            <a:spLocks noChangeArrowheads="1"/>
          </p:cNvSpPr>
          <p:nvPr/>
        </p:nvSpPr>
        <p:spPr bwMode="auto">
          <a:xfrm>
            <a:off x="7635865" y="5751471"/>
            <a:ext cx="671113"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Cortex Analyst</a:t>
            </a:r>
          </a:p>
        </p:txBody>
      </p:sp>
      <p:pic>
        <p:nvPicPr>
          <p:cNvPr id="521" name="Picture 4" descr="Inside Snowflake's New Cortex AI Suite for Finserv Firms | Technology  Magazine">
            <a:extLst>
              <a:ext uri="{FF2B5EF4-FFF2-40B4-BE49-F238E27FC236}">
                <a16:creationId xmlns:a16="http://schemas.microsoft.com/office/drawing/2014/main" id="{082DC6B7-6ED0-3117-EF3F-0305B0EC8C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385" t="36755" r="21268" b="35940"/>
          <a:stretch>
            <a:fillRect/>
          </a:stretch>
        </p:blipFill>
        <p:spPr bwMode="auto">
          <a:xfrm>
            <a:off x="7832970" y="5569331"/>
            <a:ext cx="276903" cy="1828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gDATAwire - Data Science • AI • Advanced Analytics">
            <a:extLst>
              <a:ext uri="{FF2B5EF4-FFF2-40B4-BE49-F238E27FC236}">
                <a16:creationId xmlns:a16="http://schemas.microsoft.com/office/drawing/2014/main" id="{CC3456BD-F00C-DCB3-1BFE-36B63F5AE1C7}"/>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l="7724" t="39242" r="6711" b="31998"/>
          <a:stretch>
            <a:fillRect/>
          </a:stretch>
        </p:blipFill>
        <p:spPr bwMode="auto">
          <a:xfrm>
            <a:off x="9329380" y="5400055"/>
            <a:ext cx="657331" cy="195343"/>
          </a:xfrm>
          <a:prstGeom prst="rect">
            <a:avLst/>
          </a:prstGeom>
          <a:noFill/>
          <a:extLst>
            <a:ext uri="{909E8E84-426E-40DD-AFC4-6F175D3DCCD1}">
              <a14:hiddenFill xmlns:a14="http://schemas.microsoft.com/office/drawing/2010/main">
                <a:solidFill>
                  <a:srgbClr val="FFFFFF"/>
                </a:solidFill>
              </a14:hiddenFill>
            </a:ext>
          </a:extLst>
        </p:spPr>
      </p:pic>
      <p:pic>
        <p:nvPicPr>
          <p:cNvPr id="522" name="Picture 12" descr="Exploring the Depths of Apache Iceberg | Dremio">
            <a:extLst>
              <a:ext uri="{FF2B5EF4-FFF2-40B4-BE49-F238E27FC236}">
                <a16:creationId xmlns:a16="http://schemas.microsoft.com/office/drawing/2014/main" id="{332D33BE-1C23-FC94-55E0-1A322DB0ECC6}"/>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9476792" y="5630582"/>
            <a:ext cx="401609" cy="39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3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9A285-0F5A-58E6-94AF-A784C4B00EDE}"/>
            </a:ext>
          </a:extLst>
        </p:cNvPr>
        <p:cNvGrpSpPr/>
        <p:nvPr/>
      </p:nvGrpSpPr>
      <p:grpSpPr>
        <a:xfrm>
          <a:off x="0" y="0"/>
          <a:ext cx="0" cy="0"/>
          <a:chOff x="0" y="0"/>
          <a:chExt cx="0" cy="0"/>
        </a:xfrm>
      </p:grpSpPr>
      <p:sp>
        <p:nvSpPr>
          <p:cNvPr id="137" name="Rounded Rectangle 5">
            <a:extLst>
              <a:ext uri="{FF2B5EF4-FFF2-40B4-BE49-F238E27FC236}">
                <a16:creationId xmlns:a16="http://schemas.microsoft.com/office/drawing/2014/main" id="{EA7156F3-4CD8-37A1-5DFD-135D92D0729B}"/>
              </a:ext>
            </a:extLst>
          </p:cNvPr>
          <p:cNvSpPr/>
          <p:nvPr/>
        </p:nvSpPr>
        <p:spPr>
          <a:xfrm>
            <a:off x="1357490" y="5906974"/>
            <a:ext cx="6305118" cy="844123"/>
          </a:xfrm>
          <a:prstGeom prst="roundRect">
            <a:avLst>
              <a:gd name="adj" fmla="val 1102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89" name="Rounded Rectangle 13">
            <a:extLst>
              <a:ext uri="{FF2B5EF4-FFF2-40B4-BE49-F238E27FC236}">
                <a16:creationId xmlns:a16="http://schemas.microsoft.com/office/drawing/2014/main" id="{AAD320AC-CA1F-6FDB-0473-9A260E1652CF}"/>
              </a:ext>
            </a:extLst>
          </p:cNvPr>
          <p:cNvSpPr/>
          <p:nvPr/>
        </p:nvSpPr>
        <p:spPr>
          <a:xfrm>
            <a:off x="164692" y="1351864"/>
            <a:ext cx="3641486" cy="2164505"/>
          </a:xfrm>
          <a:prstGeom prst="roundRect">
            <a:avLst>
              <a:gd name="adj" fmla="val 585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75" name="Rounded Rectangle 5">
            <a:extLst>
              <a:ext uri="{FF2B5EF4-FFF2-40B4-BE49-F238E27FC236}">
                <a16:creationId xmlns:a16="http://schemas.microsoft.com/office/drawing/2014/main" id="{A1B5F68D-8A8B-BD4E-337C-BB47820C5065}"/>
              </a:ext>
            </a:extLst>
          </p:cNvPr>
          <p:cNvSpPr/>
          <p:nvPr/>
        </p:nvSpPr>
        <p:spPr>
          <a:xfrm>
            <a:off x="10384477" y="3914204"/>
            <a:ext cx="1673201" cy="1670069"/>
          </a:xfrm>
          <a:prstGeom prst="roundRect">
            <a:avLst>
              <a:gd name="adj" fmla="val 11027"/>
            </a:avLst>
          </a:prstGeom>
          <a:solidFill>
            <a:schemeClr val="accent5">
              <a:lumMod val="20000"/>
              <a:lumOff val="80000"/>
              <a:alpha val="17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36" name="Rounded Rectangle 5">
            <a:extLst>
              <a:ext uri="{FF2B5EF4-FFF2-40B4-BE49-F238E27FC236}">
                <a16:creationId xmlns:a16="http://schemas.microsoft.com/office/drawing/2014/main" id="{14D8FBA8-A25E-52D9-E036-47E7CE7FB9E4}"/>
              </a:ext>
            </a:extLst>
          </p:cNvPr>
          <p:cNvSpPr/>
          <p:nvPr/>
        </p:nvSpPr>
        <p:spPr>
          <a:xfrm>
            <a:off x="7984210" y="3813022"/>
            <a:ext cx="2012945" cy="2721194"/>
          </a:xfrm>
          <a:prstGeom prst="roundRect">
            <a:avLst>
              <a:gd name="adj" fmla="val 638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23" name="Rounded Rectangle 5">
            <a:extLst>
              <a:ext uri="{FF2B5EF4-FFF2-40B4-BE49-F238E27FC236}">
                <a16:creationId xmlns:a16="http://schemas.microsoft.com/office/drawing/2014/main" id="{240416F0-C29C-47C0-523F-531214A295D6}"/>
              </a:ext>
            </a:extLst>
          </p:cNvPr>
          <p:cNvSpPr/>
          <p:nvPr/>
        </p:nvSpPr>
        <p:spPr>
          <a:xfrm>
            <a:off x="4503014" y="3813022"/>
            <a:ext cx="3170241" cy="1762171"/>
          </a:xfrm>
          <a:prstGeom prst="roundRect">
            <a:avLst>
              <a:gd name="adj" fmla="val 7308"/>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8" name="Rounded Rectangle 13">
            <a:extLst>
              <a:ext uri="{FF2B5EF4-FFF2-40B4-BE49-F238E27FC236}">
                <a16:creationId xmlns:a16="http://schemas.microsoft.com/office/drawing/2014/main" id="{95DCA919-58B0-A3FC-9BCD-93BFEF496C56}"/>
              </a:ext>
            </a:extLst>
          </p:cNvPr>
          <p:cNvSpPr/>
          <p:nvPr/>
        </p:nvSpPr>
        <p:spPr>
          <a:xfrm>
            <a:off x="3969957" y="2632552"/>
            <a:ext cx="5816938" cy="933186"/>
          </a:xfrm>
          <a:prstGeom prst="roundRect">
            <a:avLst>
              <a:gd name="adj" fmla="val 11667"/>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2" name="Rounded Rectangle 5">
            <a:extLst>
              <a:ext uri="{FF2B5EF4-FFF2-40B4-BE49-F238E27FC236}">
                <a16:creationId xmlns:a16="http://schemas.microsoft.com/office/drawing/2014/main" id="{A147C9C6-C8D0-2157-C8B1-BA913A8BFDC9}"/>
              </a:ext>
            </a:extLst>
          </p:cNvPr>
          <p:cNvSpPr/>
          <p:nvPr/>
        </p:nvSpPr>
        <p:spPr>
          <a:xfrm>
            <a:off x="4449337" y="374653"/>
            <a:ext cx="4589178" cy="862070"/>
          </a:xfrm>
          <a:prstGeom prst="roundRect">
            <a:avLst>
              <a:gd name="adj" fmla="val 16101"/>
            </a:avLst>
          </a:prstGeom>
          <a:solidFill>
            <a:schemeClr val="accent5">
              <a:lumMod val="20000"/>
              <a:lumOff val="80000"/>
              <a:alpha val="1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1" name="Rounded Rectangle 13">
            <a:extLst>
              <a:ext uri="{FF2B5EF4-FFF2-40B4-BE49-F238E27FC236}">
                <a16:creationId xmlns:a16="http://schemas.microsoft.com/office/drawing/2014/main" id="{768D2F69-1714-C7C9-17CD-5A5F25EFAB89}"/>
              </a:ext>
            </a:extLst>
          </p:cNvPr>
          <p:cNvSpPr/>
          <p:nvPr/>
        </p:nvSpPr>
        <p:spPr>
          <a:xfrm>
            <a:off x="4573285" y="1415745"/>
            <a:ext cx="4291535" cy="1024923"/>
          </a:xfrm>
          <a:prstGeom prst="roundRect">
            <a:avLst>
              <a:gd name="adj" fmla="val 10500"/>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4" name="Rounded Rectangle 113">
            <a:extLst>
              <a:ext uri="{FF2B5EF4-FFF2-40B4-BE49-F238E27FC236}">
                <a16:creationId xmlns:a16="http://schemas.microsoft.com/office/drawing/2014/main" id="{35FB086B-CD0B-D876-7EA2-2DCABD4156A4}"/>
              </a:ext>
            </a:extLst>
          </p:cNvPr>
          <p:cNvSpPr/>
          <p:nvPr/>
        </p:nvSpPr>
        <p:spPr>
          <a:xfrm>
            <a:off x="6715162" y="1487823"/>
            <a:ext cx="2071396" cy="871653"/>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36" name="Rectangle 35">
            <a:extLst>
              <a:ext uri="{FF2B5EF4-FFF2-40B4-BE49-F238E27FC236}">
                <a16:creationId xmlns:a16="http://schemas.microsoft.com/office/drawing/2014/main" id="{0B746463-47E5-06A7-22A0-F9C976EACF61}"/>
              </a:ext>
            </a:extLst>
          </p:cNvPr>
          <p:cNvSpPr/>
          <p:nvPr/>
        </p:nvSpPr>
        <p:spPr>
          <a:xfrm>
            <a:off x="6981978" y="1620437"/>
            <a:ext cx="1764698" cy="19492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Memory &amp; State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Maintains task context, session state, episodic memory.</a:t>
            </a:r>
          </a:p>
        </p:txBody>
      </p:sp>
      <p:grpSp>
        <p:nvGrpSpPr>
          <p:cNvPr id="57" name="Group 56">
            <a:extLst>
              <a:ext uri="{FF2B5EF4-FFF2-40B4-BE49-F238E27FC236}">
                <a16:creationId xmlns:a16="http://schemas.microsoft.com/office/drawing/2014/main" id="{13A1909E-71C8-30B2-D33E-E454390A15AA}"/>
              </a:ext>
            </a:extLst>
          </p:cNvPr>
          <p:cNvGrpSpPr/>
          <p:nvPr/>
        </p:nvGrpSpPr>
        <p:grpSpPr>
          <a:xfrm>
            <a:off x="6765623" y="1534536"/>
            <a:ext cx="245832" cy="245832"/>
            <a:chOff x="6816886" y="2400943"/>
            <a:chExt cx="353165" cy="353165"/>
          </a:xfrm>
        </p:grpSpPr>
        <p:sp>
          <p:nvSpPr>
            <p:cNvPr id="58" name="Oval 57">
              <a:extLst>
                <a:ext uri="{FF2B5EF4-FFF2-40B4-BE49-F238E27FC236}">
                  <a16:creationId xmlns:a16="http://schemas.microsoft.com/office/drawing/2014/main" id="{24253F5C-D9A5-30FE-A1A9-D152C54009F0}"/>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59" name="Freeform 134">
              <a:extLst>
                <a:ext uri="{FF2B5EF4-FFF2-40B4-BE49-F238E27FC236}">
                  <a16:creationId xmlns:a16="http://schemas.microsoft.com/office/drawing/2014/main" id="{69B02510-2072-F2CA-29B9-776F45A875ED}"/>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23" name="Rounded Rectangle 112">
            <a:extLst>
              <a:ext uri="{FF2B5EF4-FFF2-40B4-BE49-F238E27FC236}">
                <a16:creationId xmlns:a16="http://schemas.microsoft.com/office/drawing/2014/main" id="{98954D54-D5AC-F50A-199E-F0356CE8BDA6}"/>
              </a:ext>
            </a:extLst>
          </p:cNvPr>
          <p:cNvSpPr/>
          <p:nvPr/>
        </p:nvSpPr>
        <p:spPr>
          <a:xfrm>
            <a:off x="4036244" y="2706525"/>
            <a:ext cx="1811983"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5" name="Rectangle 34">
            <a:extLst>
              <a:ext uri="{FF2B5EF4-FFF2-40B4-BE49-F238E27FC236}">
                <a16:creationId xmlns:a16="http://schemas.microsoft.com/office/drawing/2014/main" id="{4440DD6A-695D-EAA6-8F6A-1645DC817AED}"/>
              </a:ext>
            </a:extLst>
          </p:cNvPr>
          <p:cNvSpPr/>
          <p:nvPr/>
        </p:nvSpPr>
        <p:spPr>
          <a:xfrm>
            <a:off x="4261568" y="2736984"/>
            <a:ext cx="1620514" cy="4105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LLM Gateway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Provides governed access to foundation + specialized models.</a:t>
            </a:r>
          </a:p>
        </p:txBody>
      </p:sp>
      <p:grpSp>
        <p:nvGrpSpPr>
          <p:cNvPr id="60" name="Group 59">
            <a:extLst>
              <a:ext uri="{FF2B5EF4-FFF2-40B4-BE49-F238E27FC236}">
                <a16:creationId xmlns:a16="http://schemas.microsoft.com/office/drawing/2014/main" id="{5A077A86-DB71-77CD-2725-7FBD4788698E}"/>
              </a:ext>
            </a:extLst>
          </p:cNvPr>
          <p:cNvGrpSpPr/>
          <p:nvPr/>
        </p:nvGrpSpPr>
        <p:grpSpPr>
          <a:xfrm>
            <a:off x="4090151" y="2778735"/>
            <a:ext cx="206910" cy="210312"/>
            <a:chOff x="4952878" y="2354054"/>
            <a:chExt cx="353165" cy="353165"/>
          </a:xfrm>
        </p:grpSpPr>
        <p:sp>
          <p:nvSpPr>
            <p:cNvPr id="61" name="Oval 60">
              <a:extLst>
                <a:ext uri="{FF2B5EF4-FFF2-40B4-BE49-F238E27FC236}">
                  <a16:creationId xmlns:a16="http://schemas.microsoft.com/office/drawing/2014/main" id="{B44094A9-B309-8557-E563-4E8E46A7513B}"/>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62" name="Group 147">
              <a:extLst>
                <a:ext uri="{FF2B5EF4-FFF2-40B4-BE49-F238E27FC236}">
                  <a16:creationId xmlns:a16="http://schemas.microsoft.com/office/drawing/2014/main" id="{1BE4E5DB-5E6D-76DF-FD96-324AE824A92E}"/>
                </a:ext>
              </a:extLst>
            </p:cNvPr>
            <p:cNvGrpSpPr>
              <a:grpSpLocks noChangeAspect="1"/>
            </p:cNvGrpSpPr>
            <p:nvPr/>
          </p:nvGrpSpPr>
          <p:grpSpPr bwMode="auto">
            <a:xfrm>
              <a:off x="5026283" y="2444659"/>
              <a:ext cx="206346" cy="171955"/>
              <a:chOff x="6541" y="1755"/>
              <a:chExt cx="426" cy="355"/>
            </a:xfrm>
            <a:solidFill>
              <a:srgbClr val="A100FF"/>
            </a:solidFill>
          </p:grpSpPr>
          <p:sp>
            <p:nvSpPr>
              <p:cNvPr id="63" name="Freeform 148">
                <a:extLst>
                  <a:ext uri="{FF2B5EF4-FFF2-40B4-BE49-F238E27FC236}">
                    <a16:creationId xmlns:a16="http://schemas.microsoft.com/office/drawing/2014/main" id="{27FF53E3-EF83-B601-44F4-3995094D34D2}"/>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4" name="Freeform 149">
                <a:extLst>
                  <a:ext uri="{FF2B5EF4-FFF2-40B4-BE49-F238E27FC236}">
                    <a16:creationId xmlns:a16="http://schemas.microsoft.com/office/drawing/2014/main" id="{F554C73F-17E0-2A3F-1501-146844BA4CBB}"/>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5" name="Freeform 150">
                <a:extLst>
                  <a:ext uri="{FF2B5EF4-FFF2-40B4-BE49-F238E27FC236}">
                    <a16:creationId xmlns:a16="http://schemas.microsoft.com/office/drawing/2014/main" id="{FEEEE1C3-2E5C-00F9-51E7-CD5848AC75F2}"/>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6" name="Freeform 151">
                <a:extLst>
                  <a:ext uri="{FF2B5EF4-FFF2-40B4-BE49-F238E27FC236}">
                    <a16:creationId xmlns:a16="http://schemas.microsoft.com/office/drawing/2014/main" id="{CF1089CA-96ED-6E24-0C7B-627A4514BDEE}"/>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7" name="Freeform 152">
                <a:extLst>
                  <a:ext uri="{FF2B5EF4-FFF2-40B4-BE49-F238E27FC236}">
                    <a16:creationId xmlns:a16="http://schemas.microsoft.com/office/drawing/2014/main" id="{8491FBA0-1651-1BE1-D5F9-0B32CDAF32F3}"/>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8" name="Freeform 153">
                <a:extLst>
                  <a:ext uri="{FF2B5EF4-FFF2-40B4-BE49-F238E27FC236}">
                    <a16:creationId xmlns:a16="http://schemas.microsoft.com/office/drawing/2014/main" id="{5452D7F2-D8A9-55FB-9EC3-2BFA613A79C7}"/>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69" name="Freeform 154">
                <a:extLst>
                  <a:ext uri="{FF2B5EF4-FFF2-40B4-BE49-F238E27FC236}">
                    <a16:creationId xmlns:a16="http://schemas.microsoft.com/office/drawing/2014/main" id="{CC882F51-3CB2-BA5A-D284-B551C715F375}"/>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29" name="Rounded Rectangle 16">
            <a:extLst>
              <a:ext uri="{FF2B5EF4-FFF2-40B4-BE49-F238E27FC236}">
                <a16:creationId xmlns:a16="http://schemas.microsoft.com/office/drawing/2014/main" id="{4819EFA6-6263-6504-82A4-0306C570B817}"/>
              </a:ext>
            </a:extLst>
          </p:cNvPr>
          <p:cNvSpPr/>
          <p:nvPr/>
        </p:nvSpPr>
        <p:spPr>
          <a:xfrm>
            <a:off x="451284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53" name="TextBox 52">
            <a:extLst>
              <a:ext uri="{FF2B5EF4-FFF2-40B4-BE49-F238E27FC236}">
                <a16:creationId xmlns:a16="http://schemas.microsoft.com/office/drawing/2014/main" id="{5588B639-905A-908D-D5F0-BBC4C98009A8}"/>
              </a:ext>
            </a:extLst>
          </p:cNvPr>
          <p:cNvSpPr txBox="1"/>
          <p:nvPr/>
        </p:nvSpPr>
        <p:spPr>
          <a:xfrm>
            <a:off x="4937364" y="500708"/>
            <a:ext cx="921471" cy="569387"/>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Marketing Apps</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Initiate domain requests through agent-driven orchestration.</a:t>
            </a:r>
            <a:endParaRPr kumimoji="0" lang="en-US" sz="9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endParaRPr>
          </a:p>
        </p:txBody>
      </p:sp>
      <p:pic>
        <p:nvPicPr>
          <p:cNvPr id="190" name="Graphic 189" descr="Address Book outline">
            <a:extLst>
              <a:ext uri="{FF2B5EF4-FFF2-40B4-BE49-F238E27FC236}">
                <a16:creationId xmlns:a16="http://schemas.microsoft.com/office/drawing/2014/main" id="{67CC7B56-48D0-2FDA-AF71-5BC44370CA0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555414" y="633928"/>
            <a:ext cx="328445" cy="328445"/>
          </a:xfrm>
          <a:prstGeom prst="rect">
            <a:avLst/>
          </a:prstGeom>
        </p:spPr>
      </p:pic>
      <p:sp>
        <p:nvSpPr>
          <p:cNvPr id="11" name="Rounded Rectangle 14">
            <a:extLst>
              <a:ext uri="{FF2B5EF4-FFF2-40B4-BE49-F238E27FC236}">
                <a16:creationId xmlns:a16="http://schemas.microsoft.com/office/drawing/2014/main" id="{0B09B285-21ED-CA21-0D40-C81D52D3D389}"/>
              </a:ext>
            </a:extLst>
          </p:cNvPr>
          <p:cNvSpPr/>
          <p:nvPr/>
        </p:nvSpPr>
        <p:spPr>
          <a:xfrm>
            <a:off x="241325" y="3720058"/>
            <a:ext cx="4085156" cy="2137575"/>
          </a:xfrm>
          <a:prstGeom prst="roundRect">
            <a:avLst>
              <a:gd name="adj" fmla="val 5344"/>
            </a:avLst>
          </a:prstGeom>
          <a:solidFill>
            <a:schemeClr val="accent5">
              <a:lumMod val="20000"/>
              <a:lumOff val="80000"/>
              <a:alpha val="17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98" name="Rounded Rectangle 114">
            <a:extLst>
              <a:ext uri="{FF2B5EF4-FFF2-40B4-BE49-F238E27FC236}">
                <a16:creationId xmlns:a16="http://schemas.microsoft.com/office/drawing/2014/main" id="{C7474667-F966-219E-2CB4-A0FBE74173B2}"/>
              </a:ext>
            </a:extLst>
          </p:cNvPr>
          <p:cNvSpPr/>
          <p:nvPr/>
        </p:nvSpPr>
        <p:spPr>
          <a:xfrm>
            <a:off x="2194845" y="4746861"/>
            <a:ext cx="2066544" cy="1035767"/>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199" name="Rectangle 198">
            <a:extLst>
              <a:ext uri="{FF2B5EF4-FFF2-40B4-BE49-F238E27FC236}">
                <a16:creationId xmlns:a16="http://schemas.microsoft.com/office/drawing/2014/main" id="{CFE5A360-D7B4-915A-BF9E-B682189A2511}"/>
              </a:ext>
            </a:extLst>
          </p:cNvPr>
          <p:cNvSpPr/>
          <p:nvPr/>
        </p:nvSpPr>
        <p:spPr>
          <a:xfrm>
            <a:off x="2419157" y="4963071"/>
            <a:ext cx="1882939" cy="17993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Experiential Knowledge Acquisition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Captures outcomes + human feedback to refine intelligence.</a:t>
            </a:r>
          </a:p>
        </p:txBody>
      </p:sp>
      <p:grpSp>
        <p:nvGrpSpPr>
          <p:cNvPr id="201" name="Group 200">
            <a:extLst>
              <a:ext uri="{FF2B5EF4-FFF2-40B4-BE49-F238E27FC236}">
                <a16:creationId xmlns:a16="http://schemas.microsoft.com/office/drawing/2014/main" id="{EAB70B28-4698-BE00-5AC6-C36320E16C4D}"/>
              </a:ext>
            </a:extLst>
          </p:cNvPr>
          <p:cNvGrpSpPr>
            <a:grpSpLocks noChangeAspect="1"/>
          </p:cNvGrpSpPr>
          <p:nvPr/>
        </p:nvGrpSpPr>
        <p:grpSpPr>
          <a:xfrm>
            <a:off x="2262953" y="4820562"/>
            <a:ext cx="210312" cy="210312"/>
            <a:chOff x="8548426" y="2317532"/>
            <a:chExt cx="353165" cy="353165"/>
          </a:xfrm>
        </p:grpSpPr>
        <p:sp>
          <p:nvSpPr>
            <p:cNvPr id="202" name="Oval 201">
              <a:extLst>
                <a:ext uri="{FF2B5EF4-FFF2-40B4-BE49-F238E27FC236}">
                  <a16:creationId xmlns:a16="http://schemas.microsoft.com/office/drawing/2014/main" id="{D010DFEE-943A-5DC8-F75C-946DB1D5C2F9}"/>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03" name="Freeform: Shape 730">
              <a:extLst>
                <a:ext uri="{FF2B5EF4-FFF2-40B4-BE49-F238E27FC236}">
                  <a16:creationId xmlns:a16="http://schemas.microsoft.com/office/drawing/2014/main" id="{C9EBBDFF-F7DF-33B2-AA18-443C59E41872}"/>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205" name="Rounded Rectangle 113">
            <a:extLst>
              <a:ext uri="{FF2B5EF4-FFF2-40B4-BE49-F238E27FC236}">
                <a16:creationId xmlns:a16="http://schemas.microsoft.com/office/drawing/2014/main" id="{B97782E5-5038-DC3E-CB38-352FD4FB5422}"/>
              </a:ext>
            </a:extLst>
          </p:cNvPr>
          <p:cNvSpPr/>
          <p:nvPr/>
        </p:nvSpPr>
        <p:spPr>
          <a:xfrm>
            <a:off x="320084" y="4751305"/>
            <a:ext cx="1801368" cy="103132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206" name="Rectangle 205">
            <a:extLst>
              <a:ext uri="{FF2B5EF4-FFF2-40B4-BE49-F238E27FC236}">
                <a16:creationId xmlns:a16="http://schemas.microsoft.com/office/drawing/2014/main" id="{0FBA9356-F488-1AA3-E642-98F04BCE6980}"/>
              </a:ext>
            </a:extLst>
          </p:cNvPr>
          <p:cNvSpPr/>
          <p:nvPr/>
        </p:nvSpPr>
        <p:spPr>
          <a:xfrm>
            <a:off x="541271" y="4961128"/>
            <a:ext cx="1593988" cy="1818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Adaptive Learning Loop</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Continuously improves reasoning, decisions, behavior.</a:t>
            </a:r>
          </a:p>
        </p:txBody>
      </p:sp>
      <p:grpSp>
        <p:nvGrpSpPr>
          <p:cNvPr id="208" name="Group 207">
            <a:extLst>
              <a:ext uri="{FF2B5EF4-FFF2-40B4-BE49-F238E27FC236}">
                <a16:creationId xmlns:a16="http://schemas.microsoft.com/office/drawing/2014/main" id="{286E09B2-FE13-7E3E-58FB-17DF42E7AE7F}"/>
              </a:ext>
            </a:extLst>
          </p:cNvPr>
          <p:cNvGrpSpPr/>
          <p:nvPr/>
        </p:nvGrpSpPr>
        <p:grpSpPr>
          <a:xfrm>
            <a:off x="386638" y="4808974"/>
            <a:ext cx="207519" cy="210312"/>
            <a:chOff x="6816886" y="2400943"/>
            <a:chExt cx="353165" cy="353165"/>
          </a:xfrm>
        </p:grpSpPr>
        <p:sp>
          <p:nvSpPr>
            <p:cNvPr id="209" name="Oval 208">
              <a:extLst>
                <a:ext uri="{FF2B5EF4-FFF2-40B4-BE49-F238E27FC236}">
                  <a16:creationId xmlns:a16="http://schemas.microsoft.com/office/drawing/2014/main" id="{B6B930CE-481C-09AE-6E56-9EB5F2F0FA31}"/>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10" name="Freeform 134">
              <a:extLst>
                <a:ext uri="{FF2B5EF4-FFF2-40B4-BE49-F238E27FC236}">
                  <a16:creationId xmlns:a16="http://schemas.microsoft.com/office/drawing/2014/main" id="{AB0EE4BE-482E-92C7-869C-C42CD44DE30C}"/>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212" name="Rounded Rectangle 112">
            <a:extLst>
              <a:ext uri="{FF2B5EF4-FFF2-40B4-BE49-F238E27FC236}">
                <a16:creationId xmlns:a16="http://schemas.microsoft.com/office/drawing/2014/main" id="{3C222064-F6E1-13EC-7BDB-BC06B36F9884}"/>
              </a:ext>
            </a:extLst>
          </p:cNvPr>
          <p:cNvSpPr/>
          <p:nvPr/>
        </p:nvSpPr>
        <p:spPr>
          <a:xfrm>
            <a:off x="2192577" y="3787940"/>
            <a:ext cx="2066544" cy="885337"/>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213" name="Rectangle 212">
            <a:extLst>
              <a:ext uri="{FF2B5EF4-FFF2-40B4-BE49-F238E27FC236}">
                <a16:creationId xmlns:a16="http://schemas.microsoft.com/office/drawing/2014/main" id="{695C75E6-8E7D-128F-AC5D-C58F6831F943}"/>
              </a:ext>
            </a:extLst>
          </p:cNvPr>
          <p:cNvSpPr/>
          <p:nvPr/>
        </p:nvSpPr>
        <p:spPr>
          <a:xfrm>
            <a:off x="2442695" y="3752247"/>
            <a:ext cx="1823381" cy="22775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Invocation &amp; Routing</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Selects &amp; invokes the right model per task/policy.</a:t>
            </a:r>
          </a:p>
        </p:txBody>
      </p:sp>
      <p:grpSp>
        <p:nvGrpSpPr>
          <p:cNvPr id="215" name="Group 214">
            <a:extLst>
              <a:ext uri="{FF2B5EF4-FFF2-40B4-BE49-F238E27FC236}">
                <a16:creationId xmlns:a16="http://schemas.microsoft.com/office/drawing/2014/main" id="{20C4651E-BB32-2DB9-9BFA-DFF95012629B}"/>
              </a:ext>
            </a:extLst>
          </p:cNvPr>
          <p:cNvGrpSpPr/>
          <p:nvPr/>
        </p:nvGrpSpPr>
        <p:grpSpPr>
          <a:xfrm>
            <a:off x="2258635" y="3855489"/>
            <a:ext cx="210312" cy="210312"/>
            <a:chOff x="4952878" y="2354054"/>
            <a:chExt cx="353165" cy="353165"/>
          </a:xfrm>
        </p:grpSpPr>
        <p:sp>
          <p:nvSpPr>
            <p:cNvPr id="216" name="Oval 215">
              <a:extLst>
                <a:ext uri="{FF2B5EF4-FFF2-40B4-BE49-F238E27FC236}">
                  <a16:creationId xmlns:a16="http://schemas.microsoft.com/office/drawing/2014/main" id="{69C952D9-4BA2-D6C7-0316-3CF43D7967A6}"/>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17" name="Group 147">
              <a:extLst>
                <a:ext uri="{FF2B5EF4-FFF2-40B4-BE49-F238E27FC236}">
                  <a16:creationId xmlns:a16="http://schemas.microsoft.com/office/drawing/2014/main" id="{EECEDEAD-D265-6CB9-A241-A454493158B7}"/>
                </a:ext>
              </a:extLst>
            </p:cNvPr>
            <p:cNvGrpSpPr>
              <a:grpSpLocks noChangeAspect="1"/>
            </p:cNvGrpSpPr>
            <p:nvPr/>
          </p:nvGrpSpPr>
          <p:grpSpPr bwMode="auto">
            <a:xfrm>
              <a:off x="5026283" y="2444659"/>
              <a:ext cx="206346" cy="171955"/>
              <a:chOff x="6541" y="1755"/>
              <a:chExt cx="426" cy="355"/>
            </a:xfrm>
            <a:solidFill>
              <a:srgbClr val="A100FF"/>
            </a:solidFill>
          </p:grpSpPr>
          <p:sp>
            <p:nvSpPr>
              <p:cNvPr id="218" name="Freeform 148">
                <a:extLst>
                  <a:ext uri="{FF2B5EF4-FFF2-40B4-BE49-F238E27FC236}">
                    <a16:creationId xmlns:a16="http://schemas.microsoft.com/office/drawing/2014/main" id="{C5BF522C-87E9-EDFC-8F05-11CFA0722148}"/>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19" name="Freeform 149">
                <a:extLst>
                  <a:ext uri="{FF2B5EF4-FFF2-40B4-BE49-F238E27FC236}">
                    <a16:creationId xmlns:a16="http://schemas.microsoft.com/office/drawing/2014/main" id="{817629CF-1E70-11C9-620D-1B99EF02B28B}"/>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0" name="Freeform 150">
                <a:extLst>
                  <a:ext uri="{FF2B5EF4-FFF2-40B4-BE49-F238E27FC236}">
                    <a16:creationId xmlns:a16="http://schemas.microsoft.com/office/drawing/2014/main" id="{C3E9BACD-A801-9B26-2A56-A82B93C1187F}"/>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1" name="Freeform 151">
                <a:extLst>
                  <a:ext uri="{FF2B5EF4-FFF2-40B4-BE49-F238E27FC236}">
                    <a16:creationId xmlns:a16="http://schemas.microsoft.com/office/drawing/2014/main" id="{4CFCE3A4-0C54-A2B2-25E7-69F715414651}"/>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2" name="Freeform 152">
                <a:extLst>
                  <a:ext uri="{FF2B5EF4-FFF2-40B4-BE49-F238E27FC236}">
                    <a16:creationId xmlns:a16="http://schemas.microsoft.com/office/drawing/2014/main" id="{87518770-186A-3A7C-949D-08E2E0BCC275}"/>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3" name="Freeform 153">
                <a:extLst>
                  <a:ext uri="{FF2B5EF4-FFF2-40B4-BE49-F238E27FC236}">
                    <a16:creationId xmlns:a16="http://schemas.microsoft.com/office/drawing/2014/main" id="{7D997A18-2BDA-C4BA-9368-C0B5FF57EFBA}"/>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24" name="Freeform 154">
                <a:extLst>
                  <a:ext uri="{FF2B5EF4-FFF2-40B4-BE49-F238E27FC236}">
                    <a16:creationId xmlns:a16="http://schemas.microsoft.com/office/drawing/2014/main" id="{CA28366C-E000-9570-9893-155FA745253A}"/>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226" name="Rounded Rectangle 53">
            <a:extLst>
              <a:ext uri="{FF2B5EF4-FFF2-40B4-BE49-F238E27FC236}">
                <a16:creationId xmlns:a16="http://schemas.microsoft.com/office/drawing/2014/main" id="{1D5E3B79-38DD-A811-D79D-A878D7B53588}"/>
              </a:ext>
            </a:extLst>
          </p:cNvPr>
          <p:cNvSpPr/>
          <p:nvPr/>
        </p:nvSpPr>
        <p:spPr>
          <a:xfrm>
            <a:off x="325224" y="3791801"/>
            <a:ext cx="1802118" cy="885337"/>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227" name="Rectangle 226">
            <a:extLst>
              <a:ext uri="{FF2B5EF4-FFF2-40B4-BE49-F238E27FC236}">
                <a16:creationId xmlns:a16="http://schemas.microsoft.com/office/drawing/2014/main" id="{F35F35B0-D77A-3218-5BFA-1DA83BCE9F62}"/>
              </a:ext>
            </a:extLst>
          </p:cNvPr>
          <p:cNvSpPr/>
          <p:nvPr/>
        </p:nvSpPr>
        <p:spPr>
          <a:xfrm>
            <a:off x="567946" y="3752247"/>
            <a:ext cx="1553898" cy="25580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Recipe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Transforms general models into domain-specific intelligence.</a:t>
            </a:r>
          </a:p>
        </p:txBody>
      </p:sp>
      <p:grpSp>
        <p:nvGrpSpPr>
          <p:cNvPr id="229" name="Group 228">
            <a:extLst>
              <a:ext uri="{FF2B5EF4-FFF2-40B4-BE49-F238E27FC236}">
                <a16:creationId xmlns:a16="http://schemas.microsoft.com/office/drawing/2014/main" id="{B2D92F5C-5AE4-C547-DAFB-983C0F38D40F}"/>
              </a:ext>
            </a:extLst>
          </p:cNvPr>
          <p:cNvGrpSpPr/>
          <p:nvPr/>
        </p:nvGrpSpPr>
        <p:grpSpPr>
          <a:xfrm>
            <a:off x="395431" y="3872412"/>
            <a:ext cx="210312" cy="210312"/>
            <a:chOff x="3062530" y="2514637"/>
            <a:chExt cx="523995" cy="523995"/>
          </a:xfrm>
        </p:grpSpPr>
        <p:sp>
          <p:nvSpPr>
            <p:cNvPr id="230" name="Oval 229">
              <a:extLst>
                <a:ext uri="{FF2B5EF4-FFF2-40B4-BE49-F238E27FC236}">
                  <a16:creationId xmlns:a16="http://schemas.microsoft.com/office/drawing/2014/main" id="{2E0F0F2C-21ED-90F0-8828-73B8BC39BD6D}"/>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31" name="Group 230">
              <a:extLst>
                <a:ext uri="{FF2B5EF4-FFF2-40B4-BE49-F238E27FC236}">
                  <a16:creationId xmlns:a16="http://schemas.microsoft.com/office/drawing/2014/main" id="{F66FB19B-6FC3-46BA-C638-762C5613B6EA}"/>
                </a:ext>
              </a:extLst>
            </p:cNvPr>
            <p:cNvGrpSpPr/>
            <p:nvPr/>
          </p:nvGrpSpPr>
          <p:grpSpPr>
            <a:xfrm>
              <a:off x="3180464" y="2582551"/>
              <a:ext cx="288127" cy="388166"/>
              <a:chOff x="1317913" y="664143"/>
              <a:chExt cx="414195" cy="558006"/>
            </a:xfrm>
          </p:grpSpPr>
          <p:sp>
            <p:nvSpPr>
              <p:cNvPr id="232" name="Freeform: Shape 722">
                <a:extLst>
                  <a:ext uri="{FF2B5EF4-FFF2-40B4-BE49-F238E27FC236}">
                    <a16:creationId xmlns:a16="http://schemas.microsoft.com/office/drawing/2014/main" id="{EA21494E-C317-D969-F9B3-D6D4347C157E}"/>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3" name="Freeform: Shape 723">
                <a:extLst>
                  <a:ext uri="{FF2B5EF4-FFF2-40B4-BE49-F238E27FC236}">
                    <a16:creationId xmlns:a16="http://schemas.microsoft.com/office/drawing/2014/main" id="{FB4D9CCE-1488-051D-CDE0-1D7BA68F8827}"/>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4" name="Freeform: Shape 724">
                <a:extLst>
                  <a:ext uri="{FF2B5EF4-FFF2-40B4-BE49-F238E27FC236}">
                    <a16:creationId xmlns:a16="http://schemas.microsoft.com/office/drawing/2014/main" id="{8298C6EF-A01D-333B-075C-00573FCCF804}"/>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5" name="Freeform: Shape 725">
                <a:extLst>
                  <a:ext uri="{FF2B5EF4-FFF2-40B4-BE49-F238E27FC236}">
                    <a16:creationId xmlns:a16="http://schemas.microsoft.com/office/drawing/2014/main" id="{7928DA8F-4133-3831-61DE-4FC886AA746A}"/>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27" name="Rounded Rectangle 21">
            <a:extLst>
              <a:ext uri="{FF2B5EF4-FFF2-40B4-BE49-F238E27FC236}">
                <a16:creationId xmlns:a16="http://schemas.microsoft.com/office/drawing/2014/main" id="{888D395E-2367-B181-13B7-424C61960A95}"/>
              </a:ext>
            </a:extLst>
          </p:cNvPr>
          <p:cNvSpPr/>
          <p:nvPr/>
        </p:nvSpPr>
        <p:spPr>
          <a:xfrm>
            <a:off x="7315234" y="3397808"/>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76" name="Rounded Rectangle 114">
            <a:extLst>
              <a:ext uri="{FF2B5EF4-FFF2-40B4-BE49-F238E27FC236}">
                <a16:creationId xmlns:a16="http://schemas.microsoft.com/office/drawing/2014/main" id="{F6774F60-D0D0-1880-8B72-9A819B4173A2}"/>
              </a:ext>
            </a:extLst>
          </p:cNvPr>
          <p:cNvSpPr/>
          <p:nvPr/>
        </p:nvSpPr>
        <p:spPr>
          <a:xfrm>
            <a:off x="4609860" y="4791422"/>
            <a:ext cx="3001337" cy="702748"/>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277" name="Rectangle 276">
            <a:extLst>
              <a:ext uri="{FF2B5EF4-FFF2-40B4-BE49-F238E27FC236}">
                <a16:creationId xmlns:a16="http://schemas.microsoft.com/office/drawing/2014/main" id="{0338116C-A081-F014-E5A2-D0A3963CF95B}"/>
              </a:ext>
            </a:extLst>
          </p:cNvPr>
          <p:cNvSpPr/>
          <p:nvPr/>
        </p:nvSpPr>
        <p:spPr>
          <a:xfrm>
            <a:off x="4874572" y="4869538"/>
            <a:ext cx="2659491" cy="16869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Ontology Engineering</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Designs and evolves domain knowledge structures.</a:t>
            </a:r>
          </a:p>
        </p:txBody>
      </p:sp>
      <p:grpSp>
        <p:nvGrpSpPr>
          <p:cNvPr id="279" name="Group 278">
            <a:extLst>
              <a:ext uri="{FF2B5EF4-FFF2-40B4-BE49-F238E27FC236}">
                <a16:creationId xmlns:a16="http://schemas.microsoft.com/office/drawing/2014/main" id="{274E6874-1850-3B96-862D-28EDC31F490C}"/>
              </a:ext>
            </a:extLst>
          </p:cNvPr>
          <p:cNvGrpSpPr/>
          <p:nvPr/>
        </p:nvGrpSpPr>
        <p:grpSpPr>
          <a:xfrm>
            <a:off x="4676631" y="4847211"/>
            <a:ext cx="210312" cy="210312"/>
            <a:chOff x="8548426" y="2317532"/>
            <a:chExt cx="353165" cy="353165"/>
          </a:xfrm>
        </p:grpSpPr>
        <p:sp>
          <p:nvSpPr>
            <p:cNvPr id="280" name="Oval 279">
              <a:extLst>
                <a:ext uri="{FF2B5EF4-FFF2-40B4-BE49-F238E27FC236}">
                  <a16:creationId xmlns:a16="http://schemas.microsoft.com/office/drawing/2014/main" id="{69A9DF30-0345-0E27-D3FA-4FA3C643B483}"/>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281" name="Freeform: Shape 730">
              <a:extLst>
                <a:ext uri="{FF2B5EF4-FFF2-40B4-BE49-F238E27FC236}">
                  <a16:creationId xmlns:a16="http://schemas.microsoft.com/office/drawing/2014/main" id="{ED7B8C2F-A5D5-AD55-683C-2DA7C2C41668}"/>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290" name="Rounded Rectangle 112">
            <a:extLst>
              <a:ext uri="{FF2B5EF4-FFF2-40B4-BE49-F238E27FC236}">
                <a16:creationId xmlns:a16="http://schemas.microsoft.com/office/drawing/2014/main" id="{0AB2C3C4-F05B-758B-55CE-66CE526A6FAF}"/>
              </a:ext>
            </a:extLst>
          </p:cNvPr>
          <p:cNvSpPr/>
          <p:nvPr/>
        </p:nvSpPr>
        <p:spPr>
          <a:xfrm>
            <a:off x="6082085" y="3893804"/>
            <a:ext cx="1536192" cy="799179"/>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291" name="Rectangle 290">
            <a:extLst>
              <a:ext uri="{FF2B5EF4-FFF2-40B4-BE49-F238E27FC236}">
                <a16:creationId xmlns:a16="http://schemas.microsoft.com/office/drawing/2014/main" id="{5FBBE87A-000F-F5AA-9E00-8D3B56C2C2A8}"/>
              </a:ext>
            </a:extLst>
          </p:cNvPr>
          <p:cNvSpPr/>
          <p:nvPr/>
        </p:nvSpPr>
        <p:spPr>
          <a:xfrm>
            <a:off x="6231784" y="3862445"/>
            <a:ext cx="1506833" cy="51063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Knowledge Representation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Connects entities+ relationships for contextual reasoning.</a:t>
            </a:r>
            <a:r>
              <a:rPr kumimoji="0" lang="en-US" sz="9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 </a:t>
            </a:r>
          </a:p>
        </p:txBody>
      </p:sp>
      <p:grpSp>
        <p:nvGrpSpPr>
          <p:cNvPr id="293" name="Group 292">
            <a:extLst>
              <a:ext uri="{FF2B5EF4-FFF2-40B4-BE49-F238E27FC236}">
                <a16:creationId xmlns:a16="http://schemas.microsoft.com/office/drawing/2014/main" id="{80490334-A087-842E-50EC-C8145C7B42B8}"/>
              </a:ext>
            </a:extLst>
          </p:cNvPr>
          <p:cNvGrpSpPr/>
          <p:nvPr/>
        </p:nvGrpSpPr>
        <p:grpSpPr>
          <a:xfrm>
            <a:off x="6111194" y="3918093"/>
            <a:ext cx="210312" cy="210312"/>
            <a:chOff x="4952878" y="2354054"/>
            <a:chExt cx="353165" cy="353165"/>
          </a:xfrm>
        </p:grpSpPr>
        <p:sp>
          <p:nvSpPr>
            <p:cNvPr id="294" name="Oval 293">
              <a:extLst>
                <a:ext uri="{FF2B5EF4-FFF2-40B4-BE49-F238E27FC236}">
                  <a16:creationId xmlns:a16="http://schemas.microsoft.com/office/drawing/2014/main" id="{398C571B-8EE2-B65B-DFE2-BA04579589B2}"/>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295" name="Group 147">
              <a:extLst>
                <a:ext uri="{FF2B5EF4-FFF2-40B4-BE49-F238E27FC236}">
                  <a16:creationId xmlns:a16="http://schemas.microsoft.com/office/drawing/2014/main" id="{96F932EB-6AA6-BBF2-9323-9CD694859AA0}"/>
                </a:ext>
              </a:extLst>
            </p:cNvPr>
            <p:cNvGrpSpPr>
              <a:grpSpLocks noChangeAspect="1"/>
            </p:cNvGrpSpPr>
            <p:nvPr/>
          </p:nvGrpSpPr>
          <p:grpSpPr bwMode="auto">
            <a:xfrm>
              <a:off x="5026283" y="2444659"/>
              <a:ext cx="206346" cy="171955"/>
              <a:chOff x="6541" y="1755"/>
              <a:chExt cx="426" cy="355"/>
            </a:xfrm>
            <a:solidFill>
              <a:srgbClr val="A100FF"/>
            </a:solidFill>
          </p:grpSpPr>
          <p:sp>
            <p:nvSpPr>
              <p:cNvPr id="296" name="Freeform 148">
                <a:extLst>
                  <a:ext uri="{FF2B5EF4-FFF2-40B4-BE49-F238E27FC236}">
                    <a16:creationId xmlns:a16="http://schemas.microsoft.com/office/drawing/2014/main" id="{5EAB3C62-7D6E-C26E-3985-AA712F4C9375}"/>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7" name="Freeform 149">
                <a:extLst>
                  <a:ext uri="{FF2B5EF4-FFF2-40B4-BE49-F238E27FC236}">
                    <a16:creationId xmlns:a16="http://schemas.microsoft.com/office/drawing/2014/main" id="{F7838C9B-4461-0F4C-A3FB-ED4CAAD23114}"/>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8" name="Freeform 150">
                <a:extLst>
                  <a:ext uri="{FF2B5EF4-FFF2-40B4-BE49-F238E27FC236}">
                    <a16:creationId xmlns:a16="http://schemas.microsoft.com/office/drawing/2014/main" id="{AD4586D4-C037-C798-3AFC-3A9D36F92CDE}"/>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299" name="Freeform 151">
                <a:extLst>
                  <a:ext uri="{FF2B5EF4-FFF2-40B4-BE49-F238E27FC236}">
                    <a16:creationId xmlns:a16="http://schemas.microsoft.com/office/drawing/2014/main" id="{B0E700DE-6B04-B9E9-8065-A72B9FEDC85E}"/>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0" name="Freeform 152">
                <a:extLst>
                  <a:ext uri="{FF2B5EF4-FFF2-40B4-BE49-F238E27FC236}">
                    <a16:creationId xmlns:a16="http://schemas.microsoft.com/office/drawing/2014/main" id="{3E649FD6-42B4-546D-4EA8-778C0C2A0685}"/>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1" name="Freeform 153">
                <a:extLst>
                  <a:ext uri="{FF2B5EF4-FFF2-40B4-BE49-F238E27FC236}">
                    <a16:creationId xmlns:a16="http://schemas.microsoft.com/office/drawing/2014/main" id="{2F7833AC-5796-4653-6B74-B8B448785AC6}"/>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302" name="Freeform 154">
                <a:extLst>
                  <a:ext uri="{FF2B5EF4-FFF2-40B4-BE49-F238E27FC236}">
                    <a16:creationId xmlns:a16="http://schemas.microsoft.com/office/drawing/2014/main" id="{8868EFB2-E4A8-1DAB-4618-6658C4778B4E}"/>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304" name="Rounded Rectangle 53">
            <a:extLst>
              <a:ext uri="{FF2B5EF4-FFF2-40B4-BE49-F238E27FC236}">
                <a16:creationId xmlns:a16="http://schemas.microsoft.com/office/drawing/2014/main" id="{EB876662-9831-B6A6-DEB2-1E208BA99F4E}"/>
              </a:ext>
            </a:extLst>
          </p:cNvPr>
          <p:cNvSpPr/>
          <p:nvPr/>
        </p:nvSpPr>
        <p:spPr>
          <a:xfrm>
            <a:off x="4588040" y="3899526"/>
            <a:ext cx="1444752" cy="799179"/>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05" name="Rectangle 304">
            <a:extLst>
              <a:ext uri="{FF2B5EF4-FFF2-40B4-BE49-F238E27FC236}">
                <a16:creationId xmlns:a16="http://schemas.microsoft.com/office/drawing/2014/main" id="{784C337D-5B98-AA1D-0DCF-981F46C2DFE7}"/>
              </a:ext>
            </a:extLst>
          </p:cNvPr>
          <p:cNvSpPr/>
          <p:nvPr/>
        </p:nvSpPr>
        <p:spPr>
          <a:xfrm>
            <a:off x="4779264" y="4083529"/>
            <a:ext cx="1102818" cy="242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Semantic Layer</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Translates data into business concepts/ meaning.</a:t>
            </a:r>
          </a:p>
        </p:txBody>
      </p:sp>
      <p:grpSp>
        <p:nvGrpSpPr>
          <p:cNvPr id="307" name="Group 306">
            <a:extLst>
              <a:ext uri="{FF2B5EF4-FFF2-40B4-BE49-F238E27FC236}">
                <a16:creationId xmlns:a16="http://schemas.microsoft.com/office/drawing/2014/main" id="{86D0D240-2830-CDAA-806B-85B6C7E3CEEB}"/>
              </a:ext>
            </a:extLst>
          </p:cNvPr>
          <p:cNvGrpSpPr/>
          <p:nvPr/>
        </p:nvGrpSpPr>
        <p:grpSpPr>
          <a:xfrm>
            <a:off x="4639583" y="3970076"/>
            <a:ext cx="210312" cy="210312"/>
            <a:chOff x="3062530" y="2514637"/>
            <a:chExt cx="523995" cy="523995"/>
          </a:xfrm>
        </p:grpSpPr>
        <p:sp>
          <p:nvSpPr>
            <p:cNvPr id="308" name="Oval 307">
              <a:extLst>
                <a:ext uri="{FF2B5EF4-FFF2-40B4-BE49-F238E27FC236}">
                  <a16:creationId xmlns:a16="http://schemas.microsoft.com/office/drawing/2014/main" id="{A408B051-4EE3-3969-7D97-5F8428C6FE22}"/>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309" name="Group 308">
              <a:extLst>
                <a:ext uri="{FF2B5EF4-FFF2-40B4-BE49-F238E27FC236}">
                  <a16:creationId xmlns:a16="http://schemas.microsoft.com/office/drawing/2014/main" id="{26E970D4-2565-1ED1-2A3A-6C19EBA02C79}"/>
                </a:ext>
              </a:extLst>
            </p:cNvPr>
            <p:cNvGrpSpPr/>
            <p:nvPr/>
          </p:nvGrpSpPr>
          <p:grpSpPr>
            <a:xfrm>
              <a:off x="3180464" y="2582551"/>
              <a:ext cx="288127" cy="388166"/>
              <a:chOff x="1317913" y="664143"/>
              <a:chExt cx="414195" cy="558006"/>
            </a:xfrm>
          </p:grpSpPr>
          <p:sp>
            <p:nvSpPr>
              <p:cNvPr id="310" name="Freeform: Shape 722">
                <a:extLst>
                  <a:ext uri="{FF2B5EF4-FFF2-40B4-BE49-F238E27FC236}">
                    <a16:creationId xmlns:a16="http://schemas.microsoft.com/office/drawing/2014/main" id="{E6151D29-E410-4065-0B4E-5C4116D11306}"/>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1" name="Freeform: Shape 723">
                <a:extLst>
                  <a:ext uri="{FF2B5EF4-FFF2-40B4-BE49-F238E27FC236}">
                    <a16:creationId xmlns:a16="http://schemas.microsoft.com/office/drawing/2014/main" id="{75D4DC3B-8777-1554-D17C-A2C1C4A7DF40}"/>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2" name="Freeform: Shape 724">
                <a:extLst>
                  <a:ext uri="{FF2B5EF4-FFF2-40B4-BE49-F238E27FC236}">
                    <a16:creationId xmlns:a16="http://schemas.microsoft.com/office/drawing/2014/main" id="{5AFCF9ED-513D-CE94-FD64-4197858D7BDB}"/>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13" name="Freeform: Shape 725">
                <a:extLst>
                  <a:ext uri="{FF2B5EF4-FFF2-40B4-BE49-F238E27FC236}">
                    <a16:creationId xmlns:a16="http://schemas.microsoft.com/office/drawing/2014/main" id="{07206F13-8C45-FD8C-4DA4-C3E5A4653DD3}"/>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315" name="Rounded Rectangle 114">
            <a:extLst>
              <a:ext uri="{FF2B5EF4-FFF2-40B4-BE49-F238E27FC236}">
                <a16:creationId xmlns:a16="http://schemas.microsoft.com/office/drawing/2014/main" id="{B68D4464-0951-65CC-9EF5-61CA82810422}"/>
              </a:ext>
            </a:extLst>
          </p:cNvPr>
          <p:cNvSpPr/>
          <p:nvPr/>
        </p:nvSpPr>
        <p:spPr>
          <a:xfrm>
            <a:off x="8090700" y="3891941"/>
            <a:ext cx="1810512" cy="809511"/>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16" name="Rectangle 315">
            <a:extLst>
              <a:ext uri="{FF2B5EF4-FFF2-40B4-BE49-F238E27FC236}">
                <a16:creationId xmlns:a16="http://schemas.microsoft.com/office/drawing/2014/main" id="{A4B8A0DB-CD60-165D-8652-17C7550F0170}"/>
              </a:ext>
            </a:extLst>
          </p:cNvPr>
          <p:cNvSpPr/>
          <p:nvPr/>
        </p:nvSpPr>
        <p:spPr>
          <a:xfrm>
            <a:off x="8312140" y="4026269"/>
            <a:ext cx="1589072" cy="2251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Products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Serve curated, reusable domain data to the Brain.</a:t>
            </a:r>
            <a:r>
              <a:rPr kumimoji="0" lang="en-US" sz="9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 </a:t>
            </a:r>
          </a:p>
        </p:txBody>
      </p:sp>
      <p:grpSp>
        <p:nvGrpSpPr>
          <p:cNvPr id="318" name="Group 317">
            <a:extLst>
              <a:ext uri="{FF2B5EF4-FFF2-40B4-BE49-F238E27FC236}">
                <a16:creationId xmlns:a16="http://schemas.microsoft.com/office/drawing/2014/main" id="{BA64ECF5-0C9F-3E29-7D1D-66C39C8B3F0A}"/>
              </a:ext>
            </a:extLst>
          </p:cNvPr>
          <p:cNvGrpSpPr>
            <a:grpSpLocks noChangeAspect="1"/>
          </p:cNvGrpSpPr>
          <p:nvPr/>
        </p:nvGrpSpPr>
        <p:grpSpPr>
          <a:xfrm>
            <a:off x="8140553" y="4015354"/>
            <a:ext cx="210312" cy="207543"/>
            <a:chOff x="8548426" y="2317532"/>
            <a:chExt cx="353165" cy="353165"/>
          </a:xfrm>
        </p:grpSpPr>
        <p:sp>
          <p:nvSpPr>
            <p:cNvPr id="319" name="Oval 318">
              <a:extLst>
                <a:ext uri="{FF2B5EF4-FFF2-40B4-BE49-F238E27FC236}">
                  <a16:creationId xmlns:a16="http://schemas.microsoft.com/office/drawing/2014/main" id="{CD778D70-8D60-0C9D-D63C-293E527C3727}"/>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320" name="Freeform: Shape 730">
              <a:extLst>
                <a:ext uri="{FF2B5EF4-FFF2-40B4-BE49-F238E27FC236}">
                  <a16:creationId xmlns:a16="http://schemas.microsoft.com/office/drawing/2014/main" id="{A5FC93AE-CAD9-1330-1A37-1F0A5EE97219}"/>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343" name="Rounded Rectangle 53">
            <a:extLst>
              <a:ext uri="{FF2B5EF4-FFF2-40B4-BE49-F238E27FC236}">
                <a16:creationId xmlns:a16="http://schemas.microsoft.com/office/drawing/2014/main" id="{C9914787-DD44-274B-1E8F-B0F0435A48DB}"/>
              </a:ext>
            </a:extLst>
          </p:cNvPr>
          <p:cNvSpPr/>
          <p:nvPr/>
        </p:nvSpPr>
        <p:spPr>
          <a:xfrm>
            <a:off x="8118042" y="4788846"/>
            <a:ext cx="1770977" cy="808991"/>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44" name="Rectangle 343">
            <a:extLst>
              <a:ext uri="{FF2B5EF4-FFF2-40B4-BE49-F238E27FC236}">
                <a16:creationId xmlns:a16="http://schemas.microsoft.com/office/drawing/2014/main" id="{FC756315-6339-0ED5-D3E0-01ADB5F698B7}"/>
              </a:ext>
            </a:extLst>
          </p:cNvPr>
          <p:cNvSpPr/>
          <p:nvPr/>
        </p:nvSpPr>
        <p:spPr>
          <a:xfrm>
            <a:off x="8325325" y="4938528"/>
            <a:ext cx="1563693" cy="160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Accessibility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Provides governed access to enterprise data sources.</a:t>
            </a:r>
          </a:p>
        </p:txBody>
      </p:sp>
      <p:grpSp>
        <p:nvGrpSpPr>
          <p:cNvPr id="346" name="Group 345">
            <a:extLst>
              <a:ext uri="{FF2B5EF4-FFF2-40B4-BE49-F238E27FC236}">
                <a16:creationId xmlns:a16="http://schemas.microsoft.com/office/drawing/2014/main" id="{3A42E090-F80D-D112-3875-DF2278C87ABD}"/>
              </a:ext>
            </a:extLst>
          </p:cNvPr>
          <p:cNvGrpSpPr>
            <a:grpSpLocks noChangeAspect="1"/>
          </p:cNvGrpSpPr>
          <p:nvPr/>
        </p:nvGrpSpPr>
        <p:grpSpPr>
          <a:xfrm>
            <a:off x="8153964" y="4839166"/>
            <a:ext cx="210312" cy="213184"/>
            <a:chOff x="3062530" y="2514637"/>
            <a:chExt cx="523995" cy="523995"/>
          </a:xfrm>
        </p:grpSpPr>
        <p:sp>
          <p:nvSpPr>
            <p:cNvPr id="347" name="Oval 346">
              <a:extLst>
                <a:ext uri="{FF2B5EF4-FFF2-40B4-BE49-F238E27FC236}">
                  <a16:creationId xmlns:a16="http://schemas.microsoft.com/office/drawing/2014/main" id="{D6FAE715-3380-A007-37C8-229486F297CB}"/>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348" name="Group 347">
              <a:extLst>
                <a:ext uri="{FF2B5EF4-FFF2-40B4-BE49-F238E27FC236}">
                  <a16:creationId xmlns:a16="http://schemas.microsoft.com/office/drawing/2014/main" id="{0FCCD22C-35B8-93A3-D8E6-68FF039E8B9C}"/>
                </a:ext>
              </a:extLst>
            </p:cNvPr>
            <p:cNvGrpSpPr/>
            <p:nvPr/>
          </p:nvGrpSpPr>
          <p:grpSpPr>
            <a:xfrm>
              <a:off x="3180464" y="2582551"/>
              <a:ext cx="288127" cy="388166"/>
              <a:chOff x="1317913" y="664143"/>
              <a:chExt cx="414195" cy="558006"/>
            </a:xfrm>
          </p:grpSpPr>
          <p:sp>
            <p:nvSpPr>
              <p:cNvPr id="349" name="Freeform: Shape 722">
                <a:extLst>
                  <a:ext uri="{FF2B5EF4-FFF2-40B4-BE49-F238E27FC236}">
                    <a16:creationId xmlns:a16="http://schemas.microsoft.com/office/drawing/2014/main" id="{621564CE-5AAB-5393-5851-8C598AC349A6}"/>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0" name="Freeform: Shape 723">
                <a:extLst>
                  <a:ext uri="{FF2B5EF4-FFF2-40B4-BE49-F238E27FC236}">
                    <a16:creationId xmlns:a16="http://schemas.microsoft.com/office/drawing/2014/main" id="{99708B09-B6AD-D44E-3E53-6D7CA52043B9}"/>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1" name="Freeform: Shape 724">
                <a:extLst>
                  <a:ext uri="{FF2B5EF4-FFF2-40B4-BE49-F238E27FC236}">
                    <a16:creationId xmlns:a16="http://schemas.microsoft.com/office/drawing/2014/main" id="{D73A2821-AC72-08F5-FF14-C848E6B3FFA7}"/>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352" name="Freeform: Shape 725">
                <a:extLst>
                  <a:ext uri="{FF2B5EF4-FFF2-40B4-BE49-F238E27FC236}">
                    <a16:creationId xmlns:a16="http://schemas.microsoft.com/office/drawing/2014/main" id="{288F262C-6076-0CAE-48F9-E9D57C3DE086}"/>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6" name="Rounded Rectangle 16">
            <a:extLst>
              <a:ext uri="{FF2B5EF4-FFF2-40B4-BE49-F238E27FC236}">
                <a16:creationId xmlns:a16="http://schemas.microsoft.com/office/drawing/2014/main" id="{59E58735-1D6E-21DD-3B6B-2EF09A54B9DE}"/>
              </a:ext>
            </a:extLst>
          </p:cNvPr>
          <p:cNvSpPr/>
          <p:nvPr/>
        </p:nvSpPr>
        <p:spPr>
          <a:xfrm>
            <a:off x="602345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7" name="TextBox 6">
            <a:extLst>
              <a:ext uri="{FF2B5EF4-FFF2-40B4-BE49-F238E27FC236}">
                <a16:creationId xmlns:a16="http://schemas.microsoft.com/office/drawing/2014/main" id="{0E659A3A-B4F3-717E-FCDE-A77E3D4317A9}"/>
              </a:ext>
            </a:extLst>
          </p:cNvPr>
          <p:cNvSpPr txBox="1"/>
          <p:nvPr/>
        </p:nvSpPr>
        <p:spPr>
          <a:xfrm>
            <a:off x="6453041" y="500708"/>
            <a:ext cx="962952" cy="461665"/>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Sales Apps</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Invoke the Brain for contextual reasoning and next-best actions.</a:t>
            </a:r>
          </a:p>
        </p:txBody>
      </p:sp>
      <p:pic>
        <p:nvPicPr>
          <p:cNvPr id="8" name="Graphic 7" descr="Address Book outline">
            <a:extLst>
              <a:ext uri="{FF2B5EF4-FFF2-40B4-BE49-F238E27FC236}">
                <a16:creationId xmlns:a16="http://schemas.microsoft.com/office/drawing/2014/main" id="{63F60563-008B-0219-AD98-73BDCD60FA9E}"/>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6085259" y="630526"/>
            <a:ext cx="328445" cy="328445"/>
          </a:xfrm>
          <a:prstGeom prst="rect">
            <a:avLst/>
          </a:prstGeom>
        </p:spPr>
      </p:pic>
      <p:sp>
        <p:nvSpPr>
          <p:cNvPr id="10" name="Rounded Rectangle 16">
            <a:extLst>
              <a:ext uri="{FF2B5EF4-FFF2-40B4-BE49-F238E27FC236}">
                <a16:creationId xmlns:a16="http://schemas.microsoft.com/office/drawing/2014/main" id="{96341A8A-FD02-2A9D-855C-3C85E13809FF}"/>
              </a:ext>
            </a:extLst>
          </p:cNvPr>
          <p:cNvSpPr/>
          <p:nvPr/>
        </p:nvSpPr>
        <p:spPr>
          <a:xfrm>
            <a:off x="7534064" y="436080"/>
            <a:ext cx="1435608" cy="741986"/>
          </a:xfrm>
          <a:prstGeom prst="roundRect">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12" name="TextBox 11">
            <a:extLst>
              <a:ext uri="{FF2B5EF4-FFF2-40B4-BE49-F238E27FC236}">
                <a16:creationId xmlns:a16="http://schemas.microsoft.com/office/drawing/2014/main" id="{62398DF6-2C7E-BC37-78C0-FE7C6456FD39}"/>
              </a:ext>
            </a:extLst>
          </p:cNvPr>
          <p:cNvSpPr txBox="1"/>
          <p:nvPr/>
        </p:nvSpPr>
        <p:spPr>
          <a:xfrm>
            <a:off x="7973761" y="500708"/>
            <a:ext cx="1018374" cy="569387"/>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Finance Apps</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Support complex decisions with knowledge-grounded intelligence.</a:t>
            </a:r>
          </a:p>
        </p:txBody>
      </p:sp>
      <p:pic>
        <p:nvPicPr>
          <p:cNvPr id="13" name="Graphic 12" descr="Address Book outline">
            <a:extLst>
              <a:ext uri="{FF2B5EF4-FFF2-40B4-BE49-F238E27FC236}">
                <a16:creationId xmlns:a16="http://schemas.microsoft.com/office/drawing/2014/main" id="{A08429E2-90F1-5AAF-C7D0-9DC12CF2464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7583856" y="623897"/>
            <a:ext cx="328445" cy="328445"/>
          </a:xfrm>
          <a:prstGeom prst="rect">
            <a:avLst/>
          </a:prstGeom>
        </p:spPr>
      </p:pic>
      <p:sp>
        <p:nvSpPr>
          <p:cNvPr id="116" name="Rounded Rectangle 114">
            <a:extLst>
              <a:ext uri="{FF2B5EF4-FFF2-40B4-BE49-F238E27FC236}">
                <a16:creationId xmlns:a16="http://schemas.microsoft.com/office/drawing/2014/main" id="{DD1101F0-F614-96C3-A8B7-1B1633266785}"/>
              </a:ext>
            </a:extLst>
          </p:cNvPr>
          <p:cNvSpPr/>
          <p:nvPr/>
        </p:nvSpPr>
        <p:spPr>
          <a:xfrm>
            <a:off x="1986740" y="1455414"/>
            <a:ext cx="1725707"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17" name="Rectangle 116">
            <a:extLst>
              <a:ext uri="{FF2B5EF4-FFF2-40B4-BE49-F238E27FC236}">
                <a16:creationId xmlns:a16="http://schemas.microsoft.com/office/drawing/2014/main" id="{DC80F21F-D48C-CCA9-E78A-9CEA47AE3D9F}"/>
              </a:ext>
            </a:extLst>
          </p:cNvPr>
          <p:cNvSpPr/>
          <p:nvPr/>
        </p:nvSpPr>
        <p:spPr>
          <a:xfrm>
            <a:off x="2193501" y="1667280"/>
            <a:ext cx="1525098" cy="21109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Lifecycle Automation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Promotes models + agents through governed pipelines.</a:t>
            </a:r>
          </a:p>
        </p:txBody>
      </p:sp>
      <p:grpSp>
        <p:nvGrpSpPr>
          <p:cNvPr id="118" name="Group 117">
            <a:extLst>
              <a:ext uri="{FF2B5EF4-FFF2-40B4-BE49-F238E27FC236}">
                <a16:creationId xmlns:a16="http://schemas.microsoft.com/office/drawing/2014/main" id="{11D84B6F-2951-7B6E-32DD-80CCA6C69723}"/>
              </a:ext>
            </a:extLst>
          </p:cNvPr>
          <p:cNvGrpSpPr/>
          <p:nvPr/>
        </p:nvGrpSpPr>
        <p:grpSpPr>
          <a:xfrm>
            <a:off x="2038471" y="1522475"/>
            <a:ext cx="210312" cy="210312"/>
            <a:chOff x="8548426" y="2317532"/>
            <a:chExt cx="353165" cy="353165"/>
          </a:xfrm>
        </p:grpSpPr>
        <p:sp>
          <p:nvSpPr>
            <p:cNvPr id="119" name="Oval 118">
              <a:extLst>
                <a:ext uri="{FF2B5EF4-FFF2-40B4-BE49-F238E27FC236}">
                  <a16:creationId xmlns:a16="http://schemas.microsoft.com/office/drawing/2014/main" id="{DC65021D-B087-E27A-45E8-885F0E8D3C18}"/>
                </a:ext>
              </a:extLst>
            </p:cNvPr>
            <p:cNvSpPr/>
            <p:nvPr/>
          </p:nvSpPr>
          <p:spPr>
            <a:xfrm>
              <a:off x="8548426" y="2317532"/>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21" name="Freeform: Shape 730">
              <a:extLst>
                <a:ext uri="{FF2B5EF4-FFF2-40B4-BE49-F238E27FC236}">
                  <a16:creationId xmlns:a16="http://schemas.microsoft.com/office/drawing/2014/main" id="{D10922F1-58FA-8919-4515-30A3E3BA1D50}"/>
                </a:ext>
              </a:extLst>
            </p:cNvPr>
            <p:cNvSpPr/>
            <p:nvPr/>
          </p:nvSpPr>
          <p:spPr>
            <a:xfrm>
              <a:off x="8630744" y="2373646"/>
              <a:ext cx="188528" cy="240936"/>
            </a:xfrm>
            <a:custGeom>
              <a:avLst/>
              <a:gdLst>
                <a:gd name="connsiteX0" fmla="*/ 447422 w 462771"/>
                <a:gd name="connsiteY0" fmla="*/ 89020 h 591414"/>
                <a:gd name="connsiteX1" fmla="*/ 412444 w 462771"/>
                <a:gd name="connsiteY1" fmla="*/ 80967 h 591414"/>
                <a:gd name="connsiteX2" fmla="*/ 381618 w 462771"/>
                <a:gd name="connsiteY2" fmla="*/ 121481 h 591414"/>
                <a:gd name="connsiteX3" fmla="*/ 381618 w 462771"/>
                <a:gd name="connsiteY3" fmla="*/ 302408 h 591414"/>
                <a:gd name="connsiteX4" fmla="*/ 376334 w 462771"/>
                <a:gd name="connsiteY4" fmla="*/ 302408 h 591414"/>
                <a:gd name="connsiteX5" fmla="*/ 376334 w 462771"/>
                <a:gd name="connsiteY5" fmla="*/ 65492 h 591414"/>
                <a:gd name="connsiteX6" fmla="*/ 344124 w 462771"/>
                <a:gd name="connsiteY6" fmla="*/ 25104 h 591414"/>
                <a:gd name="connsiteX7" fmla="*/ 310908 w 462771"/>
                <a:gd name="connsiteY7" fmla="*/ 33534 h 591414"/>
                <a:gd name="connsiteX8" fmla="*/ 296439 w 462771"/>
                <a:gd name="connsiteY8" fmla="*/ 64359 h 591414"/>
                <a:gd name="connsiteX9" fmla="*/ 296439 w 462771"/>
                <a:gd name="connsiteY9" fmla="*/ 302408 h 591414"/>
                <a:gd name="connsiteX10" fmla="*/ 291154 w 462771"/>
                <a:gd name="connsiteY10" fmla="*/ 302408 h 591414"/>
                <a:gd name="connsiteX11" fmla="*/ 291154 w 462771"/>
                <a:gd name="connsiteY11" fmla="*/ 41712 h 591414"/>
                <a:gd name="connsiteX12" fmla="*/ 253283 w 462771"/>
                <a:gd name="connsiteY12" fmla="*/ 66 h 591414"/>
                <a:gd name="connsiteX13" fmla="*/ 223589 w 462771"/>
                <a:gd name="connsiteY13" fmla="*/ 11012 h 591414"/>
                <a:gd name="connsiteX14" fmla="*/ 211133 w 462771"/>
                <a:gd name="connsiteY14" fmla="*/ 39950 h 591414"/>
                <a:gd name="connsiteX15" fmla="*/ 211133 w 462771"/>
                <a:gd name="connsiteY15" fmla="*/ 302283 h 591414"/>
                <a:gd name="connsiteX16" fmla="*/ 205849 w 462771"/>
                <a:gd name="connsiteY16" fmla="*/ 302283 h 591414"/>
                <a:gd name="connsiteX17" fmla="*/ 205849 w 462771"/>
                <a:gd name="connsiteY17" fmla="*/ 86755 h 591414"/>
                <a:gd name="connsiteX18" fmla="*/ 167978 w 462771"/>
                <a:gd name="connsiteY18" fmla="*/ 45109 h 591414"/>
                <a:gd name="connsiteX19" fmla="*/ 138285 w 462771"/>
                <a:gd name="connsiteY19" fmla="*/ 56055 h 591414"/>
                <a:gd name="connsiteX20" fmla="*/ 125829 w 462771"/>
                <a:gd name="connsiteY20" fmla="*/ 85119 h 591414"/>
                <a:gd name="connsiteX21" fmla="*/ 126332 w 462771"/>
                <a:gd name="connsiteY21" fmla="*/ 343174 h 591414"/>
                <a:gd name="connsiteX22" fmla="*/ 76885 w 462771"/>
                <a:gd name="connsiteY22" fmla="*/ 292343 h 591414"/>
                <a:gd name="connsiteX23" fmla="*/ 45430 w 462771"/>
                <a:gd name="connsiteY23" fmla="*/ 278754 h 591414"/>
                <a:gd name="connsiteX24" fmla="*/ 13598 w 462771"/>
                <a:gd name="connsiteY24" fmla="*/ 291462 h 591414"/>
                <a:gd name="connsiteX25" fmla="*/ 10 w 462771"/>
                <a:gd name="connsiteY25" fmla="*/ 322917 h 591414"/>
                <a:gd name="connsiteX26" fmla="*/ 12717 w 462771"/>
                <a:gd name="connsiteY26" fmla="*/ 354749 h 591414"/>
                <a:gd name="connsiteX27" fmla="*/ 131113 w 462771"/>
                <a:gd name="connsiteY27" fmla="*/ 476416 h 591414"/>
                <a:gd name="connsiteX28" fmla="*/ 277440 w 462771"/>
                <a:gd name="connsiteY28" fmla="*/ 591414 h 591414"/>
                <a:gd name="connsiteX29" fmla="*/ 311914 w 462771"/>
                <a:gd name="connsiteY29" fmla="*/ 591414 h 591414"/>
                <a:gd name="connsiteX30" fmla="*/ 462771 w 462771"/>
                <a:gd name="connsiteY30" fmla="*/ 440557 h 591414"/>
                <a:gd name="connsiteX31" fmla="*/ 462771 w 462771"/>
                <a:gd name="connsiteY31" fmla="*/ 119971 h 591414"/>
                <a:gd name="connsiteX32" fmla="*/ 447547 w 462771"/>
                <a:gd name="connsiteY32" fmla="*/ 89145 h 591414"/>
                <a:gd name="connsiteX33" fmla="*/ 416596 w 462771"/>
                <a:gd name="connsiteY33" fmla="*/ 99337 h 591414"/>
                <a:gd name="connsiteX34" fmla="*/ 435595 w 462771"/>
                <a:gd name="connsiteY34" fmla="*/ 103740 h 591414"/>
                <a:gd name="connsiteX35" fmla="*/ 443646 w 462771"/>
                <a:gd name="connsiteY35" fmla="*/ 119845 h 591414"/>
                <a:gd name="connsiteX36" fmla="*/ 443646 w 462771"/>
                <a:gd name="connsiteY36" fmla="*/ 171934 h 591414"/>
                <a:gd name="connsiteX37" fmla="*/ 400365 w 462771"/>
                <a:gd name="connsiteY37" fmla="*/ 171934 h 591414"/>
                <a:gd name="connsiteX38" fmla="*/ 400365 w 462771"/>
                <a:gd name="connsiteY38" fmla="*/ 121481 h 591414"/>
                <a:gd name="connsiteX39" fmla="*/ 416596 w 462771"/>
                <a:gd name="connsiteY39" fmla="*/ 99337 h 591414"/>
                <a:gd name="connsiteX40" fmla="*/ 443646 w 462771"/>
                <a:gd name="connsiteY40" fmla="*/ 188291 h 591414"/>
                <a:gd name="connsiteX41" fmla="*/ 443646 w 462771"/>
                <a:gd name="connsiteY41" fmla="*/ 251955 h 591414"/>
                <a:gd name="connsiteX42" fmla="*/ 400365 w 462771"/>
                <a:gd name="connsiteY42" fmla="*/ 251955 h 591414"/>
                <a:gd name="connsiteX43" fmla="*/ 400365 w 462771"/>
                <a:gd name="connsiteY43" fmla="*/ 188291 h 591414"/>
                <a:gd name="connsiteX44" fmla="*/ 443646 w 462771"/>
                <a:gd name="connsiteY44" fmla="*/ 188291 h 591414"/>
                <a:gd name="connsiteX45" fmla="*/ 357335 w 462771"/>
                <a:gd name="connsiteY45" fmla="*/ 214587 h 591414"/>
                <a:gd name="connsiteX46" fmla="*/ 315186 w 462771"/>
                <a:gd name="connsiteY46" fmla="*/ 214587 h 591414"/>
                <a:gd name="connsiteX47" fmla="*/ 315186 w 462771"/>
                <a:gd name="connsiteY47" fmla="*/ 150923 h 591414"/>
                <a:gd name="connsiteX48" fmla="*/ 357335 w 462771"/>
                <a:gd name="connsiteY48" fmla="*/ 150923 h 591414"/>
                <a:gd name="connsiteX49" fmla="*/ 357335 w 462771"/>
                <a:gd name="connsiteY49" fmla="*/ 214587 h 591414"/>
                <a:gd name="connsiteX50" fmla="*/ 322861 w 462771"/>
                <a:gd name="connsiteY50" fmla="*/ 48003 h 591414"/>
                <a:gd name="connsiteX51" fmla="*/ 340601 w 462771"/>
                <a:gd name="connsiteY51" fmla="*/ 43599 h 591414"/>
                <a:gd name="connsiteX52" fmla="*/ 357461 w 462771"/>
                <a:gd name="connsiteY52" fmla="*/ 65366 h 591414"/>
                <a:gd name="connsiteX53" fmla="*/ 357461 w 462771"/>
                <a:gd name="connsiteY53" fmla="*/ 134440 h 591414"/>
                <a:gd name="connsiteX54" fmla="*/ 315312 w 462771"/>
                <a:gd name="connsiteY54" fmla="*/ 134440 h 591414"/>
                <a:gd name="connsiteX55" fmla="*/ 315312 w 462771"/>
                <a:gd name="connsiteY55" fmla="*/ 64233 h 591414"/>
                <a:gd name="connsiteX56" fmla="*/ 322987 w 462771"/>
                <a:gd name="connsiteY56" fmla="*/ 48003 h 591414"/>
                <a:gd name="connsiteX57" fmla="*/ 272156 w 462771"/>
                <a:gd name="connsiteY57" fmla="*/ 179232 h 591414"/>
                <a:gd name="connsiteX58" fmla="*/ 230006 w 462771"/>
                <a:gd name="connsiteY58" fmla="*/ 179232 h 591414"/>
                <a:gd name="connsiteX59" fmla="*/ 230006 w 462771"/>
                <a:gd name="connsiteY59" fmla="*/ 115567 h 591414"/>
                <a:gd name="connsiteX60" fmla="*/ 272156 w 462771"/>
                <a:gd name="connsiteY60" fmla="*/ 115567 h 591414"/>
                <a:gd name="connsiteX61" fmla="*/ 272156 w 462771"/>
                <a:gd name="connsiteY61" fmla="*/ 179232 h 591414"/>
                <a:gd name="connsiteX62" fmla="*/ 236549 w 462771"/>
                <a:gd name="connsiteY62" fmla="*/ 24726 h 591414"/>
                <a:gd name="connsiteX63" fmla="*/ 252276 w 462771"/>
                <a:gd name="connsiteY63" fmla="*/ 18939 h 591414"/>
                <a:gd name="connsiteX64" fmla="*/ 272281 w 462771"/>
                <a:gd name="connsiteY64" fmla="*/ 41712 h 591414"/>
                <a:gd name="connsiteX65" fmla="*/ 272281 w 462771"/>
                <a:gd name="connsiteY65" fmla="*/ 99085 h 591414"/>
                <a:gd name="connsiteX66" fmla="*/ 230132 w 462771"/>
                <a:gd name="connsiteY66" fmla="*/ 99085 h 591414"/>
                <a:gd name="connsiteX67" fmla="*/ 230132 w 462771"/>
                <a:gd name="connsiteY67" fmla="*/ 40076 h 591414"/>
                <a:gd name="connsiteX68" fmla="*/ 236675 w 462771"/>
                <a:gd name="connsiteY68" fmla="*/ 24726 h 591414"/>
                <a:gd name="connsiteX69" fmla="*/ 186976 w 462771"/>
                <a:gd name="connsiteY69" fmla="*/ 252081 h 591414"/>
                <a:gd name="connsiteX70" fmla="*/ 145079 w 462771"/>
                <a:gd name="connsiteY70" fmla="*/ 252081 h 591414"/>
                <a:gd name="connsiteX71" fmla="*/ 145079 w 462771"/>
                <a:gd name="connsiteY71" fmla="*/ 188417 h 591414"/>
                <a:gd name="connsiteX72" fmla="*/ 186976 w 462771"/>
                <a:gd name="connsiteY72" fmla="*/ 188417 h 591414"/>
                <a:gd name="connsiteX73" fmla="*/ 186976 w 462771"/>
                <a:gd name="connsiteY73" fmla="*/ 252081 h 591414"/>
                <a:gd name="connsiteX74" fmla="*/ 151370 w 462771"/>
                <a:gd name="connsiteY74" fmla="*/ 69644 h 591414"/>
                <a:gd name="connsiteX75" fmla="*/ 165839 w 462771"/>
                <a:gd name="connsiteY75" fmla="*/ 63856 h 591414"/>
                <a:gd name="connsiteX76" fmla="*/ 166971 w 462771"/>
                <a:gd name="connsiteY76" fmla="*/ 63856 h 591414"/>
                <a:gd name="connsiteX77" fmla="*/ 186976 w 462771"/>
                <a:gd name="connsiteY77" fmla="*/ 86629 h 591414"/>
                <a:gd name="connsiteX78" fmla="*/ 186976 w 462771"/>
                <a:gd name="connsiteY78" fmla="*/ 171934 h 591414"/>
                <a:gd name="connsiteX79" fmla="*/ 144953 w 462771"/>
                <a:gd name="connsiteY79" fmla="*/ 171934 h 591414"/>
                <a:gd name="connsiteX80" fmla="*/ 144953 w 462771"/>
                <a:gd name="connsiteY80" fmla="*/ 84868 h 591414"/>
                <a:gd name="connsiteX81" fmla="*/ 151370 w 462771"/>
                <a:gd name="connsiteY81" fmla="*/ 69518 h 591414"/>
                <a:gd name="connsiteX82" fmla="*/ 16366 w 462771"/>
                <a:gd name="connsiteY82" fmla="*/ 323043 h 591414"/>
                <a:gd name="connsiteX83" fmla="*/ 24922 w 462771"/>
                <a:gd name="connsiteY83" fmla="*/ 303037 h 591414"/>
                <a:gd name="connsiteX84" fmla="*/ 45178 w 462771"/>
                <a:gd name="connsiteY84" fmla="*/ 294985 h 591414"/>
                <a:gd name="connsiteX85" fmla="*/ 65184 w 462771"/>
                <a:gd name="connsiteY85" fmla="*/ 303541 h 591414"/>
                <a:gd name="connsiteX86" fmla="*/ 117902 w 462771"/>
                <a:gd name="connsiteY86" fmla="*/ 357769 h 591414"/>
                <a:gd name="connsiteX87" fmla="*/ 80408 w 462771"/>
                <a:gd name="connsiteY87" fmla="*/ 400924 h 591414"/>
                <a:gd name="connsiteX88" fmla="*/ 24293 w 462771"/>
                <a:gd name="connsiteY88" fmla="*/ 343299 h 591414"/>
                <a:gd name="connsiteX89" fmla="*/ 16240 w 462771"/>
                <a:gd name="connsiteY89" fmla="*/ 323043 h 591414"/>
                <a:gd name="connsiteX90" fmla="*/ 91983 w 462771"/>
                <a:gd name="connsiteY90" fmla="*/ 412751 h 591414"/>
                <a:gd name="connsiteX91" fmla="*/ 126458 w 462771"/>
                <a:gd name="connsiteY91" fmla="*/ 372993 h 591414"/>
                <a:gd name="connsiteX92" fmla="*/ 126458 w 462771"/>
                <a:gd name="connsiteY92" fmla="*/ 440809 h 591414"/>
                <a:gd name="connsiteX93" fmla="*/ 126961 w 462771"/>
                <a:gd name="connsiteY93" fmla="*/ 448736 h 591414"/>
                <a:gd name="connsiteX94" fmla="*/ 91983 w 462771"/>
                <a:gd name="connsiteY94" fmla="*/ 412751 h 591414"/>
                <a:gd name="connsiteX95" fmla="*/ 311789 w 462771"/>
                <a:gd name="connsiteY95" fmla="*/ 572541 h 591414"/>
                <a:gd name="connsiteX96" fmla="*/ 277314 w 462771"/>
                <a:gd name="connsiteY96" fmla="*/ 572541 h 591414"/>
                <a:gd name="connsiteX97" fmla="*/ 150741 w 462771"/>
                <a:gd name="connsiteY97" fmla="*/ 477422 h 591414"/>
                <a:gd name="connsiteX98" fmla="*/ 200187 w 462771"/>
                <a:gd name="connsiteY98" fmla="*/ 477422 h 591414"/>
                <a:gd name="connsiteX99" fmla="*/ 238562 w 462771"/>
                <a:gd name="connsiteY99" fmla="*/ 433134 h 591414"/>
                <a:gd name="connsiteX100" fmla="*/ 238688 w 462771"/>
                <a:gd name="connsiteY100" fmla="*/ 433134 h 591414"/>
                <a:gd name="connsiteX101" fmla="*/ 266620 w 462771"/>
                <a:gd name="connsiteY101" fmla="*/ 405202 h 591414"/>
                <a:gd name="connsiteX102" fmla="*/ 238688 w 462771"/>
                <a:gd name="connsiteY102" fmla="*/ 377270 h 591414"/>
                <a:gd name="connsiteX103" fmla="*/ 210756 w 462771"/>
                <a:gd name="connsiteY103" fmla="*/ 405202 h 591414"/>
                <a:gd name="connsiteX104" fmla="*/ 219941 w 462771"/>
                <a:gd name="connsiteY104" fmla="*/ 425711 h 591414"/>
                <a:gd name="connsiteX105" fmla="*/ 191632 w 462771"/>
                <a:gd name="connsiteY105" fmla="*/ 458424 h 591414"/>
                <a:gd name="connsiteX106" fmla="*/ 146840 w 462771"/>
                <a:gd name="connsiteY106" fmla="*/ 458424 h 591414"/>
                <a:gd name="connsiteX107" fmla="*/ 145456 w 462771"/>
                <a:gd name="connsiteY107" fmla="*/ 440683 h 591414"/>
                <a:gd name="connsiteX108" fmla="*/ 145079 w 462771"/>
                <a:gd name="connsiteY108" fmla="*/ 268311 h 591414"/>
                <a:gd name="connsiteX109" fmla="*/ 186976 w 462771"/>
                <a:gd name="connsiteY109" fmla="*/ 268311 h 591414"/>
                <a:gd name="connsiteX110" fmla="*/ 186976 w 462771"/>
                <a:gd name="connsiteY110" fmla="*/ 321155 h 591414"/>
                <a:gd name="connsiteX111" fmla="*/ 230006 w 462771"/>
                <a:gd name="connsiteY111" fmla="*/ 321155 h 591414"/>
                <a:gd name="connsiteX112" fmla="*/ 230006 w 462771"/>
                <a:gd name="connsiteY112" fmla="*/ 195462 h 591414"/>
                <a:gd name="connsiteX113" fmla="*/ 272156 w 462771"/>
                <a:gd name="connsiteY113" fmla="*/ 195462 h 591414"/>
                <a:gd name="connsiteX114" fmla="*/ 272156 w 462771"/>
                <a:gd name="connsiteY114" fmla="*/ 321155 h 591414"/>
                <a:gd name="connsiteX115" fmla="*/ 296313 w 462771"/>
                <a:gd name="connsiteY115" fmla="*/ 321155 h 591414"/>
                <a:gd name="connsiteX116" fmla="*/ 296313 w 462771"/>
                <a:gd name="connsiteY116" fmla="*/ 421433 h 591414"/>
                <a:gd name="connsiteX117" fmla="*/ 260454 w 462771"/>
                <a:gd name="connsiteY117" fmla="*/ 464085 h 591414"/>
                <a:gd name="connsiteX118" fmla="*/ 258064 w 462771"/>
                <a:gd name="connsiteY118" fmla="*/ 463834 h 591414"/>
                <a:gd name="connsiteX119" fmla="*/ 230132 w 462771"/>
                <a:gd name="connsiteY119" fmla="*/ 491766 h 591414"/>
                <a:gd name="connsiteX120" fmla="*/ 258064 w 462771"/>
                <a:gd name="connsiteY120" fmla="*/ 519697 h 591414"/>
                <a:gd name="connsiteX121" fmla="*/ 285996 w 462771"/>
                <a:gd name="connsiteY121" fmla="*/ 491766 h 591414"/>
                <a:gd name="connsiteX122" fmla="*/ 278069 w 462771"/>
                <a:gd name="connsiteY122" fmla="*/ 472389 h 591414"/>
                <a:gd name="connsiteX123" fmla="*/ 315186 w 462771"/>
                <a:gd name="connsiteY123" fmla="*/ 428353 h 591414"/>
                <a:gd name="connsiteX124" fmla="*/ 315186 w 462771"/>
                <a:gd name="connsiteY124" fmla="*/ 311719 h 591414"/>
                <a:gd name="connsiteX125" fmla="*/ 315186 w 462771"/>
                <a:gd name="connsiteY125" fmla="*/ 311719 h 591414"/>
                <a:gd name="connsiteX126" fmla="*/ 315186 w 462771"/>
                <a:gd name="connsiteY126" fmla="*/ 230943 h 591414"/>
                <a:gd name="connsiteX127" fmla="*/ 357335 w 462771"/>
                <a:gd name="connsiteY127" fmla="*/ 230943 h 591414"/>
                <a:gd name="connsiteX128" fmla="*/ 357335 w 462771"/>
                <a:gd name="connsiteY128" fmla="*/ 321155 h 591414"/>
                <a:gd name="connsiteX129" fmla="*/ 400365 w 462771"/>
                <a:gd name="connsiteY129" fmla="*/ 321155 h 591414"/>
                <a:gd name="connsiteX130" fmla="*/ 400365 w 462771"/>
                <a:gd name="connsiteY130" fmla="*/ 268311 h 591414"/>
                <a:gd name="connsiteX131" fmla="*/ 443646 w 462771"/>
                <a:gd name="connsiteY131" fmla="*/ 268311 h 591414"/>
                <a:gd name="connsiteX132" fmla="*/ 443646 w 462771"/>
                <a:gd name="connsiteY132" fmla="*/ 394759 h 591414"/>
                <a:gd name="connsiteX133" fmla="*/ 386148 w 462771"/>
                <a:gd name="connsiteY133" fmla="*/ 394759 h 591414"/>
                <a:gd name="connsiteX134" fmla="*/ 360229 w 462771"/>
                <a:gd name="connsiteY134" fmla="*/ 377145 h 591414"/>
                <a:gd name="connsiteX135" fmla="*/ 332297 w 462771"/>
                <a:gd name="connsiteY135" fmla="*/ 405076 h 591414"/>
                <a:gd name="connsiteX136" fmla="*/ 360229 w 462771"/>
                <a:gd name="connsiteY136" fmla="*/ 433008 h 591414"/>
                <a:gd name="connsiteX137" fmla="*/ 386651 w 462771"/>
                <a:gd name="connsiteY137" fmla="*/ 413632 h 591414"/>
                <a:gd name="connsiteX138" fmla="*/ 443521 w 462771"/>
                <a:gd name="connsiteY138" fmla="*/ 413632 h 591414"/>
                <a:gd name="connsiteX139" fmla="*/ 443521 w 462771"/>
                <a:gd name="connsiteY139" fmla="*/ 440432 h 591414"/>
                <a:gd name="connsiteX140" fmla="*/ 311537 w 462771"/>
                <a:gd name="connsiteY140" fmla="*/ 572415 h 591414"/>
                <a:gd name="connsiteX141" fmla="*/ 238688 w 462771"/>
                <a:gd name="connsiteY141" fmla="*/ 416778 h 591414"/>
                <a:gd name="connsiteX142" fmla="*/ 227113 w 462771"/>
                <a:gd name="connsiteY142" fmla="*/ 405202 h 591414"/>
                <a:gd name="connsiteX143" fmla="*/ 238688 w 462771"/>
                <a:gd name="connsiteY143" fmla="*/ 393627 h 591414"/>
                <a:gd name="connsiteX144" fmla="*/ 250263 w 462771"/>
                <a:gd name="connsiteY144" fmla="*/ 405202 h 591414"/>
                <a:gd name="connsiteX145" fmla="*/ 238688 w 462771"/>
                <a:gd name="connsiteY145" fmla="*/ 416778 h 591414"/>
                <a:gd name="connsiteX146" fmla="*/ 269640 w 462771"/>
                <a:gd name="connsiteY146" fmla="*/ 491891 h 591414"/>
                <a:gd name="connsiteX147" fmla="*/ 258064 w 462771"/>
                <a:gd name="connsiteY147" fmla="*/ 503467 h 591414"/>
                <a:gd name="connsiteX148" fmla="*/ 246489 w 462771"/>
                <a:gd name="connsiteY148" fmla="*/ 491891 h 591414"/>
                <a:gd name="connsiteX149" fmla="*/ 258064 w 462771"/>
                <a:gd name="connsiteY149" fmla="*/ 480316 h 591414"/>
                <a:gd name="connsiteX150" fmla="*/ 269640 w 462771"/>
                <a:gd name="connsiteY150" fmla="*/ 491891 h 591414"/>
                <a:gd name="connsiteX151" fmla="*/ 371930 w 462771"/>
                <a:gd name="connsiteY151" fmla="*/ 405202 h 591414"/>
                <a:gd name="connsiteX152" fmla="*/ 360354 w 462771"/>
                <a:gd name="connsiteY152" fmla="*/ 416778 h 591414"/>
                <a:gd name="connsiteX153" fmla="*/ 348779 w 462771"/>
                <a:gd name="connsiteY153" fmla="*/ 405202 h 591414"/>
                <a:gd name="connsiteX154" fmla="*/ 360354 w 462771"/>
                <a:gd name="connsiteY154" fmla="*/ 393627 h 591414"/>
                <a:gd name="connsiteX155" fmla="*/ 371930 w 462771"/>
                <a:gd name="connsiteY155" fmla="*/ 405202 h 59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62771" h="591414">
                  <a:moveTo>
                    <a:pt x="447422" y="89020"/>
                  </a:moveTo>
                  <a:cubicBezTo>
                    <a:pt x="437481" y="81093"/>
                    <a:pt x="424648" y="78073"/>
                    <a:pt x="412444" y="80967"/>
                  </a:cubicBezTo>
                  <a:cubicBezTo>
                    <a:pt x="394577" y="85119"/>
                    <a:pt x="381618" y="102105"/>
                    <a:pt x="381618" y="121481"/>
                  </a:cubicBezTo>
                  <a:lnTo>
                    <a:pt x="381618" y="302408"/>
                  </a:lnTo>
                  <a:lnTo>
                    <a:pt x="376334" y="302408"/>
                  </a:lnTo>
                  <a:lnTo>
                    <a:pt x="376334" y="65492"/>
                  </a:lnTo>
                  <a:cubicBezTo>
                    <a:pt x="376334" y="45738"/>
                    <a:pt x="362871" y="28752"/>
                    <a:pt x="344124" y="25104"/>
                  </a:cubicBezTo>
                  <a:cubicBezTo>
                    <a:pt x="332171" y="22839"/>
                    <a:pt x="320093" y="25859"/>
                    <a:pt x="310908" y="33534"/>
                  </a:cubicBezTo>
                  <a:cubicBezTo>
                    <a:pt x="301723" y="41209"/>
                    <a:pt x="296439" y="52406"/>
                    <a:pt x="296439" y="64359"/>
                  </a:cubicBezTo>
                  <a:lnTo>
                    <a:pt x="296439" y="302408"/>
                  </a:lnTo>
                  <a:lnTo>
                    <a:pt x="291154" y="302408"/>
                  </a:lnTo>
                  <a:lnTo>
                    <a:pt x="291154" y="41712"/>
                  </a:lnTo>
                  <a:cubicBezTo>
                    <a:pt x="291154" y="19442"/>
                    <a:pt x="274546" y="1198"/>
                    <a:pt x="253283" y="66"/>
                  </a:cubicBezTo>
                  <a:cubicBezTo>
                    <a:pt x="242211" y="-563"/>
                    <a:pt x="231642" y="3337"/>
                    <a:pt x="223589" y="11012"/>
                  </a:cubicBezTo>
                  <a:cubicBezTo>
                    <a:pt x="215663" y="18561"/>
                    <a:pt x="211133" y="29130"/>
                    <a:pt x="211133" y="39950"/>
                  </a:cubicBezTo>
                  <a:lnTo>
                    <a:pt x="211133" y="302283"/>
                  </a:lnTo>
                  <a:lnTo>
                    <a:pt x="205849" y="302283"/>
                  </a:lnTo>
                  <a:lnTo>
                    <a:pt x="205849" y="86755"/>
                  </a:lnTo>
                  <a:cubicBezTo>
                    <a:pt x="205849" y="64485"/>
                    <a:pt x="189241" y="46241"/>
                    <a:pt x="167978" y="45109"/>
                  </a:cubicBezTo>
                  <a:cubicBezTo>
                    <a:pt x="156906" y="44480"/>
                    <a:pt x="146337" y="48380"/>
                    <a:pt x="138285" y="56055"/>
                  </a:cubicBezTo>
                  <a:cubicBezTo>
                    <a:pt x="130358" y="63604"/>
                    <a:pt x="125829" y="74173"/>
                    <a:pt x="125829" y="85119"/>
                  </a:cubicBezTo>
                  <a:lnTo>
                    <a:pt x="126332" y="343174"/>
                  </a:lnTo>
                  <a:lnTo>
                    <a:pt x="76885" y="292343"/>
                  </a:lnTo>
                  <a:cubicBezTo>
                    <a:pt x="68581" y="283787"/>
                    <a:pt x="57383" y="279006"/>
                    <a:pt x="45430" y="278754"/>
                  </a:cubicBezTo>
                  <a:cubicBezTo>
                    <a:pt x="33477" y="278629"/>
                    <a:pt x="22153" y="283158"/>
                    <a:pt x="13598" y="291462"/>
                  </a:cubicBezTo>
                  <a:cubicBezTo>
                    <a:pt x="5042" y="299766"/>
                    <a:pt x="261" y="310964"/>
                    <a:pt x="10" y="322917"/>
                  </a:cubicBezTo>
                  <a:cubicBezTo>
                    <a:pt x="-242" y="334870"/>
                    <a:pt x="4287" y="346193"/>
                    <a:pt x="12717" y="354749"/>
                  </a:cubicBezTo>
                  <a:lnTo>
                    <a:pt x="131113" y="476416"/>
                  </a:lnTo>
                  <a:cubicBezTo>
                    <a:pt x="147217" y="542345"/>
                    <a:pt x="206730" y="591414"/>
                    <a:pt x="277440" y="591414"/>
                  </a:cubicBezTo>
                  <a:lnTo>
                    <a:pt x="311914" y="591414"/>
                  </a:lnTo>
                  <a:cubicBezTo>
                    <a:pt x="395080" y="591414"/>
                    <a:pt x="462771" y="523724"/>
                    <a:pt x="462771" y="440557"/>
                  </a:cubicBezTo>
                  <a:lnTo>
                    <a:pt x="462771" y="119971"/>
                  </a:lnTo>
                  <a:cubicBezTo>
                    <a:pt x="462771" y="108018"/>
                    <a:pt x="457235" y="96820"/>
                    <a:pt x="447547" y="89145"/>
                  </a:cubicBezTo>
                  <a:close/>
                  <a:moveTo>
                    <a:pt x="416596" y="99337"/>
                  </a:moveTo>
                  <a:cubicBezTo>
                    <a:pt x="423264" y="97827"/>
                    <a:pt x="430184" y="99337"/>
                    <a:pt x="435595" y="103740"/>
                  </a:cubicBezTo>
                  <a:cubicBezTo>
                    <a:pt x="440753" y="107892"/>
                    <a:pt x="443646" y="113680"/>
                    <a:pt x="443646" y="119845"/>
                  </a:cubicBezTo>
                  <a:lnTo>
                    <a:pt x="443646" y="171934"/>
                  </a:lnTo>
                  <a:lnTo>
                    <a:pt x="400365" y="171934"/>
                  </a:lnTo>
                  <a:lnTo>
                    <a:pt x="400365" y="121481"/>
                  </a:lnTo>
                  <a:cubicBezTo>
                    <a:pt x="400365" y="110786"/>
                    <a:pt x="407159" y="101476"/>
                    <a:pt x="416596" y="99337"/>
                  </a:cubicBezTo>
                  <a:close/>
                  <a:moveTo>
                    <a:pt x="443646" y="188291"/>
                  </a:moveTo>
                  <a:lnTo>
                    <a:pt x="443646" y="251955"/>
                  </a:lnTo>
                  <a:lnTo>
                    <a:pt x="400365" y="251955"/>
                  </a:lnTo>
                  <a:lnTo>
                    <a:pt x="400365" y="188291"/>
                  </a:lnTo>
                  <a:lnTo>
                    <a:pt x="443646" y="188291"/>
                  </a:lnTo>
                  <a:close/>
                  <a:moveTo>
                    <a:pt x="357335" y="214587"/>
                  </a:moveTo>
                  <a:lnTo>
                    <a:pt x="315186" y="214587"/>
                  </a:lnTo>
                  <a:lnTo>
                    <a:pt x="315186" y="150923"/>
                  </a:lnTo>
                  <a:lnTo>
                    <a:pt x="357335" y="150923"/>
                  </a:lnTo>
                  <a:lnTo>
                    <a:pt x="357335" y="214587"/>
                  </a:lnTo>
                  <a:close/>
                  <a:moveTo>
                    <a:pt x="322861" y="48003"/>
                  </a:moveTo>
                  <a:cubicBezTo>
                    <a:pt x="327768" y="43851"/>
                    <a:pt x="334059" y="42341"/>
                    <a:pt x="340601" y="43599"/>
                  </a:cubicBezTo>
                  <a:cubicBezTo>
                    <a:pt x="350163" y="45486"/>
                    <a:pt x="357461" y="54797"/>
                    <a:pt x="357461" y="65366"/>
                  </a:cubicBezTo>
                  <a:lnTo>
                    <a:pt x="357461" y="134440"/>
                  </a:lnTo>
                  <a:lnTo>
                    <a:pt x="315312" y="134440"/>
                  </a:lnTo>
                  <a:lnTo>
                    <a:pt x="315312" y="64233"/>
                  </a:lnTo>
                  <a:cubicBezTo>
                    <a:pt x="315312" y="57942"/>
                    <a:pt x="318079" y="52029"/>
                    <a:pt x="322987" y="48003"/>
                  </a:cubicBezTo>
                  <a:close/>
                  <a:moveTo>
                    <a:pt x="272156" y="179232"/>
                  </a:moveTo>
                  <a:lnTo>
                    <a:pt x="230006" y="179232"/>
                  </a:lnTo>
                  <a:lnTo>
                    <a:pt x="230006" y="115567"/>
                  </a:lnTo>
                  <a:lnTo>
                    <a:pt x="272156" y="115567"/>
                  </a:lnTo>
                  <a:lnTo>
                    <a:pt x="272156" y="179232"/>
                  </a:lnTo>
                  <a:close/>
                  <a:moveTo>
                    <a:pt x="236549" y="24726"/>
                  </a:moveTo>
                  <a:cubicBezTo>
                    <a:pt x="240827" y="20700"/>
                    <a:pt x="246363" y="18687"/>
                    <a:pt x="252276" y="18939"/>
                  </a:cubicBezTo>
                  <a:cubicBezTo>
                    <a:pt x="263223" y="19568"/>
                    <a:pt x="272281" y="29759"/>
                    <a:pt x="272281" y="41712"/>
                  </a:cubicBezTo>
                  <a:lnTo>
                    <a:pt x="272281" y="99085"/>
                  </a:lnTo>
                  <a:lnTo>
                    <a:pt x="230132" y="99085"/>
                  </a:lnTo>
                  <a:lnTo>
                    <a:pt x="230132" y="40076"/>
                  </a:lnTo>
                  <a:cubicBezTo>
                    <a:pt x="230132" y="34288"/>
                    <a:pt x="232523" y="28752"/>
                    <a:pt x="236675" y="24726"/>
                  </a:cubicBezTo>
                  <a:close/>
                  <a:moveTo>
                    <a:pt x="186976" y="252081"/>
                  </a:moveTo>
                  <a:lnTo>
                    <a:pt x="145079" y="252081"/>
                  </a:lnTo>
                  <a:lnTo>
                    <a:pt x="145079" y="188417"/>
                  </a:lnTo>
                  <a:cubicBezTo>
                    <a:pt x="145079" y="188417"/>
                    <a:pt x="186976" y="188417"/>
                    <a:pt x="186976" y="188417"/>
                  </a:cubicBezTo>
                  <a:lnTo>
                    <a:pt x="186976" y="252081"/>
                  </a:lnTo>
                  <a:close/>
                  <a:moveTo>
                    <a:pt x="151370" y="69644"/>
                  </a:moveTo>
                  <a:cubicBezTo>
                    <a:pt x="155270" y="65869"/>
                    <a:pt x="160429" y="63856"/>
                    <a:pt x="165839" y="63856"/>
                  </a:cubicBezTo>
                  <a:cubicBezTo>
                    <a:pt x="166216" y="63856"/>
                    <a:pt x="166594" y="63856"/>
                    <a:pt x="166971" y="63856"/>
                  </a:cubicBezTo>
                  <a:cubicBezTo>
                    <a:pt x="177917" y="64485"/>
                    <a:pt x="186976" y="74676"/>
                    <a:pt x="186976" y="86629"/>
                  </a:cubicBezTo>
                  <a:lnTo>
                    <a:pt x="186976" y="171934"/>
                  </a:lnTo>
                  <a:lnTo>
                    <a:pt x="144953" y="171934"/>
                  </a:lnTo>
                  <a:lnTo>
                    <a:pt x="144953" y="84868"/>
                  </a:lnTo>
                  <a:cubicBezTo>
                    <a:pt x="144827" y="79080"/>
                    <a:pt x="147092" y="73544"/>
                    <a:pt x="151370" y="69518"/>
                  </a:cubicBezTo>
                  <a:close/>
                  <a:moveTo>
                    <a:pt x="16366" y="323043"/>
                  </a:moveTo>
                  <a:cubicBezTo>
                    <a:pt x="16366" y="315493"/>
                    <a:pt x="19512" y="308322"/>
                    <a:pt x="24922" y="303037"/>
                  </a:cubicBezTo>
                  <a:cubicBezTo>
                    <a:pt x="30332" y="297753"/>
                    <a:pt x="37504" y="294859"/>
                    <a:pt x="45178" y="294985"/>
                  </a:cubicBezTo>
                  <a:cubicBezTo>
                    <a:pt x="52728" y="294985"/>
                    <a:pt x="59899" y="298130"/>
                    <a:pt x="65184" y="303541"/>
                  </a:cubicBezTo>
                  <a:lnTo>
                    <a:pt x="117902" y="357769"/>
                  </a:lnTo>
                  <a:lnTo>
                    <a:pt x="80408" y="400924"/>
                  </a:lnTo>
                  <a:lnTo>
                    <a:pt x="24293" y="343299"/>
                  </a:lnTo>
                  <a:cubicBezTo>
                    <a:pt x="19008" y="337889"/>
                    <a:pt x="16114" y="330718"/>
                    <a:pt x="16240" y="323043"/>
                  </a:cubicBezTo>
                  <a:close/>
                  <a:moveTo>
                    <a:pt x="91983" y="412751"/>
                  </a:moveTo>
                  <a:lnTo>
                    <a:pt x="126458" y="372993"/>
                  </a:lnTo>
                  <a:lnTo>
                    <a:pt x="126458" y="440809"/>
                  </a:lnTo>
                  <a:cubicBezTo>
                    <a:pt x="126584" y="443451"/>
                    <a:pt x="126835" y="446093"/>
                    <a:pt x="126961" y="448736"/>
                  </a:cubicBezTo>
                  <a:lnTo>
                    <a:pt x="91983" y="412751"/>
                  </a:lnTo>
                  <a:close/>
                  <a:moveTo>
                    <a:pt x="311789" y="572541"/>
                  </a:moveTo>
                  <a:lnTo>
                    <a:pt x="277314" y="572541"/>
                  </a:lnTo>
                  <a:cubicBezTo>
                    <a:pt x="217424" y="572541"/>
                    <a:pt x="166720" y="532279"/>
                    <a:pt x="150741" y="477422"/>
                  </a:cubicBezTo>
                  <a:lnTo>
                    <a:pt x="200187" y="477422"/>
                  </a:lnTo>
                  <a:lnTo>
                    <a:pt x="238562" y="433134"/>
                  </a:lnTo>
                  <a:cubicBezTo>
                    <a:pt x="238562" y="433134"/>
                    <a:pt x="238562" y="433134"/>
                    <a:pt x="238688" y="433134"/>
                  </a:cubicBezTo>
                  <a:cubicBezTo>
                    <a:pt x="254038" y="433134"/>
                    <a:pt x="266620" y="420552"/>
                    <a:pt x="266620" y="405202"/>
                  </a:cubicBezTo>
                  <a:cubicBezTo>
                    <a:pt x="266620" y="389852"/>
                    <a:pt x="254038" y="377270"/>
                    <a:pt x="238688" y="377270"/>
                  </a:cubicBezTo>
                  <a:cubicBezTo>
                    <a:pt x="223338" y="377270"/>
                    <a:pt x="210756" y="389852"/>
                    <a:pt x="210756" y="405202"/>
                  </a:cubicBezTo>
                  <a:cubicBezTo>
                    <a:pt x="210756" y="413380"/>
                    <a:pt x="214279" y="420678"/>
                    <a:pt x="219941" y="425711"/>
                  </a:cubicBezTo>
                  <a:lnTo>
                    <a:pt x="191632" y="458424"/>
                  </a:lnTo>
                  <a:lnTo>
                    <a:pt x="146840" y="458424"/>
                  </a:lnTo>
                  <a:cubicBezTo>
                    <a:pt x="146085" y="452636"/>
                    <a:pt x="145456" y="446722"/>
                    <a:pt x="145456" y="440683"/>
                  </a:cubicBezTo>
                  <a:lnTo>
                    <a:pt x="145079" y="268311"/>
                  </a:lnTo>
                  <a:lnTo>
                    <a:pt x="186976" y="268311"/>
                  </a:lnTo>
                  <a:lnTo>
                    <a:pt x="186976" y="321155"/>
                  </a:lnTo>
                  <a:lnTo>
                    <a:pt x="230006" y="321155"/>
                  </a:lnTo>
                  <a:lnTo>
                    <a:pt x="230006" y="195462"/>
                  </a:lnTo>
                  <a:lnTo>
                    <a:pt x="272156" y="195462"/>
                  </a:lnTo>
                  <a:lnTo>
                    <a:pt x="272156" y="321155"/>
                  </a:lnTo>
                  <a:lnTo>
                    <a:pt x="296313" y="321155"/>
                  </a:lnTo>
                  <a:lnTo>
                    <a:pt x="296313" y="421433"/>
                  </a:lnTo>
                  <a:lnTo>
                    <a:pt x="260454" y="464085"/>
                  </a:lnTo>
                  <a:cubicBezTo>
                    <a:pt x="259699" y="464085"/>
                    <a:pt x="258944" y="463834"/>
                    <a:pt x="258064" y="463834"/>
                  </a:cubicBezTo>
                  <a:cubicBezTo>
                    <a:pt x="242714" y="463834"/>
                    <a:pt x="230132" y="476416"/>
                    <a:pt x="230132" y="491766"/>
                  </a:cubicBezTo>
                  <a:cubicBezTo>
                    <a:pt x="230132" y="507115"/>
                    <a:pt x="242714" y="519697"/>
                    <a:pt x="258064" y="519697"/>
                  </a:cubicBezTo>
                  <a:cubicBezTo>
                    <a:pt x="273414" y="519697"/>
                    <a:pt x="285996" y="507115"/>
                    <a:pt x="285996" y="491766"/>
                  </a:cubicBezTo>
                  <a:cubicBezTo>
                    <a:pt x="285996" y="484216"/>
                    <a:pt x="282976" y="477422"/>
                    <a:pt x="278069" y="472389"/>
                  </a:cubicBezTo>
                  <a:lnTo>
                    <a:pt x="315186" y="428353"/>
                  </a:lnTo>
                  <a:lnTo>
                    <a:pt x="315186" y="311719"/>
                  </a:lnTo>
                  <a:lnTo>
                    <a:pt x="315186" y="311719"/>
                  </a:lnTo>
                  <a:lnTo>
                    <a:pt x="315186" y="230943"/>
                  </a:lnTo>
                  <a:lnTo>
                    <a:pt x="357335" y="230943"/>
                  </a:lnTo>
                  <a:lnTo>
                    <a:pt x="357335" y="321155"/>
                  </a:lnTo>
                  <a:lnTo>
                    <a:pt x="400365" y="321155"/>
                  </a:lnTo>
                  <a:lnTo>
                    <a:pt x="400365" y="268311"/>
                  </a:lnTo>
                  <a:lnTo>
                    <a:pt x="443646" y="268311"/>
                  </a:lnTo>
                  <a:lnTo>
                    <a:pt x="443646" y="394759"/>
                  </a:lnTo>
                  <a:lnTo>
                    <a:pt x="386148" y="394759"/>
                  </a:lnTo>
                  <a:cubicBezTo>
                    <a:pt x="381996" y="384442"/>
                    <a:pt x="372055" y="377145"/>
                    <a:pt x="360229" y="377145"/>
                  </a:cubicBezTo>
                  <a:cubicBezTo>
                    <a:pt x="344879" y="377145"/>
                    <a:pt x="332297" y="389727"/>
                    <a:pt x="332297" y="405076"/>
                  </a:cubicBezTo>
                  <a:cubicBezTo>
                    <a:pt x="332297" y="420426"/>
                    <a:pt x="344879" y="433008"/>
                    <a:pt x="360229" y="433008"/>
                  </a:cubicBezTo>
                  <a:cubicBezTo>
                    <a:pt x="372685" y="433008"/>
                    <a:pt x="383002" y="424830"/>
                    <a:pt x="386651" y="413632"/>
                  </a:cubicBezTo>
                  <a:lnTo>
                    <a:pt x="443521" y="413632"/>
                  </a:lnTo>
                  <a:lnTo>
                    <a:pt x="443521" y="440432"/>
                  </a:lnTo>
                  <a:cubicBezTo>
                    <a:pt x="443521" y="513155"/>
                    <a:pt x="384386" y="572415"/>
                    <a:pt x="311537" y="572415"/>
                  </a:cubicBezTo>
                  <a:close/>
                  <a:moveTo>
                    <a:pt x="238688" y="416778"/>
                  </a:moveTo>
                  <a:cubicBezTo>
                    <a:pt x="232271" y="416778"/>
                    <a:pt x="227113" y="411619"/>
                    <a:pt x="227113" y="405202"/>
                  </a:cubicBezTo>
                  <a:cubicBezTo>
                    <a:pt x="227113" y="398786"/>
                    <a:pt x="232271" y="393627"/>
                    <a:pt x="238688" y="393627"/>
                  </a:cubicBezTo>
                  <a:cubicBezTo>
                    <a:pt x="245105" y="393627"/>
                    <a:pt x="250263" y="398786"/>
                    <a:pt x="250263" y="405202"/>
                  </a:cubicBezTo>
                  <a:cubicBezTo>
                    <a:pt x="250263" y="411619"/>
                    <a:pt x="245105" y="416778"/>
                    <a:pt x="238688" y="416778"/>
                  </a:cubicBezTo>
                  <a:close/>
                  <a:moveTo>
                    <a:pt x="269640" y="491891"/>
                  </a:moveTo>
                  <a:cubicBezTo>
                    <a:pt x="269640" y="498308"/>
                    <a:pt x="264481" y="503467"/>
                    <a:pt x="258064" y="503467"/>
                  </a:cubicBezTo>
                  <a:cubicBezTo>
                    <a:pt x="251648" y="503467"/>
                    <a:pt x="246489" y="498308"/>
                    <a:pt x="246489" y="491891"/>
                  </a:cubicBezTo>
                  <a:cubicBezTo>
                    <a:pt x="246489" y="485475"/>
                    <a:pt x="251648" y="480316"/>
                    <a:pt x="258064" y="480316"/>
                  </a:cubicBezTo>
                  <a:cubicBezTo>
                    <a:pt x="264481" y="480316"/>
                    <a:pt x="269640" y="485475"/>
                    <a:pt x="269640" y="491891"/>
                  </a:cubicBezTo>
                  <a:close/>
                  <a:moveTo>
                    <a:pt x="371930" y="405202"/>
                  </a:moveTo>
                  <a:cubicBezTo>
                    <a:pt x="371930" y="411619"/>
                    <a:pt x="366771" y="416778"/>
                    <a:pt x="360354" y="416778"/>
                  </a:cubicBezTo>
                  <a:cubicBezTo>
                    <a:pt x="353938" y="416778"/>
                    <a:pt x="348779" y="411619"/>
                    <a:pt x="348779" y="405202"/>
                  </a:cubicBezTo>
                  <a:cubicBezTo>
                    <a:pt x="348779" y="398786"/>
                    <a:pt x="353938" y="393627"/>
                    <a:pt x="360354" y="393627"/>
                  </a:cubicBezTo>
                  <a:cubicBezTo>
                    <a:pt x="366771" y="393627"/>
                    <a:pt x="371930" y="398786"/>
                    <a:pt x="371930" y="40520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sp>
        <p:nvSpPr>
          <p:cNvPr id="111" name="Rounded Rectangle 113">
            <a:extLst>
              <a:ext uri="{FF2B5EF4-FFF2-40B4-BE49-F238E27FC236}">
                <a16:creationId xmlns:a16="http://schemas.microsoft.com/office/drawing/2014/main" id="{21A3659F-2D15-EF8E-62CB-CB6BDCE78D04}"/>
              </a:ext>
            </a:extLst>
          </p:cNvPr>
          <p:cNvSpPr/>
          <p:nvPr/>
        </p:nvSpPr>
        <p:spPr>
          <a:xfrm>
            <a:off x="1985315" y="2477921"/>
            <a:ext cx="1725707"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12" name="Rectangle 111">
            <a:extLst>
              <a:ext uri="{FF2B5EF4-FFF2-40B4-BE49-F238E27FC236}">
                <a16:creationId xmlns:a16="http://schemas.microsoft.com/office/drawing/2014/main" id="{3DED88CE-2821-2467-B34D-5548B1F08529}"/>
              </a:ext>
            </a:extLst>
          </p:cNvPr>
          <p:cNvSpPr/>
          <p:nvPr/>
        </p:nvSpPr>
        <p:spPr>
          <a:xfrm>
            <a:off x="2181010" y="2593818"/>
            <a:ext cx="1076450" cy="6396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Responsible &amp; Explainable AI</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Ensures fairness, transparency, regulatory alignment.</a:t>
            </a:r>
          </a:p>
        </p:txBody>
      </p:sp>
      <p:grpSp>
        <p:nvGrpSpPr>
          <p:cNvPr id="113" name="Group 112">
            <a:extLst>
              <a:ext uri="{FF2B5EF4-FFF2-40B4-BE49-F238E27FC236}">
                <a16:creationId xmlns:a16="http://schemas.microsoft.com/office/drawing/2014/main" id="{E8ECCB63-E126-584F-2A64-3174D28790D5}"/>
              </a:ext>
            </a:extLst>
          </p:cNvPr>
          <p:cNvGrpSpPr/>
          <p:nvPr/>
        </p:nvGrpSpPr>
        <p:grpSpPr>
          <a:xfrm>
            <a:off x="2021876" y="2591552"/>
            <a:ext cx="210312" cy="210312"/>
            <a:chOff x="6816885" y="2400944"/>
            <a:chExt cx="353165" cy="353165"/>
          </a:xfrm>
        </p:grpSpPr>
        <p:sp>
          <p:nvSpPr>
            <p:cNvPr id="114" name="Oval 113">
              <a:extLst>
                <a:ext uri="{FF2B5EF4-FFF2-40B4-BE49-F238E27FC236}">
                  <a16:creationId xmlns:a16="http://schemas.microsoft.com/office/drawing/2014/main" id="{DEF4E129-54BF-2A71-AC92-B64C5DFC592C}"/>
                </a:ext>
              </a:extLst>
            </p:cNvPr>
            <p:cNvSpPr/>
            <p:nvPr/>
          </p:nvSpPr>
          <p:spPr>
            <a:xfrm>
              <a:off x="6816885" y="240094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15" name="Freeform 134">
              <a:extLst>
                <a:ext uri="{FF2B5EF4-FFF2-40B4-BE49-F238E27FC236}">
                  <a16:creationId xmlns:a16="http://schemas.microsoft.com/office/drawing/2014/main" id="{30AB35E3-8B34-CE48-CBBF-7F9CC65FD9B2}"/>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70" name="Rounded Rectangle 112">
            <a:extLst>
              <a:ext uri="{FF2B5EF4-FFF2-40B4-BE49-F238E27FC236}">
                <a16:creationId xmlns:a16="http://schemas.microsoft.com/office/drawing/2014/main" id="{60662B5C-EF0B-FB88-E6DD-1C94D19C966F}"/>
              </a:ext>
            </a:extLst>
          </p:cNvPr>
          <p:cNvSpPr/>
          <p:nvPr/>
        </p:nvSpPr>
        <p:spPr>
          <a:xfrm>
            <a:off x="309604" y="2478966"/>
            <a:ext cx="159725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71" name="Rectangle 70">
            <a:extLst>
              <a:ext uri="{FF2B5EF4-FFF2-40B4-BE49-F238E27FC236}">
                <a16:creationId xmlns:a16="http://schemas.microsoft.com/office/drawing/2014/main" id="{0B19AB31-7BAD-B412-1194-54746CB57633}"/>
              </a:ext>
            </a:extLst>
          </p:cNvPr>
          <p:cNvSpPr/>
          <p:nvPr/>
        </p:nvSpPr>
        <p:spPr>
          <a:xfrm>
            <a:off x="502352" y="2597944"/>
            <a:ext cx="1432933" cy="25581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Observability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Monitors performance, quality, usage in real time.</a:t>
            </a:r>
          </a:p>
        </p:txBody>
      </p:sp>
      <p:sp>
        <p:nvSpPr>
          <p:cNvPr id="102" name="Oval 101">
            <a:extLst>
              <a:ext uri="{FF2B5EF4-FFF2-40B4-BE49-F238E27FC236}">
                <a16:creationId xmlns:a16="http://schemas.microsoft.com/office/drawing/2014/main" id="{DC9396AB-1685-11B5-B1E4-6486D3A0C64C}"/>
              </a:ext>
            </a:extLst>
          </p:cNvPr>
          <p:cNvSpPr>
            <a:spLocks noChangeAspect="1"/>
          </p:cNvSpPr>
          <p:nvPr/>
        </p:nvSpPr>
        <p:spPr>
          <a:xfrm>
            <a:off x="354878" y="2544547"/>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03" name="Group 147">
            <a:extLst>
              <a:ext uri="{FF2B5EF4-FFF2-40B4-BE49-F238E27FC236}">
                <a16:creationId xmlns:a16="http://schemas.microsoft.com/office/drawing/2014/main" id="{4A69AE92-55DF-55A8-9A88-441EBC1BAD23}"/>
              </a:ext>
            </a:extLst>
          </p:cNvPr>
          <p:cNvGrpSpPr>
            <a:grpSpLocks noChangeAspect="1"/>
          </p:cNvGrpSpPr>
          <p:nvPr/>
        </p:nvGrpSpPr>
        <p:grpSpPr bwMode="auto">
          <a:xfrm>
            <a:off x="403441" y="2595424"/>
            <a:ext cx="114725" cy="95603"/>
            <a:chOff x="6541" y="1755"/>
            <a:chExt cx="426" cy="355"/>
          </a:xfrm>
          <a:solidFill>
            <a:srgbClr val="A100FF"/>
          </a:solidFill>
        </p:grpSpPr>
        <p:sp>
          <p:nvSpPr>
            <p:cNvPr id="104" name="Freeform 148">
              <a:extLst>
                <a:ext uri="{FF2B5EF4-FFF2-40B4-BE49-F238E27FC236}">
                  <a16:creationId xmlns:a16="http://schemas.microsoft.com/office/drawing/2014/main" id="{7B879CE1-18A5-CB4B-002C-B9CAF36AB31E}"/>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5" name="Freeform 149">
              <a:extLst>
                <a:ext uri="{FF2B5EF4-FFF2-40B4-BE49-F238E27FC236}">
                  <a16:creationId xmlns:a16="http://schemas.microsoft.com/office/drawing/2014/main" id="{06C1D180-2672-16A2-B2E2-4685415FC37A}"/>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6" name="Freeform 150">
              <a:extLst>
                <a:ext uri="{FF2B5EF4-FFF2-40B4-BE49-F238E27FC236}">
                  <a16:creationId xmlns:a16="http://schemas.microsoft.com/office/drawing/2014/main" id="{69240A6E-12D9-D515-BC52-CD129C0F32F0}"/>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7" name="Freeform 151">
              <a:extLst>
                <a:ext uri="{FF2B5EF4-FFF2-40B4-BE49-F238E27FC236}">
                  <a16:creationId xmlns:a16="http://schemas.microsoft.com/office/drawing/2014/main" id="{8336B508-91ED-F06A-D67E-8F3C9C3CF4F1}"/>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8" name="Freeform 152">
              <a:extLst>
                <a:ext uri="{FF2B5EF4-FFF2-40B4-BE49-F238E27FC236}">
                  <a16:creationId xmlns:a16="http://schemas.microsoft.com/office/drawing/2014/main" id="{3C6CD696-32C5-0081-DDEE-65A1AE205179}"/>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09" name="Freeform 153">
              <a:extLst>
                <a:ext uri="{FF2B5EF4-FFF2-40B4-BE49-F238E27FC236}">
                  <a16:creationId xmlns:a16="http://schemas.microsoft.com/office/drawing/2014/main" id="{AC438B01-1B7A-4AB6-561F-B32DBE894255}"/>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10" name="Freeform 154">
              <a:extLst>
                <a:ext uri="{FF2B5EF4-FFF2-40B4-BE49-F238E27FC236}">
                  <a16:creationId xmlns:a16="http://schemas.microsoft.com/office/drawing/2014/main" id="{4F3B7448-3B83-E06B-46F1-9B1F076411BA}"/>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79" name="Rounded Rectangle 53">
            <a:extLst>
              <a:ext uri="{FF2B5EF4-FFF2-40B4-BE49-F238E27FC236}">
                <a16:creationId xmlns:a16="http://schemas.microsoft.com/office/drawing/2014/main" id="{D130E5E3-7539-D7ED-65EF-A6A46B072105}"/>
              </a:ext>
            </a:extLst>
          </p:cNvPr>
          <p:cNvSpPr/>
          <p:nvPr/>
        </p:nvSpPr>
        <p:spPr>
          <a:xfrm>
            <a:off x="296837" y="1462240"/>
            <a:ext cx="1597256" cy="923794"/>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80" name="Rectangle 79">
            <a:extLst>
              <a:ext uri="{FF2B5EF4-FFF2-40B4-BE49-F238E27FC236}">
                <a16:creationId xmlns:a16="http://schemas.microsoft.com/office/drawing/2014/main" id="{8D203B00-21BE-16CF-57FB-A4C7BE2B887A}"/>
              </a:ext>
            </a:extLst>
          </p:cNvPr>
          <p:cNvSpPr/>
          <p:nvPr/>
        </p:nvSpPr>
        <p:spPr>
          <a:xfrm>
            <a:off x="514829" y="1668544"/>
            <a:ext cx="1364311" cy="2015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AI Governance &amp; Controls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Enforces trust, security, policy compliance.</a:t>
            </a:r>
          </a:p>
        </p:txBody>
      </p:sp>
      <p:grpSp>
        <p:nvGrpSpPr>
          <p:cNvPr id="496" name="Group 495">
            <a:extLst>
              <a:ext uri="{FF2B5EF4-FFF2-40B4-BE49-F238E27FC236}">
                <a16:creationId xmlns:a16="http://schemas.microsoft.com/office/drawing/2014/main" id="{57E2A5F9-17C9-3EE4-3093-BE8F44103920}"/>
              </a:ext>
            </a:extLst>
          </p:cNvPr>
          <p:cNvGrpSpPr/>
          <p:nvPr/>
        </p:nvGrpSpPr>
        <p:grpSpPr>
          <a:xfrm>
            <a:off x="347851" y="1542384"/>
            <a:ext cx="210312" cy="210312"/>
            <a:chOff x="423098" y="1699885"/>
            <a:chExt cx="210312" cy="210312"/>
          </a:xfrm>
        </p:grpSpPr>
        <p:sp>
          <p:nvSpPr>
            <p:cNvPr id="96" name="Oval 95">
              <a:extLst>
                <a:ext uri="{FF2B5EF4-FFF2-40B4-BE49-F238E27FC236}">
                  <a16:creationId xmlns:a16="http://schemas.microsoft.com/office/drawing/2014/main" id="{EAC08F88-464E-9C3F-3D68-CC398A3A37FA}"/>
                </a:ext>
              </a:extLst>
            </p:cNvPr>
            <p:cNvSpPr/>
            <p:nvPr/>
          </p:nvSpPr>
          <p:spPr>
            <a:xfrm>
              <a:off x="423098" y="1699885"/>
              <a:ext cx="210312" cy="210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97" name="Group 96">
              <a:extLst>
                <a:ext uri="{FF2B5EF4-FFF2-40B4-BE49-F238E27FC236}">
                  <a16:creationId xmlns:a16="http://schemas.microsoft.com/office/drawing/2014/main" id="{20EA8DB3-3398-1EE3-077F-06BCF13D077E}"/>
                </a:ext>
              </a:extLst>
            </p:cNvPr>
            <p:cNvGrpSpPr/>
            <p:nvPr/>
          </p:nvGrpSpPr>
          <p:grpSpPr>
            <a:xfrm>
              <a:off x="468651" y="1728717"/>
              <a:ext cx="111296" cy="164789"/>
              <a:chOff x="1317913" y="664143"/>
              <a:chExt cx="414195" cy="558006"/>
            </a:xfrm>
          </p:grpSpPr>
          <p:sp>
            <p:nvSpPr>
              <p:cNvPr id="98" name="Freeform: Shape 722">
                <a:extLst>
                  <a:ext uri="{FF2B5EF4-FFF2-40B4-BE49-F238E27FC236}">
                    <a16:creationId xmlns:a16="http://schemas.microsoft.com/office/drawing/2014/main" id="{1DAADC81-1107-682E-5425-BAAEF5CDE959}"/>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99" name="Freeform: Shape 723">
                <a:extLst>
                  <a:ext uri="{FF2B5EF4-FFF2-40B4-BE49-F238E27FC236}">
                    <a16:creationId xmlns:a16="http://schemas.microsoft.com/office/drawing/2014/main" id="{AE89E267-90B0-DB58-399B-BDE7B69ECB30}"/>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00" name="Freeform: Shape 724">
                <a:extLst>
                  <a:ext uri="{FF2B5EF4-FFF2-40B4-BE49-F238E27FC236}">
                    <a16:creationId xmlns:a16="http://schemas.microsoft.com/office/drawing/2014/main" id="{BA1213A1-EC07-EE11-3E51-7E682F7DE755}"/>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101" name="Freeform: Shape 725">
                <a:extLst>
                  <a:ext uri="{FF2B5EF4-FFF2-40B4-BE49-F238E27FC236}">
                    <a16:creationId xmlns:a16="http://schemas.microsoft.com/office/drawing/2014/main" id="{93AFD8C8-1125-4FD8-7295-519D53C909F4}"/>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143" name="Rounded Rectangle 114">
            <a:extLst>
              <a:ext uri="{FF2B5EF4-FFF2-40B4-BE49-F238E27FC236}">
                <a16:creationId xmlns:a16="http://schemas.microsoft.com/office/drawing/2014/main" id="{120F711A-45D3-6677-CBB0-4F858FA0D544}"/>
              </a:ext>
            </a:extLst>
          </p:cNvPr>
          <p:cNvSpPr/>
          <p:nvPr/>
        </p:nvSpPr>
        <p:spPr>
          <a:xfrm>
            <a:off x="10457806" y="3994876"/>
            <a:ext cx="1530334" cy="1502759"/>
          </a:xfrm>
          <a:prstGeom prst="roundRect">
            <a:avLst>
              <a:gd name="adj" fmla="val 9153"/>
            </a:avLst>
          </a:prstGeom>
          <a:solidFill>
            <a:schemeClr val="bg1">
              <a:lumMod val="85000"/>
            </a:schemeClr>
          </a:solidFill>
          <a:ln w="6350" cap="flat" cmpd="sng" algn="ctr">
            <a:no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44" name="Rectangle 143">
            <a:extLst>
              <a:ext uri="{FF2B5EF4-FFF2-40B4-BE49-F238E27FC236}">
                <a16:creationId xmlns:a16="http://schemas.microsoft.com/office/drawing/2014/main" id="{60499E86-C410-19C5-0FF0-338BEAF6D7B3}"/>
              </a:ext>
            </a:extLst>
          </p:cNvPr>
          <p:cNvSpPr/>
          <p:nvPr/>
        </p:nvSpPr>
        <p:spPr>
          <a:xfrm>
            <a:off x="10491076" y="4163547"/>
            <a:ext cx="1459600" cy="23783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Enterprise Systems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Provide operational data and agents execute real-world actions.</a:t>
            </a:r>
          </a:p>
        </p:txBody>
      </p:sp>
      <p:sp>
        <p:nvSpPr>
          <p:cNvPr id="149" name="Rounded Rectangle 113">
            <a:extLst>
              <a:ext uri="{FF2B5EF4-FFF2-40B4-BE49-F238E27FC236}">
                <a16:creationId xmlns:a16="http://schemas.microsoft.com/office/drawing/2014/main" id="{A31402C3-21CB-3688-8D99-3EE1681892D1}"/>
              </a:ext>
            </a:extLst>
          </p:cNvPr>
          <p:cNvSpPr/>
          <p:nvPr/>
        </p:nvSpPr>
        <p:spPr>
          <a:xfrm>
            <a:off x="5574215" y="5991137"/>
            <a:ext cx="2020351" cy="731520"/>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50" name="Rectangle 149">
            <a:extLst>
              <a:ext uri="{FF2B5EF4-FFF2-40B4-BE49-F238E27FC236}">
                <a16:creationId xmlns:a16="http://schemas.microsoft.com/office/drawing/2014/main" id="{E78CECC7-E947-7234-56F1-02DC61A1EE6A}"/>
              </a:ext>
            </a:extLst>
          </p:cNvPr>
          <p:cNvSpPr/>
          <p:nvPr/>
        </p:nvSpPr>
        <p:spPr>
          <a:xfrm>
            <a:off x="5832145" y="5939210"/>
            <a:ext cx="1822311" cy="2845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Multi-Tenancy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Isolates domains, teams, environments securely.</a:t>
            </a:r>
          </a:p>
        </p:txBody>
      </p:sp>
      <p:grpSp>
        <p:nvGrpSpPr>
          <p:cNvPr id="151" name="Group 150">
            <a:extLst>
              <a:ext uri="{FF2B5EF4-FFF2-40B4-BE49-F238E27FC236}">
                <a16:creationId xmlns:a16="http://schemas.microsoft.com/office/drawing/2014/main" id="{E4736141-E4C3-ECE6-D02B-E3055D3297DE}"/>
              </a:ext>
            </a:extLst>
          </p:cNvPr>
          <p:cNvGrpSpPr/>
          <p:nvPr/>
        </p:nvGrpSpPr>
        <p:grpSpPr>
          <a:xfrm>
            <a:off x="5616772" y="6016221"/>
            <a:ext cx="245832" cy="245832"/>
            <a:chOff x="6816886" y="2400943"/>
            <a:chExt cx="353165" cy="353165"/>
          </a:xfrm>
        </p:grpSpPr>
        <p:sp>
          <p:nvSpPr>
            <p:cNvPr id="152" name="Oval 151">
              <a:extLst>
                <a:ext uri="{FF2B5EF4-FFF2-40B4-BE49-F238E27FC236}">
                  <a16:creationId xmlns:a16="http://schemas.microsoft.com/office/drawing/2014/main" id="{24C22D0F-75BB-6151-084C-1636B0FA98DC}"/>
                </a:ext>
              </a:extLst>
            </p:cNvPr>
            <p:cNvSpPr/>
            <p:nvPr/>
          </p:nvSpPr>
          <p:spPr>
            <a:xfrm>
              <a:off x="6816886" y="2400943"/>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153" name="Freeform 134">
              <a:extLst>
                <a:ext uri="{FF2B5EF4-FFF2-40B4-BE49-F238E27FC236}">
                  <a16:creationId xmlns:a16="http://schemas.microsoft.com/office/drawing/2014/main" id="{680F5EB8-A62D-8E51-D8A7-F06C92F7992E}"/>
                </a:ext>
              </a:extLst>
            </p:cNvPr>
            <p:cNvSpPr>
              <a:spLocks noChangeAspect="1" noEditPoints="1"/>
            </p:cNvSpPr>
            <p:nvPr/>
          </p:nvSpPr>
          <p:spPr bwMode="auto">
            <a:xfrm>
              <a:off x="6882725" y="2468825"/>
              <a:ext cx="221486" cy="217400"/>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sp>
        <p:nvSpPr>
          <p:cNvPr id="154" name="Rounded Rectangle 112">
            <a:extLst>
              <a:ext uri="{FF2B5EF4-FFF2-40B4-BE49-F238E27FC236}">
                <a16:creationId xmlns:a16="http://schemas.microsoft.com/office/drawing/2014/main" id="{35B67C9C-BB52-6E85-035E-EFE559B98F79}"/>
              </a:ext>
            </a:extLst>
          </p:cNvPr>
          <p:cNvSpPr/>
          <p:nvPr/>
        </p:nvSpPr>
        <p:spPr>
          <a:xfrm>
            <a:off x="3719102" y="5991179"/>
            <a:ext cx="1795222" cy="731520"/>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55" name="Rectangle 154">
            <a:extLst>
              <a:ext uri="{FF2B5EF4-FFF2-40B4-BE49-F238E27FC236}">
                <a16:creationId xmlns:a16="http://schemas.microsoft.com/office/drawing/2014/main" id="{9E5F1B1D-819C-400D-9846-21BA0F372B85}"/>
              </a:ext>
            </a:extLst>
          </p:cNvPr>
          <p:cNvSpPr/>
          <p:nvPr/>
        </p:nvSpPr>
        <p:spPr>
          <a:xfrm>
            <a:off x="3937629" y="5939210"/>
            <a:ext cx="1638085" cy="42077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Serverless Infrastructure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Executes event-driven + on-demand logic.</a:t>
            </a:r>
          </a:p>
        </p:txBody>
      </p:sp>
      <p:grpSp>
        <p:nvGrpSpPr>
          <p:cNvPr id="94" name="Group 93">
            <a:extLst>
              <a:ext uri="{FF2B5EF4-FFF2-40B4-BE49-F238E27FC236}">
                <a16:creationId xmlns:a16="http://schemas.microsoft.com/office/drawing/2014/main" id="{17C3E524-B60F-6A84-16B7-0BB9F5FA45B3}"/>
              </a:ext>
            </a:extLst>
          </p:cNvPr>
          <p:cNvGrpSpPr/>
          <p:nvPr/>
        </p:nvGrpSpPr>
        <p:grpSpPr>
          <a:xfrm>
            <a:off x="3752446" y="6015522"/>
            <a:ext cx="245832" cy="245832"/>
            <a:chOff x="4952854" y="5995581"/>
            <a:chExt cx="245832" cy="245832"/>
          </a:xfrm>
        </p:grpSpPr>
        <p:sp>
          <p:nvSpPr>
            <p:cNvPr id="157" name="Oval 156">
              <a:extLst>
                <a:ext uri="{FF2B5EF4-FFF2-40B4-BE49-F238E27FC236}">
                  <a16:creationId xmlns:a16="http://schemas.microsoft.com/office/drawing/2014/main" id="{2E97F8FB-37D9-5E88-F5F9-CD1BD5D39C50}"/>
                </a:ext>
              </a:extLst>
            </p:cNvPr>
            <p:cNvSpPr/>
            <p:nvPr/>
          </p:nvSpPr>
          <p:spPr>
            <a:xfrm>
              <a:off x="4952854" y="5995581"/>
              <a:ext cx="245832" cy="245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58" name="Group 147">
              <a:extLst>
                <a:ext uri="{FF2B5EF4-FFF2-40B4-BE49-F238E27FC236}">
                  <a16:creationId xmlns:a16="http://schemas.microsoft.com/office/drawing/2014/main" id="{C3A67EDB-4EC4-8407-6CA7-8BAA65135895}"/>
                </a:ext>
              </a:extLst>
            </p:cNvPr>
            <p:cNvGrpSpPr>
              <a:grpSpLocks noChangeAspect="1"/>
            </p:cNvGrpSpPr>
            <p:nvPr/>
          </p:nvGrpSpPr>
          <p:grpSpPr bwMode="auto">
            <a:xfrm>
              <a:off x="5003983" y="6058650"/>
              <a:ext cx="143636" cy="119695"/>
              <a:chOff x="6541" y="1755"/>
              <a:chExt cx="426" cy="355"/>
            </a:xfrm>
            <a:solidFill>
              <a:srgbClr val="A100FF"/>
            </a:solidFill>
          </p:grpSpPr>
          <p:sp>
            <p:nvSpPr>
              <p:cNvPr id="159" name="Freeform 148">
                <a:extLst>
                  <a:ext uri="{FF2B5EF4-FFF2-40B4-BE49-F238E27FC236}">
                    <a16:creationId xmlns:a16="http://schemas.microsoft.com/office/drawing/2014/main" id="{B085825D-0EAD-9F1A-C706-14EA38E5EDD3}"/>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0" name="Freeform 149">
                <a:extLst>
                  <a:ext uri="{FF2B5EF4-FFF2-40B4-BE49-F238E27FC236}">
                    <a16:creationId xmlns:a16="http://schemas.microsoft.com/office/drawing/2014/main" id="{5F897D47-E2B8-7B31-780B-8448830D71D0}"/>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1" name="Freeform 150">
                <a:extLst>
                  <a:ext uri="{FF2B5EF4-FFF2-40B4-BE49-F238E27FC236}">
                    <a16:creationId xmlns:a16="http://schemas.microsoft.com/office/drawing/2014/main" id="{42DC82DE-5EFE-B6F4-8A24-7620926E46AB}"/>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2" name="Freeform 151">
                <a:extLst>
                  <a:ext uri="{FF2B5EF4-FFF2-40B4-BE49-F238E27FC236}">
                    <a16:creationId xmlns:a16="http://schemas.microsoft.com/office/drawing/2014/main" id="{204CE139-8E5B-0BB8-869F-8586BAA1C52B}"/>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3" name="Freeform 152">
                <a:extLst>
                  <a:ext uri="{FF2B5EF4-FFF2-40B4-BE49-F238E27FC236}">
                    <a16:creationId xmlns:a16="http://schemas.microsoft.com/office/drawing/2014/main" id="{327E9CFF-11D4-3C6A-FC0E-CF2C1B4EA55C}"/>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4" name="Freeform 153">
                <a:extLst>
                  <a:ext uri="{FF2B5EF4-FFF2-40B4-BE49-F238E27FC236}">
                    <a16:creationId xmlns:a16="http://schemas.microsoft.com/office/drawing/2014/main" id="{A37754A8-A047-A367-AB91-83FBA917B9D4}"/>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67" name="Freeform 154">
                <a:extLst>
                  <a:ext uri="{FF2B5EF4-FFF2-40B4-BE49-F238E27FC236}">
                    <a16:creationId xmlns:a16="http://schemas.microsoft.com/office/drawing/2014/main" id="{29F6438B-A7D5-C0E7-15BE-4A09A542F1DC}"/>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168" name="Rounded Rectangle 53">
            <a:extLst>
              <a:ext uri="{FF2B5EF4-FFF2-40B4-BE49-F238E27FC236}">
                <a16:creationId xmlns:a16="http://schemas.microsoft.com/office/drawing/2014/main" id="{5A311A6D-2CC1-5DB5-4E6D-DCFF3E82413D}"/>
              </a:ext>
            </a:extLst>
          </p:cNvPr>
          <p:cNvSpPr/>
          <p:nvPr/>
        </p:nvSpPr>
        <p:spPr>
          <a:xfrm>
            <a:off x="1436372" y="5980640"/>
            <a:ext cx="2218942" cy="731520"/>
          </a:xfrm>
          <a:prstGeom prst="roundRect">
            <a:avLst>
              <a:gd name="adj" fmla="val 9153"/>
            </a:avLst>
          </a:prstGeom>
          <a:solidFill>
            <a:schemeClr val="accent4">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69" name="Rectangle 168">
            <a:extLst>
              <a:ext uri="{FF2B5EF4-FFF2-40B4-BE49-F238E27FC236}">
                <a16:creationId xmlns:a16="http://schemas.microsoft.com/office/drawing/2014/main" id="{22B26AD3-5C22-485F-A94A-84E998C82FD5}"/>
              </a:ext>
            </a:extLst>
          </p:cNvPr>
          <p:cNvSpPr/>
          <p:nvPr/>
        </p:nvSpPr>
        <p:spPr>
          <a:xfrm>
            <a:off x="1674409" y="5939210"/>
            <a:ext cx="1867975" cy="5174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Cluster &amp; Container Infrastructure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Runs scalable agent &amp; model workloads.</a:t>
            </a:r>
          </a:p>
        </p:txBody>
      </p:sp>
      <p:grpSp>
        <p:nvGrpSpPr>
          <p:cNvPr id="511" name="Group 510">
            <a:extLst>
              <a:ext uri="{FF2B5EF4-FFF2-40B4-BE49-F238E27FC236}">
                <a16:creationId xmlns:a16="http://schemas.microsoft.com/office/drawing/2014/main" id="{F9BA66AB-A568-0B5C-D788-EF6583DD9478}"/>
              </a:ext>
            </a:extLst>
          </p:cNvPr>
          <p:cNvGrpSpPr/>
          <p:nvPr/>
        </p:nvGrpSpPr>
        <p:grpSpPr>
          <a:xfrm>
            <a:off x="1459729" y="6016861"/>
            <a:ext cx="245832" cy="222453"/>
            <a:chOff x="2733184" y="6016861"/>
            <a:chExt cx="245832" cy="222453"/>
          </a:xfrm>
        </p:grpSpPr>
        <p:sp>
          <p:nvSpPr>
            <p:cNvPr id="171" name="Oval 170">
              <a:extLst>
                <a:ext uri="{FF2B5EF4-FFF2-40B4-BE49-F238E27FC236}">
                  <a16:creationId xmlns:a16="http://schemas.microsoft.com/office/drawing/2014/main" id="{6F3182A9-EA23-791B-1BC6-E3B86BCBC33F}"/>
                </a:ext>
              </a:extLst>
            </p:cNvPr>
            <p:cNvSpPr/>
            <p:nvPr/>
          </p:nvSpPr>
          <p:spPr>
            <a:xfrm>
              <a:off x="2733184" y="6016861"/>
              <a:ext cx="245832" cy="222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72" name="Group 171">
              <a:extLst>
                <a:ext uri="{FF2B5EF4-FFF2-40B4-BE49-F238E27FC236}">
                  <a16:creationId xmlns:a16="http://schemas.microsoft.com/office/drawing/2014/main" id="{12991F65-C44A-8E4F-E126-6292A6A533DD}"/>
                </a:ext>
              </a:extLst>
            </p:cNvPr>
            <p:cNvGrpSpPr/>
            <p:nvPr/>
          </p:nvGrpSpPr>
          <p:grpSpPr>
            <a:xfrm>
              <a:off x="2788513" y="6045693"/>
              <a:ext cx="135175" cy="164789"/>
              <a:chOff x="1317913" y="664143"/>
              <a:chExt cx="414195" cy="558006"/>
            </a:xfrm>
          </p:grpSpPr>
          <p:sp>
            <p:nvSpPr>
              <p:cNvPr id="182" name="Freeform: Shape 722">
                <a:extLst>
                  <a:ext uri="{FF2B5EF4-FFF2-40B4-BE49-F238E27FC236}">
                    <a16:creationId xmlns:a16="http://schemas.microsoft.com/office/drawing/2014/main" id="{A016F6CA-1587-97B3-A2E5-781ABC6AB034}"/>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6" name="Freeform: Shape 723">
                <a:extLst>
                  <a:ext uri="{FF2B5EF4-FFF2-40B4-BE49-F238E27FC236}">
                    <a16:creationId xmlns:a16="http://schemas.microsoft.com/office/drawing/2014/main" id="{A8FFEEB9-7445-8B62-C3D4-2F452431C052}"/>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7" name="Freeform: Shape 724">
                <a:extLst>
                  <a:ext uri="{FF2B5EF4-FFF2-40B4-BE49-F238E27FC236}">
                    <a16:creationId xmlns:a16="http://schemas.microsoft.com/office/drawing/2014/main" id="{AD11EA16-F82B-FD04-7DE2-28424534DF33}"/>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238" name="Freeform: Shape 725">
                <a:extLst>
                  <a:ext uri="{FF2B5EF4-FFF2-40B4-BE49-F238E27FC236}">
                    <a16:creationId xmlns:a16="http://schemas.microsoft.com/office/drawing/2014/main" id="{3CC45545-5304-2EAE-BA57-E7CE802570B6}"/>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sp>
        <p:nvSpPr>
          <p:cNvPr id="41" name="Rounded Rectangle 112">
            <a:extLst>
              <a:ext uri="{FF2B5EF4-FFF2-40B4-BE49-F238E27FC236}">
                <a16:creationId xmlns:a16="http://schemas.microsoft.com/office/drawing/2014/main" id="{63D2FD8D-C09F-703D-EE0A-D22E63B23A0F}"/>
              </a:ext>
            </a:extLst>
          </p:cNvPr>
          <p:cNvSpPr/>
          <p:nvPr/>
        </p:nvSpPr>
        <p:spPr>
          <a:xfrm>
            <a:off x="5936595" y="2707196"/>
            <a:ext cx="1811983"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72" name="Rectangle 71">
            <a:extLst>
              <a:ext uri="{FF2B5EF4-FFF2-40B4-BE49-F238E27FC236}">
                <a16:creationId xmlns:a16="http://schemas.microsoft.com/office/drawing/2014/main" id="{6D2BDC1C-10A5-6C47-01E3-6C792EC58066}"/>
              </a:ext>
            </a:extLst>
          </p:cNvPr>
          <p:cNvSpPr/>
          <p:nvPr/>
        </p:nvSpPr>
        <p:spPr>
          <a:xfrm>
            <a:off x="6177417" y="2754859"/>
            <a:ext cx="1609906" cy="35539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MCP Gateway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Routes models, context, policies through control points.</a:t>
            </a:r>
          </a:p>
        </p:txBody>
      </p:sp>
      <p:grpSp>
        <p:nvGrpSpPr>
          <p:cNvPr id="73" name="Group 72">
            <a:extLst>
              <a:ext uri="{FF2B5EF4-FFF2-40B4-BE49-F238E27FC236}">
                <a16:creationId xmlns:a16="http://schemas.microsoft.com/office/drawing/2014/main" id="{7A5A834A-8612-3310-50A7-3F1BF5A19495}"/>
              </a:ext>
            </a:extLst>
          </p:cNvPr>
          <p:cNvGrpSpPr/>
          <p:nvPr/>
        </p:nvGrpSpPr>
        <p:grpSpPr>
          <a:xfrm>
            <a:off x="5999892" y="2770986"/>
            <a:ext cx="206910" cy="210312"/>
            <a:chOff x="4952878" y="2354054"/>
            <a:chExt cx="353165" cy="353165"/>
          </a:xfrm>
        </p:grpSpPr>
        <p:sp>
          <p:nvSpPr>
            <p:cNvPr id="74" name="Oval 73">
              <a:extLst>
                <a:ext uri="{FF2B5EF4-FFF2-40B4-BE49-F238E27FC236}">
                  <a16:creationId xmlns:a16="http://schemas.microsoft.com/office/drawing/2014/main" id="{A1FC05F9-EBBF-FBFA-6018-4588A73D5A09}"/>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75" name="Group 147">
              <a:extLst>
                <a:ext uri="{FF2B5EF4-FFF2-40B4-BE49-F238E27FC236}">
                  <a16:creationId xmlns:a16="http://schemas.microsoft.com/office/drawing/2014/main" id="{8312E8CA-4414-DE64-1263-506AD9C5A5BA}"/>
                </a:ext>
              </a:extLst>
            </p:cNvPr>
            <p:cNvGrpSpPr>
              <a:grpSpLocks noChangeAspect="1"/>
            </p:cNvGrpSpPr>
            <p:nvPr/>
          </p:nvGrpSpPr>
          <p:grpSpPr bwMode="auto">
            <a:xfrm>
              <a:off x="5026283" y="2444659"/>
              <a:ext cx="206346" cy="171955"/>
              <a:chOff x="6541" y="1755"/>
              <a:chExt cx="426" cy="355"/>
            </a:xfrm>
            <a:solidFill>
              <a:srgbClr val="A100FF"/>
            </a:solidFill>
          </p:grpSpPr>
          <p:sp>
            <p:nvSpPr>
              <p:cNvPr id="76" name="Freeform 148">
                <a:extLst>
                  <a:ext uri="{FF2B5EF4-FFF2-40B4-BE49-F238E27FC236}">
                    <a16:creationId xmlns:a16="http://schemas.microsoft.com/office/drawing/2014/main" id="{0240A9A8-2CF1-4498-6301-D3694C2AD808}"/>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77" name="Freeform 149">
                <a:extLst>
                  <a:ext uri="{FF2B5EF4-FFF2-40B4-BE49-F238E27FC236}">
                    <a16:creationId xmlns:a16="http://schemas.microsoft.com/office/drawing/2014/main" id="{2BF5F299-1A90-7802-D5E7-B9B327C6AB65}"/>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81" name="Freeform 150">
                <a:extLst>
                  <a:ext uri="{FF2B5EF4-FFF2-40B4-BE49-F238E27FC236}">
                    <a16:creationId xmlns:a16="http://schemas.microsoft.com/office/drawing/2014/main" id="{37ADEB01-58BB-86B2-340A-5F65C08B46E2}"/>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0" name="Freeform 151">
                <a:extLst>
                  <a:ext uri="{FF2B5EF4-FFF2-40B4-BE49-F238E27FC236}">
                    <a16:creationId xmlns:a16="http://schemas.microsoft.com/office/drawing/2014/main" id="{92E380EE-4716-F618-DAAF-45DFC93B9FB3}"/>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1" name="Freeform 152">
                <a:extLst>
                  <a:ext uri="{FF2B5EF4-FFF2-40B4-BE49-F238E27FC236}">
                    <a16:creationId xmlns:a16="http://schemas.microsoft.com/office/drawing/2014/main" id="{4F9BF4E2-CCF6-8815-AD90-32FF39F72818}"/>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2" name="Freeform 153">
                <a:extLst>
                  <a:ext uri="{FF2B5EF4-FFF2-40B4-BE49-F238E27FC236}">
                    <a16:creationId xmlns:a16="http://schemas.microsoft.com/office/drawing/2014/main" id="{30F88F37-97C3-0AC4-DE83-4085433C431B}"/>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93" name="Freeform 154">
                <a:extLst>
                  <a:ext uri="{FF2B5EF4-FFF2-40B4-BE49-F238E27FC236}">
                    <a16:creationId xmlns:a16="http://schemas.microsoft.com/office/drawing/2014/main" id="{77D077BE-9200-26A9-CF28-CDE28413BA11}"/>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95" name="Rounded Rectangle 112">
            <a:extLst>
              <a:ext uri="{FF2B5EF4-FFF2-40B4-BE49-F238E27FC236}">
                <a16:creationId xmlns:a16="http://schemas.microsoft.com/office/drawing/2014/main" id="{F10DBBFC-71EF-8C59-76D7-47B1C7CA254A}"/>
              </a:ext>
            </a:extLst>
          </p:cNvPr>
          <p:cNvSpPr/>
          <p:nvPr/>
        </p:nvSpPr>
        <p:spPr>
          <a:xfrm>
            <a:off x="7850387" y="2710212"/>
            <a:ext cx="1880328" cy="782700"/>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20" name="Rectangle 119">
            <a:extLst>
              <a:ext uri="{FF2B5EF4-FFF2-40B4-BE49-F238E27FC236}">
                <a16:creationId xmlns:a16="http://schemas.microsoft.com/office/drawing/2014/main" id="{1A6E6BD8-0B65-733E-A462-6025B939FA8F}"/>
              </a:ext>
            </a:extLst>
          </p:cNvPr>
          <p:cNvSpPr/>
          <p:nvPr/>
        </p:nvSpPr>
        <p:spPr>
          <a:xfrm>
            <a:off x="8052464" y="2754859"/>
            <a:ext cx="1718932" cy="29972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Gateway</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Executes agent actions securely across enterprise systems.</a:t>
            </a:r>
          </a:p>
        </p:txBody>
      </p:sp>
      <p:grpSp>
        <p:nvGrpSpPr>
          <p:cNvPr id="122" name="Group 121">
            <a:extLst>
              <a:ext uri="{FF2B5EF4-FFF2-40B4-BE49-F238E27FC236}">
                <a16:creationId xmlns:a16="http://schemas.microsoft.com/office/drawing/2014/main" id="{7348466D-4BFF-2E4B-F4C7-BC8CA4909BE0}"/>
              </a:ext>
            </a:extLst>
          </p:cNvPr>
          <p:cNvGrpSpPr/>
          <p:nvPr/>
        </p:nvGrpSpPr>
        <p:grpSpPr>
          <a:xfrm>
            <a:off x="7899559" y="2773134"/>
            <a:ext cx="206910" cy="210312"/>
            <a:chOff x="4952878" y="2354054"/>
            <a:chExt cx="353165" cy="353165"/>
          </a:xfrm>
        </p:grpSpPr>
        <p:sp>
          <p:nvSpPr>
            <p:cNvPr id="126" name="Oval 125">
              <a:extLst>
                <a:ext uri="{FF2B5EF4-FFF2-40B4-BE49-F238E27FC236}">
                  <a16:creationId xmlns:a16="http://schemas.microsoft.com/office/drawing/2014/main" id="{AAF558F5-F56A-2E2E-0F35-9074B7AD9571}"/>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127" name="Group 147">
              <a:extLst>
                <a:ext uri="{FF2B5EF4-FFF2-40B4-BE49-F238E27FC236}">
                  <a16:creationId xmlns:a16="http://schemas.microsoft.com/office/drawing/2014/main" id="{78AABE5E-D0FA-EDCC-6A3E-03C60DA3E508}"/>
                </a:ext>
              </a:extLst>
            </p:cNvPr>
            <p:cNvGrpSpPr>
              <a:grpSpLocks noChangeAspect="1"/>
            </p:cNvGrpSpPr>
            <p:nvPr/>
          </p:nvGrpSpPr>
          <p:grpSpPr bwMode="auto">
            <a:xfrm>
              <a:off x="5026283" y="2444659"/>
              <a:ext cx="206346" cy="171955"/>
              <a:chOff x="6541" y="1755"/>
              <a:chExt cx="426" cy="355"/>
            </a:xfrm>
            <a:solidFill>
              <a:srgbClr val="A100FF"/>
            </a:solidFill>
          </p:grpSpPr>
          <p:sp>
            <p:nvSpPr>
              <p:cNvPr id="128" name="Freeform 148">
                <a:extLst>
                  <a:ext uri="{FF2B5EF4-FFF2-40B4-BE49-F238E27FC236}">
                    <a16:creationId xmlns:a16="http://schemas.microsoft.com/office/drawing/2014/main" id="{52FB405A-B1C9-49FD-3FBB-4420B5795651}"/>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29" name="Freeform 149">
                <a:extLst>
                  <a:ext uri="{FF2B5EF4-FFF2-40B4-BE49-F238E27FC236}">
                    <a16:creationId xmlns:a16="http://schemas.microsoft.com/office/drawing/2014/main" id="{ECD8D011-A375-9740-C5E2-E9B11F47EDB2}"/>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0" name="Freeform 150">
                <a:extLst>
                  <a:ext uri="{FF2B5EF4-FFF2-40B4-BE49-F238E27FC236}">
                    <a16:creationId xmlns:a16="http://schemas.microsoft.com/office/drawing/2014/main" id="{85B0DCCD-76F9-234D-F5B6-DE763A300DAE}"/>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1" name="Freeform 151">
                <a:extLst>
                  <a:ext uri="{FF2B5EF4-FFF2-40B4-BE49-F238E27FC236}">
                    <a16:creationId xmlns:a16="http://schemas.microsoft.com/office/drawing/2014/main" id="{7C8EEF47-3880-55F3-6B98-881AAA71E163}"/>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2" name="Freeform 152">
                <a:extLst>
                  <a:ext uri="{FF2B5EF4-FFF2-40B4-BE49-F238E27FC236}">
                    <a16:creationId xmlns:a16="http://schemas.microsoft.com/office/drawing/2014/main" id="{0BB9A7CA-D441-7311-3DB1-06AB261C5044}"/>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3" name="Freeform 153">
                <a:extLst>
                  <a:ext uri="{FF2B5EF4-FFF2-40B4-BE49-F238E27FC236}">
                    <a16:creationId xmlns:a16="http://schemas.microsoft.com/office/drawing/2014/main" id="{44700A90-17D7-3BC9-9D53-55BB500419FA}"/>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134" name="Freeform 154">
                <a:extLst>
                  <a:ext uri="{FF2B5EF4-FFF2-40B4-BE49-F238E27FC236}">
                    <a16:creationId xmlns:a16="http://schemas.microsoft.com/office/drawing/2014/main" id="{0ACF693A-4E2D-B973-E50F-3460C79742A6}"/>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cxnSp>
        <p:nvCxnSpPr>
          <p:cNvPr id="207" name="Connector: Elbow 206">
            <a:extLst>
              <a:ext uri="{FF2B5EF4-FFF2-40B4-BE49-F238E27FC236}">
                <a16:creationId xmlns:a16="http://schemas.microsoft.com/office/drawing/2014/main" id="{B912864C-EB1F-1A8F-59D4-2C6750D3E13E}"/>
              </a:ext>
            </a:extLst>
          </p:cNvPr>
          <p:cNvCxnSpPr>
            <a:cxnSpLocks/>
            <a:stCxn id="21" idx="1"/>
            <a:endCxn id="189" idx="3"/>
          </p:cNvCxnSpPr>
          <p:nvPr/>
        </p:nvCxnSpPr>
        <p:spPr>
          <a:xfrm rot="10800000" flipV="1">
            <a:off x="3806179" y="1928207"/>
            <a:ext cx="767107" cy="505910"/>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39" name="Connector: Elbow 238">
            <a:extLst>
              <a:ext uri="{FF2B5EF4-FFF2-40B4-BE49-F238E27FC236}">
                <a16:creationId xmlns:a16="http://schemas.microsoft.com/office/drawing/2014/main" id="{FB82F687-1FFB-D194-9204-91A768EB1172}"/>
              </a:ext>
            </a:extLst>
          </p:cNvPr>
          <p:cNvCxnSpPr>
            <a:cxnSpLocks/>
            <a:stCxn id="28" idx="1"/>
            <a:endCxn id="189" idx="3"/>
          </p:cNvCxnSpPr>
          <p:nvPr/>
        </p:nvCxnSpPr>
        <p:spPr>
          <a:xfrm rot="10800000">
            <a:off x="3806179" y="2434117"/>
            <a:ext cx="163779" cy="665028"/>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42" name="Connector: Elbow 241">
            <a:extLst>
              <a:ext uri="{FF2B5EF4-FFF2-40B4-BE49-F238E27FC236}">
                <a16:creationId xmlns:a16="http://schemas.microsoft.com/office/drawing/2014/main" id="{1D7D4665-26AA-EC4B-DFEE-7E9CF07CE243}"/>
              </a:ext>
            </a:extLst>
          </p:cNvPr>
          <p:cNvCxnSpPr>
            <a:cxnSpLocks/>
            <a:stCxn id="11" idx="1"/>
            <a:endCxn id="189" idx="1"/>
          </p:cNvCxnSpPr>
          <p:nvPr/>
        </p:nvCxnSpPr>
        <p:spPr>
          <a:xfrm rot="10800000">
            <a:off x="164693" y="2434118"/>
            <a:ext cx="76633" cy="2354729"/>
          </a:xfrm>
          <a:prstGeom prst="bentConnector3">
            <a:avLst>
              <a:gd name="adj1" fmla="val 256737"/>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0" name="Connector: Elbow 249">
            <a:extLst>
              <a:ext uri="{FF2B5EF4-FFF2-40B4-BE49-F238E27FC236}">
                <a16:creationId xmlns:a16="http://schemas.microsoft.com/office/drawing/2014/main" id="{A3B69027-EF55-E838-0BD8-AD3E354333E4}"/>
              </a:ext>
            </a:extLst>
          </p:cNvPr>
          <p:cNvCxnSpPr>
            <a:cxnSpLocks/>
          </p:cNvCxnSpPr>
          <p:nvPr/>
        </p:nvCxnSpPr>
        <p:spPr>
          <a:xfrm rot="5400000">
            <a:off x="4516982" y="1276265"/>
            <a:ext cx="64222" cy="4658667"/>
          </a:xfrm>
          <a:prstGeom prst="bentConnector2">
            <a:avLst/>
          </a:prstGeom>
          <a:solidFill>
            <a:schemeClr val="accent5">
              <a:lumMod val="20000"/>
              <a:lumOff val="80000"/>
            </a:schemeClr>
          </a:solidFill>
          <a:ln w="15875" cap="flat" cmpd="sng" algn="ctr">
            <a:solidFill>
              <a:schemeClr val="accent2"/>
            </a:solidFill>
            <a:prstDash val="solid"/>
          </a:ln>
          <a:effectLst>
            <a:outerShdw blurRad="127947" dist="38100" dir="9443624" algn="bl" rotWithShape="0">
              <a:prstClr val="black">
                <a:alpha val="40000"/>
              </a:prstClr>
            </a:outerShdw>
          </a:effectLst>
        </p:spPr>
      </p:cxnSp>
      <p:cxnSp>
        <p:nvCxnSpPr>
          <p:cNvPr id="253" name="Connector: Elbow 252">
            <a:extLst>
              <a:ext uri="{FF2B5EF4-FFF2-40B4-BE49-F238E27FC236}">
                <a16:creationId xmlns:a16="http://schemas.microsoft.com/office/drawing/2014/main" id="{57BE39A8-0E64-2485-6200-59A8326E1416}"/>
              </a:ext>
            </a:extLst>
          </p:cNvPr>
          <p:cNvCxnSpPr>
            <a:cxnSpLocks/>
          </p:cNvCxnSpPr>
          <p:nvPr/>
        </p:nvCxnSpPr>
        <p:spPr>
          <a:xfrm rot="5400000">
            <a:off x="6359639" y="3301984"/>
            <a:ext cx="247284" cy="790291"/>
          </a:xfrm>
          <a:prstGeom prst="bentConnector3">
            <a:avLst>
              <a:gd name="adj1" fmla="val 24930"/>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57" name="Connector: Elbow 256">
            <a:extLst>
              <a:ext uri="{FF2B5EF4-FFF2-40B4-BE49-F238E27FC236}">
                <a16:creationId xmlns:a16="http://schemas.microsoft.com/office/drawing/2014/main" id="{DD3AFA8E-3A6D-AC62-5C80-17A496C25F1D}"/>
              </a:ext>
            </a:extLst>
          </p:cNvPr>
          <p:cNvCxnSpPr>
            <a:cxnSpLocks/>
          </p:cNvCxnSpPr>
          <p:nvPr/>
        </p:nvCxnSpPr>
        <p:spPr>
          <a:xfrm rot="16200000" flipH="1">
            <a:off x="7810912" y="2633251"/>
            <a:ext cx="247284" cy="2112257"/>
          </a:xfrm>
          <a:prstGeom prst="bentConnector3">
            <a:avLst>
              <a:gd name="adj1" fmla="val 28064"/>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62" name="Connector: Elbow 261">
            <a:extLst>
              <a:ext uri="{FF2B5EF4-FFF2-40B4-BE49-F238E27FC236}">
                <a16:creationId xmlns:a16="http://schemas.microsoft.com/office/drawing/2014/main" id="{840CE818-0B84-801A-BBCF-F325A88A3B50}"/>
              </a:ext>
            </a:extLst>
          </p:cNvPr>
          <p:cNvCxnSpPr>
            <a:cxnSpLocks/>
          </p:cNvCxnSpPr>
          <p:nvPr/>
        </p:nvCxnSpPr>
        <p:spPr>
          <a:xfrm rot="16200000" flipH="1">
            <a:off x="8875519" y="1568645"/>
            <a:ext cx="348466" cy="4342652"/>
          </a:xfrm>
          <a:prstGeom prst="bentConnector3">
            <a:avLst>
              <a:gd name="adj1" fmla="val 2109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278" name="Connector: Elbow 277">
            <a:extLst>
              <a:ext uri="{FF2B5EF4-FFF2-40B4-BE49-F238E27FC236}">
                <a16:creationId xmlns:a16="http://schemas.microsoft.com/office/drawing/2014/main" id="{6CF71A31-24CD-B614-1C47-731BF6B4AF22}"/>
              </a:ext>
            </a:extLst>
          </p:cNvPr>
          <p:cNvCxnSpPr>
            <a:cxnSpLocks/>
            <a:stCxn id="136" idx="3"/>
            <a:endCxn id="175" idx="1"/>
          </p:cNvCxnSpPr>
          <p:nvPr/>
        </p:nvCxnSpPr>
        <p:spPr>
          <a:xfrm flipV="1">
            <a:off x="9997155" y="4749239"/>
            <a:ext cx="387322" cy="424380"/>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17" name="Oval 316">
            <a:extLst>
              <a:ext uri="{FF2B5EF4-FFF2-40B4-BE49-F238E27FC236}">
                <a16:creationId xmlns:a16="http://schemas.microsoft.com/office/drawing/2014/main" id="{F3E4E3BE-B4E0-6C53-2529-98F1BAF36431}"/>
              </a:ext>
            </a:extLst>
          </p:cNvPr>
          <p:cNvSpPr/>
          <p:nvPr/>
        </p:nvSpPr>
        <p:spPr>
          <a:xfrm>
            <a:off x="6790925" y="123025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1</a:t>
            </a:r>
          </a:p>
        </p:txBody>
      </p:sp>
      <p:cxnSp>
        <p:nvCxnSpPr>
          <p:cNvPr id="321" name="Connector: Elbow 320">
            <a:extLst>
              <a:ext uri="{FF2B5EF4-FFF2-40B4-BE49-F238E27FC236}">
                <a16:creationId xmlns:a16="http://schemas.microsoft.com/office/drawing/2014/main" id="{D650E7F6-F8F6-1022-A60C-4E6FF34BD776}"/>
              </a:ext>
            </a:extLst>
          </p:cNvPr>
          <p:cNvCxnSpPr>
            <a:cxnSpLocks/>
            <a:stCxn id="22" idx="1"/>
            <a:endCxn id="189" idx="3"/>
          </p:cNvCxnSpPr>
          <p:nvPr/>
        </p:nvCxnSpPr>
        <p:spPr>
          <a:xfrm rot="10800000" flipV="1">
            <a:off x="3806179" y="805687"/>
            <a:ext cx="643159" cy="1628429"/>
          </a:xfrm>
          <a:prstGeom prst="bentConnector3">
            <a:avLst>
              <a:gd name="adj1" fmla="val 50000"/>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56" name="Oval 355">
            <a:extLst>
              <a:ext uri="{FF2B5EF4-FFF2-40B4-BE49-F238E27FC236}">
                <a16:creationId xmlns:a16="http://schemas.microsoft.com/office/drawing/2014/main" id="{E329AD32-3B25-851D-88C2-281403408572}"/>
              </a:ext>
            </a:extLst>
          </p:cNvPr>
          <p:cNvSpPr/>
          <p:nvPr/>
        </p:nvSpPr>
        <p:spPr>
          <a:xfrm>
            <a:off x="6809452" y="244072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2</a:t>
            </a:r>
          </a:p>
        </p:txBody>
      </p:sp>
      <p:sp>
        <p:nvSpPr>
          <p:cNvPr id="360" name="Oval 359">
            <a:extLst>
              <a:ext uri="{FF2B5EF4-FFF2-40B4-BE49-F238E27FC236}">
                <a16:creationId xmlns:a16="http://schemas.microsoft.com/office/drawing/2014/main" id="{7C1351CB-C279-B85F-547F-B8A62A7F2902}"/>
              </a:ext>
            </a:extLst>
          </p:cNvPr>
          <p:cNvSpPr/>
          <p:nvPr/>
        </p:nvSpPr>
        <p:spPr>
          <a:xfrm>
            <a:off x="1933838" y="3584777"/>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3</a:t>
            </a:r>
          </a:p>
        </p:txBody>
      </p:sp>
      <p:sp>
        <p:nvSpPr>
          <p:cNvPr id="361" name="Oval 360">
            <a:extLst>
              <a:ext uri="{FF2B5EF4-FFF2-40B4-BE49-F238E27FC236}">
                <a16:creationId xmlns:a16="http://schemas.microsoft.com/office/drawing/2014/main" id="{5DD27F70-876F-0C30-662E-5E190E299396}"/>
              </a:ext>
            </a:extLst>
          </p:cNvPr>
          <p:cNvSpPr/>
          <p:nvPr/>
        </p:nvSpPr>
        <p:spPr>
          <a:xfrm>
            <a:off x="6212230" y="3607549"/>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4</a:t>
            </a:r>
          </a:p>
        </p:txBody>
      </p:sp>
      <p:sp>
        <p:nvSpPr>
          <p:cNvPr id="362" name="Oval 361">
            <a:extLst>
              <a:ext uri="{FF2B5EF4-FFF2-40B4-BE49-F238E27FC236}">
                <a16:creationId xmlns:a16="http://schemas.microsoft.com/office/drawing/2014/main" id="{50985930-A63A-B6E5-849C-0E7C10A4F90A}"/>
              </a:ext>
            </a:extLst>
          </p:cNvPr>
          <p:cNvSpPr/>
          <p:nvPr/>
        </p:nvSpPr>
        <p:spPr>
          <a:xfrm>
            <a:off x="8759794" y="364465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5</a:t>
            </a:r>
          </a:p>
        </p:txBody>
      </p:sp>
      <p:sp>
        <p:nvSpPr>
          <p:cNvPr id="363" name="Oval 362">
            <a:extLst>
              <a:ext uri="{FF2B5EF4-FFF2-40B4-BE49-F238E27FC236}">
                <a16:creationId xmlns:a16="http://schemas.microsoft.com/office/drawing/2014/main" id="{E603C426-2BE7-07D8-D629-44197C7A5188}"/>
              </a:ext>
            </a:extLst>
          </p:cNvPr>
          <p:cNvSpPr/>
          <p:nvPr/>
        </p:nvSpPr>
        <p:spPr>
          <a:xfrm>
            <a:off x="11279954" y="3669571"/>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6</a:t>
            </a:r>
          </a:p>
        </p:txBody>
      </p:sp>
      <p:sp>
        <p:nvSpPr>
          <p:cNvPr id="3" name="TextBox 2">
            <a:extLst>
              <a:ext uri="{FF2B5EF4-FFF2-40B4-BE49-F238E27FC236}">
                <a16:creationId xmlns:a16="http://schemas.microsoft.com/office/drawing/2014/main" id="{04E9C573-009C-C162-9EF9-0F194D1CC176}"/>
              </a:ext>
            </a:extLst>
          </p:cNvPr>
          <p:cNvSpPr txBox="1"/>
          <p:nvPr/>
        </p:nvSpPr>
        <p:spPr>
          <a:xfrm>
            <a:off x="9697193" y="323784"/>
            <a:ext cx="1765641" cy="27908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The brain interaction with external world applications happens through agentic orchestration supported by specialized agents</a:t>
            </a:r>
          </a:p>
        </p:txBody>
      </p:sp>
      <p:sp>
        <p:nvSpPr>
          <p:cNvPr id="4" name="Oval 3">
            <a:extLst>
              <a:ext uri="{FF2B5EF4-FFF2-40B4-BE49-F238E27FC236}">
                <a16:creationId xmlns:a16="http://schemas.microsoft.com/office/drawing/2014/main" id="{A0A61032-4425-821F-0637-FE93A0C8BED5}"/>
              </a:ext>
            </a:extLst>
          </p:cNvPr>
          <p:cNvSpPr/>
          <p:nvPr/>
        </p:nvSpPr>
        <p:spPr>
          <a:xfrm>
            <a:off x="9527761" y="378189"/>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1</a:t>
            </a:r>
          </a:p>
        </p:txBody>
      </p:sp>
      <p:sp>
        <p:nvSpPr>
          <p:cNvPr id="5" name="TextBox 4">
            <a:extLst>
              <a:ext uri="{FF2B5EF4-FFF2-40B4-BE49-F238E27FC236}">
                <a16:creationId xmlns:a16="http://schemas.microsoft.com/office/drawing/2014/main" id="{BC3D71F6-EBA0-BF9B-158A-5B629E325589}"/>
              </a:ext>
            </a:extLst>
          </p:cNvPr>
          <p:cNvSpPr txBox="1"/>
          <p:nvPr/>
        </p:nvSpPr>
        <p:spPr>
          <a:xfrm>
            <a:off x="9697193" y="947540"/>
            <a:ext cx="2269156" cy="27908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Agents have access to models, tools and knowledge through a set of AI gateways that act as control points</a:t>
            </a:r>
          </a:p>
        </p:txBody>
      </p:sp>
      <p:sp>
        <p:nvSpPr>
          <p:cNvPr id="9" name="Oval 8">
            <a:extLst>
              <a:ext uri="{FF2B5EF4-FFF2-40B4-BE49-F238E27FC236}">
                <a16:creationId xmlns:a16="http://schemas.microsoft.com/office/drawing/2014/main" id="{0A1292CA-C1EC-2DB4-5AF6-3AE4EED66B5D}"/>
              </a:ext>
            </a:extLst>
          </p:cNvPr>
          <p:cNvSpPr/>
          <p:nvPr/>
        </p:nvSpPr>
        <p:spPr>
          <a:xfrm>
            <a:off x="9527761" y="100194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2</a:t>
            </a:r>
          </a:p>
        </p:txBody>
      </p:sp>
      <p:sp>
        <p:nvSpPr>
          <p:cNvPr id="32" name="Rectangle 2">
            <a:extLst>
              <a:ext uri="{FF2B5EF4-FFF2-40B4-BE49-F238E27FC236}">
                <a16:creationId xmlns:a16="http://schemas.microsoft.com/office/drawing/2014/main" id="{DC912CF4-2848-58F6-2889-7BB43934B186}"/>
              </a:ext>
            </a:extLst>
          </p:cNvPr>
          <p:cNvSpPr>
            <a:spLocks noChangeArrowheads="1"/>
          </p:cNvSpPr>
          <p:nvPr/>
        </p:nvSpPr>
        <p:spPr bwMode="auto">
          <a:xfrm>
            <a:off x="52686" y="390329"/>
            <a:ext cx="35485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Intelligent Digital Brain on AWS —Agentic Execution Flow (L2) </a:t>
            </a:r>
          </a:p>
        </p:txBody>
      </p:sp>
      <p:sp>
        <p:nvSpPr>
          <p:cNvPr id="26" name="Rounded Rectangle 53">
            <a:extLst>
              <a:ext uri="{FF2B5EF4-FFF2-40B4-BE49-F238E27FC236}">
                <a16:creationId xmlns:a16="http://schemas.microsoft.com/office/drawing/2014/main" id="{B445829C-33E1-664B-45B4-43D6E49BAF29}"/>
              </a:ext>
            </a:extLst>
          </p:cNvPr>
          <p:cNvSpPr/>
          <p:nvPr/>
        </p:nvSpPr>
        <p:spPr>
          <a:xfrm>
            <a:off x="4663838" y="1487822"/>
            <a:ext cx="1982636" cy="866978"/>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34" name="Rectangle 33">
            <a:extLst>
              <a:ext uri="{FF2B5EF4-FFF2-40B4-BE49-F238E27FC236}">
                <a16:creationId xmlns:a16="http://schemas.microsoft.com/office/drawing/2014/main" id="{E38DC5AE-674F-31D1-B3CC-E21F91BE1FE0}"/>
              </a:ext>
            </a:extLst>
          </p:cNvPr>
          <p:cNvSpPr/>
          <p:nvPr/>
        </p:nvSpPr>
        <p:spPr>
          <a:xfrm>
            <a:off x="4969838" y="1553324"/>
            <a:ext cx="1766944" cy="34637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Orchestration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800" b="0" i="1"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Plans, coordinates, executes multi-agent workflows.</a:t>
            </a:r>
          </a:p>
        </p:txBody>
      </p:sp>
      <p:grpSp>
        <p:nvGrpSpPr>
          <p:cNvPr id="82" name="Group 81">
            <a:extLst>
              <a:ext uri="{FF2B5EF4-FFF2-40B4-BE49-F238E27FC236}">
                <a16:creationId xmlns:a16="http://schemas.microsoft.com/office/drawing/2014/main" id="{1207AD99-6F80-9DBA-35DD-BE5C8345B563}"/>
              </a:ext>
            </a:extLst>
          </p:cNvPr>
          <p:cNvGrpSpPr/>
          <p:nvPr/>
        </p:nvGrpSpPr>
        <p:grpSpPr>
          <a:xfrm>
            <a:off x="4730541" y="1544061"/>
            <a:ext cx="245832" cy="245832"/>
            <a:chOff x="3062530" y="2514637"/>
            <a:chExt cx="523995" cy="523995"/>
          </a:xfrm>
        </p:grpSpPr>
        <p:sp>
          <p:nvSpPr>
            <p:cNvPr id="83" name="Oval 82">
              <a:extLst>
                <a:ext uri="{FF2B5EF4-FFF2-40B4-BE49-F238E27FC236}">
                  <a16:creationId xmlns:a16="http://schemas.microsoft.com/office/drawing/2014/main" id="{1F78FA72-95FE-3832-4011-16456549A9D4}"/>
                </a:ext>
              </a:extLst>
            </p:cNvPr>
            <p:cNvSpPr/>
            <p:nvPr/>
          </p:nvSpPr>
          <p:spPr>
            <a:xfrm>
              <a:off x="3062530" y="2514637"/>
              <a:ext cx="523995" cy="5239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84" name="Group 83">
              <a:extLst>
                <a:ext uri="{FF2B5EF4-FFF2-40B4-BE49-F238E27FC236}">
                  <a16:creationId xmlns:a16="http://schemas.microsoft.com/office/drawing/2014/main" id="{EC39E1B6-1532-06F9-67EF-C7EFFB4B88BA}"/>
                </a:ext>
              </a:extLst>
            </p:cNvPr>
            <p:cNvGrpSpPr/>
            <p:nvPr/>
          </p:nvGrpSpPr>
          <p:grpSpPr>
            <a:xfrm>
              <a:off x="3180464" y="2582551"/>
              <a:ext cx="288127" cy="388166"/>
              <a:chOff x="1317913" y="664143"/>
              <a:chExt cx="414195" cy="558006"/>
            </a:xfrm>
          </p:grpSpPr>
          <p:sp>
            <p:nvSpPr>
              <p:cNvPr id="85" name="Freeform: Shape 722">
                <a:extLst>
                  <a:ext uri="{FF2B5EF4-FFF2-40B4-BE49-F238E27FC236}">
                    <a16:creationId xmlns:a16="http://schemas.microsoft.com/office/drawing/2014/main" id="{36CE2A45-5B4C-6EA5-6753-7786E510E027}"/>
                  </a:ext>
                </a:extLst>
              </p:cNvPr>
              <p:cNvSpPr/>
              <p:nvPr/>
            </p:nvSpPr>
            <p:spPr>
              <a:xfrm>
                <a:off x="1317913" y="664143"/>
                <a:ext cx="282211" cy="558006"/>
              </a:xfrm>
              <a:custGeom>
                <a:avLst/>
                <a:gdLst>
                  <a:gd name="connsiteX0" fmla="*/ 273027 w 282211"/>
                  <a:gd name="connsiteY0" fmla="*/ 390290 h 558006"/>
                  <a:gd name="connsiteX1" fmla="*/ 263590 w 282211"/>
                  <a:gd name="connsiteY1" fmla="*/ 399726 h 558006"/>
                  <a:gd name="connsiteX2" fmla="*/ 263590 w 282211"/>
                  <a:gd name="connsiteY2" fmla="*/ 485031 h 558006"/>
                  <a:gd name="connsiteX3" fmla="*/ 209362 w 282211"/>
                  <a:gd name="connsiteY3" fmla="*/ 539259 h 558006"/>
                  <a:gd name="connsiteX4" fmla="*/ 202820 w 282211"/>
                  <a:gd name="connsiteY4" fmla="*/ 538756 h 558006"/>
                  <a:gd name="connsiteX5" fmla="*/ 201184 w 282211"/>
                  <a:gd name="connsiteY5" fmla="*/ 538756 h 558006"/>
                  <a:gd name="connsiteX6" fmla="*/ 199674 w 282211"/>
                  <a:gd name="connsiteY6" fmla="*/ 538756 h 558006"/>
                  <a:gd name="connsiteX7" fmla="*/ 198165 w 282211"/>
                  <a:gd name="connsiteY7" fmla="*/ 538756 h 558006"/>
                  <a:gd name="connsiteX8" fmla="*/ 135255 w 282211"/>
                  <a:gd name="connsiteY8" fmla="*/ 486793 h 558006"/>
                  <a:gd name="connsiteX9" fmla="*/ 149095 w 282211"/>
                  <a:gd name="connsiteY9" fmla="*/ 487925 h 558006"/>
                  <a:gd name="connsiteX10" fmla="*/ 219176 w 282211"/>
                  <a:gd name="connsiteY10" fmla="*/ 458861 h 558006"/>
                  <a:gd name="connsiteX11" fmla="*/ 219176 w 282211"/>
                  <a:gd name="connsiteY11" fmla="*/ 447286 h 558006"/>
                  <a:gd name="connsiteX12" fmla="*/ 207601 w 282211"/>
                  <a:gd name="connsiteY12" fmla="*/ 447286 h 558006"/>
                  <a:gd name="connsiteX13" fmla="*/ 149095 w 282211"/>
                  <a:gd name="connsiteY13" fmla="*/ 471569 h 558006"/>
                  <a:gd name="connsiteX14" fmla="*/ 124812 w 282211"/>
                  <a:gd name="connsiteY14" fmla="*/ 467920 h 558006"/>
                  <a:gd name="connsiteX15" fmla="*/ 116005 w 282211"/>
                  <a:gd name="connsiteY15" fmla="*/ 464649 h 558006"/>
                  <a:gd name="connsiteX16" fmla="*/ 112105 w 282211"/>
                  <a:gd name="connsiteY16" fmla="*/ 462761 h 558006"/>
                  <a:gd name="connsiteX17" fmla="*/ 68320 w 282211"/>
                  <a:gd name="connsiteY17" fmla="*/ 388151 h 558006"/>
                  <a:gd name="connsiteX18" fmla="*/ 76498 w 282211"/>
                  <a:gd name="connsiteY18" fmla="*/ 351034 h 558006"/>
                  <a:gd name="connsiteX19" fmla="*/ 77127 w 282211"/>
                  <a:gd name="connsiteY19" fmla="*/ 348141 h 558006"/>
                  <a:gd name="connsiteX20" fmla="*/ 82285 w 282211"/>
                  <a:gd name="connsiteY20" fmla="*/ 339837 h 558006"/>
                  <a:gd name="connsiteX21" fmla="*/ 80524 w 282211"/>
                  <a:gd name="connsiteY21" fmla="*/ 328387 h 558006"/>
                  <a:gd name="connsiteX22" fmla="*/ 69074 w 282211"/>
                  <a:gd name="connsiteY22" fmla="*/ 330148 h 558006"/>
                  <a:gd name="connsiteX23" fmla="*/ 65677 w 282211"/>
                  <a:gd name="connsiteY23" fmla="*/ 335685 h 558006"/>
                  <a:gd name="connsiteX24" fmla="*/ 18747 w 282211"/>
                  <a:gd name="connsiteY24" fmla="*/ 259564 h 558006"/>
                  <a:gd name="connsiteX25" fmla="*/ 48063 w 282211"/>
                  <a:gd name="connsiteY25" fmla="*/ 194516 h 558006"/>
                  <a:gd name="connsiteX26" fmla="*/ 61274 w 282211"/>
                  <a:gd name="connsiteY26" fmla="*/ 219428 h 558006"/>
                  <a:gd name="connsiteX27" fmla="*/ 67816 w 282211"/>
                  <a:gd name="connsiteY27" fmla="*/ 222699 h 558006"/>
                  <a:gd name="connsiteX28" fmla="*/ 72723 w 282211"/>
                  <a:gd name="connsiteY28" fmla="*/ 221064 h 558006"/>
                  <a:gd name="connsiteX29" fmla="*/ 74485 w 282211"/>
                  <a:gd name="connsiteY29" fmla="*/ 209614 h 558006"/>
                  <a:gd name="connsiteX30" fmla="*/ 59638 w 282211"/>
                  <a:gd name="connsiteY30" fmla="*/ 174762 h 558006"/>
                  <a:gd name="connsiteX31" fmla="*/ 59261 w 282211"/>
                  <a:gd name="connsiteY31" fmla="*/ 172623 h 558006"/>
                  <a:gd name="connsiteX32" fmla="*/ 58254 w 282211"/>
                  <a:gd name="connsiteY32" fmla="*/ 160545 h 558006"/>
                  <a:gd name="connsiteX33" fmla="*/ 141043 w 282211"/>
                  <a:gd name="connsiteY33" fmla="*/ 77756 h 558006"/>
                  <a:gd name="connsiteX34" fmla="*/ 199549 w 282211"/>
                  <a:gd name="connsiteY34" fmla="*/ 102039 h 558006"/>
                  <a:gd name="connsiteX35" fmla="*/ 211124 w 282211"/>
                  <a:gd name="connsiteY35" fmla="*/ 102039 h 558006"/>
                  <a:gd name="connsiteX36" fmla="*/ 211124 w 282211"/>
                  <a:gd name="connsiteY36" fmla="*/ 90464 h 558006"/>
                  <a:gd name="connsiteX37" fmla="*/ 156141 w 282211"/>
                  <a:gd name="connsiteY37" fmla="*/ 62658 h 558006"/>
                  <a:gd name="connsiteX38" fmla="*/ 209111 w 282211"/>
                  <a:gd name="connsiteY38" fmla="*/ 18873 h 558006"/>
                  <a:gd name="connsiteX39" fmla="*/ 263339 w 282211"/>
                  <a:gd name="connsiteY39" fmla="*/ 73101 h 558006"/>
                  <a:gd name="connsiteX40" fmla="*/ 263339 w 282211"/>
                  <a:gd name="connsiteY40" fmla="*/ 131355 h 558006"/>
                  <a:gd name="connsiteX41" fmla="*/ 272775 w 282211"/>
                  <a:gd name="connsiteY41" fmla="*/ 140791 h 558006"/>
                  <a:gd name="connsiteX42" fmla="*/ 282211 w 282211"/>
                  <a:gd name="connsiteY42" fmla="*/ 131355 h 558006"/>
                  <a:gd name="connsiteX43" fmla="*/ 282211 w 282211"/>
                  <a:gd name="connsiteY43" fmla="*/ 73101 h 558006"/>
                  <a:gd name="connsiteX44" fmla="*/ 209111 w 282211"/>
                  <a:gd name="connsiteY44" fmla="*/ 0 h 558006"/>
                  <a:gd name="connsiteX45" fmla="*/ 137646 w 282211"/>
                  <a:gd name="connsiteY45" fmla="*/ 58128 h 558006"/>
                  <a:gd name="connsiteX46" fmla="*/ 135381 w 282211"/>
                  <a:gd name="connsiteY46" fmla="*/ 58128 h 558006"/>
                  <a:gd name="connsiteX47" fmla="*/ 39381 w 282211"/>
                  <a:gd name="connsiteY47" fmla="*/ 160167 h 558006"/>
                  <a:gd name="connsiteX48" fmla="*/ 40639 w 282211"/>
                  <a:gd name="connsiteY48" fmla="*/ 176146 h 558006"/>
                  <a:gd name="connsiteX49" fmla="*/ 0 w 282211"/>
                  <a:gd name="connsiteY49" fmla="*/ 259313 h 558006"/>
                  <a:gd name="connsiteX50" fmla="*/ 55738 w 282211"/>
                  <a:gd name="connsiteY50" fmla="*/ 351789 h 558006"/>
                  <a:gd name="connsiteX51" fmla="*/ 49447 w 282211"/>
                  <a:gd name="connsiteY51" fmla="*/ 387899 h 558006"/>
                  <a:gd name="connsiteX52" fmla="*/ 115250 w 282211"/>
                  <a:gd name="connsiteY52" fmla="*/ 484654 h 558006"/>
                  <a:gd name="connsiteX53" fmla="*/ 198039 w 282211"/>
                  <a:gd name="connsiteY53" fmla="*/ 557629 h 558006"/>
                  <a:gd name="connsiteX54" fmla="*/ 201310 w 282211"/>
                  <a:gd name="connsiteY54" fmla="*/ 557503 h 558006"/>
                  <a:gd name="connsiteX55" fmla="*/ 209111 w 282211"/>
                  <a:gd name="connsiteY55" fmla="*/ 558006 h 558006"/>
                  <a:gd name="connsiteX56" fmla="*/ 282211 w 282211"/>
                  <a:gd name="connsiteY56" fmla="*/ 484906 h 558006"/>
                  <a:gd name="connsiteX57" fmla="*/ 282211 w 282211"/>
                  <a:gd name="connsiteY57" fmla="*/ 399600 h 558006"/>
                  <a:gd name="connsiteX58" fmla="*/ 272775 w 282211"/>
                  <a:gd name="connsiteY58" fmla="*/ 390164 h 55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2211" h="558006">
                    <a:moveTo>
                      <a:pt x="273027" y="390290"/>
                    </a:moveTo>
                    <a:cubicBezTo>
                      <a:pt x="267868" y="390290"/>
                      <a:pt x="263590" y="394568"/>
                      <a:pt x="263590" y="399726"/>
                    </a:cubicBezTo>
                    <a:lnTo>
                      <a:pt x="263590" y="485031"/>
                    </a:lnTo>
                    <a:cubicBezTo>
                      <a:pt x="263590" y="514976"/>
                      <a:pt x="239307" y="539259"/>
                      <a:pt x="209362" y="539259"/>
                    </a:cubicBezTo>
                    <a:cubicBezTo>
                      <a:pt x="207098" y="539259"/>
                      <a:pt x="204959" y="539133"/>
                      <a:pt x="202820" y="538756"/>
                    </a:cubicBezTo>
                    <a:cubicBezTo>
                      <a:pt x="202317" y="538756"/>
                      <a:pt x="201813" y="538756"/>
                      <a:pt x="201184" y="538756"/>
                    </a:cubicBezTo>
                    <a:cubicBezTo>
                      <a:pt x="201184" y="538756"/>
                      <a:pt x="199800" y="538756"/>
                      <a:pt x="199674" y="538756"/>
                    </a:cubicBezTo>
                    <a:lnTo>
                      <a:pt x="198165" y="538756"/>
                    </a:lnTo>
                    <a:cubicBezTo>
                      <a:pt x="168346" y="538756"/>
                      <a:pt x="142930" y="516989"/>
                      <a:pt x="135255" y="486793"/>
                    </a:cubicBezTo>
                    <a:cubicBezTo>
                      <a:pt x="139785" y="487422"/>
                      <a:pt x="144440" y="487925"/>
                      <a:pt x="149095" y="487925"/>
                    </a:cubicBezTo>
                    <a:cubicBezTo>
                      <a:pt x="175517" y="487925"/>
                      <a:pt x="200429" y="477608"/>
                      <a:pt x="219176" y="458861"/>
                    </a:cubicBezTo>
                    <a:cubicBezTo>
                      <a:pt x="222322" y="455716"/>
                      <a:pt x="222322" y="450431"/>
                      <a:pt x="219176" y="447286"/>
                    </a:cubicBezTo>
                    <a:cubicBezTo>
                      <a:pt x="216031" y="444140"/>
                      <a:pt x="210746" y="444140"/>
                      <a:pt x="207601" y="447286"/>
                    </a:cubicBezTo>
                    <a:cubicBezTo>
                      <a:pt x="191999" y="462887"/>
                      <a:pt x="171114" y="471569"/>
                      <a:pt x="149095" y="471569"/>
                    </a:cubicBezTo>
                    <a:cubicBezTo>
                      <a:pt x="140665" y="471569"/>
                      <a:pt x="132487" y="470311"/>
                      <a:pt x="124812" y="467920"/>
                    </a:cubicBezTo>
                    <a:cubicBezTo>
                      <a:pt x="121793" y="467039"/>
                      <a:pt x="118899" y="465907"/>
                      <a:pt x="116005" y="464649"/>
                    </a:cubicBezTo>
                    <a:cubicBezTo>
                      <a:pt x="114621" y="464020"/>
                      <a:pt x="113363" y="463391"/>
                      <a:pt x="112105" y="462761"/>
                    </a:cubicBezTo>
                    <a:cubicBezTo>
                      <a:pt x="85808" y="449173"/>
                      <a:pt x="68320" y="420486"/>
                      <a:pt x="68320" y="388151"/>
                    </a:cubicBezTo>
                    <a:cubicBezTo>
                      <a:pt x="68320" y="375192"/>
                      <a:pt x="71088" y="362736"/>
                      <a:pt x="76498" y="351034"/>
                    </a:cubicBezTo>
                    <a:cubicBezTo>
                      <a:pt x="76875" y="350154"/>
                      <a:pt x="77001" y="349147"/>
                      <a:pt x="77127" y="348141"/>
                    </a:cubicBezTo>
                    <a:cubicBezTo>
                      <a:pt x="78763" y="345373"/>
                      <a:pt x="80272" y="342479"/>
                      <a:pt x="82285" y="339837"/>
                    </a:cubicBezTo>
                    <a:cubicBezTo>
                      <a:pt x="84928" y="336188"/>
                      <a:pt x="84173" y="331029"/>
                      <a:pt x="80524" y="328387"/>
                    </a:cubicBezTo>
                    <a:cubicBezTo>
                      <a:pt x="76875" y="325745"/>
                      <a:pt x="71717" y="326500"/>
                      <a:pt x="69074" y="330148"/>
                    </a:cubicBezTo>
                    <a:cubicBezTo>
                      <a:pt x="67816" y="331910"/>
                      <a:pt x="66810" y="333797"/>
                      <a:pt x="65677" y="335685"/>
                    </a:cubicBezTo>
                    <a:cubicBezTo>
                      <a:pt x="37494" y="322725"/>
                      <a:pt x="18747" y="293032"/>
                      <a:pt x="18747" y="259564"/>
                    </a:cubicBezTo>
                    <a:cubicBezTo>
                      <a:pt x="18747" y="233897"/>
                      <a:pt x="29567" y="210243"/>
                      <a:pt x="48063" y="194516"/>
                    </a:cubicBezTo>
                    <a:cubicBezTo>
                      <a:pt x="51208" y="203323"/>
                      <a:pt x="55612" y="211753"/>
                      <a:pt x="61274" y="219428"/>
                    </a:cubicBezTo>
                    <a:cubicBezTo>
                      <a:pt x="62909" y="221567"/>
                      <a:pt x="65300" y="222699"/>
                      <a:pt x="67816" y="222699"/>
                    </a:cubicBezTo>
                    <a:cubicBezTo>
                      <a:pt x="69452" y="222699"/>
                      <a:pt x="71213" y="222196"/>
                      <a:pt x="72723" y="221064"/>
                    </a:cubicBezTo>
                    <a:cubicBezTo>
                      <a:pt x="76372" y="218421"/>
                      <a:pt x="77127" y="213263"/>
                      <a:pt x="74485" y="209614"/>
                    </a:cubicBezTo>
                    <a:cubicBezTo>
                      <a:pt x="66810" y="199171"/>
                      <a:pt x="61903" y="187344"/>
                      <a:pt x="59638" y="174762"/>
                    </a:cubicBezTo>
                    <a:cubicBezTo>
                      <a:pt x="59638" y="174007"/>
                      <a:pt x="59386" y="173378"/>
                      <a:pt x="59261" y="172623"/>
                    </a:cubicBezTo>
                    <a:cubicBezTo>
                      <a:pt x="58632" y="168597"/>
                      <a:pt x="58254" y="164697"/>
                      <a:pt x="58254" y="160545"/>
                    </a:cubicBezTo>
                    <a:cubicBezTo>
                      <a:pt x="58254" y="114873"/>
                      <a:pt x="95371" y="77756"/>
                      <a:pt x="141043" y="77756"/>
                    </a:cubicBezTo>
                    <a:cubicBezTo>
                      <a:pt x="163187" y="77756"/>
                      <a:pt x="183947" y="86312"/>
                      <a:pt x="199549" y="102039"/>
                    </a:cubicBezTo>
                    <a:cubicBezTo>
                      <a:pt x="202694" y="105184"/>
                      <a:pt x="207978" y="105184"/>
                      <a:pt x="211124" y="102039"/>
                    </a:cubicBezTo>
                    <a:cubicBezTo>
                      <a:pt x="214269" y="98894"/>
                      <a:pt x="214269" y="93609"/>
                      <a:pt x="211124" y="90464"/>
                    </a:cubicBezTo>
                    <a:cubicBezTo>
                      <a:pt x="196026" y="75365"/>
                      <a:pt x="176901" y="65803"/>
                      <a:pt x="156141" y="62658"/>
                    </a:cubicBezTo>
                    <a:cubicBezTo>
                      <a:pt x="161048" y="37746"/>
                      <a:pt x="183066" y="18873"/>
                      <a:pt x="209111" y="18873"/>
                    </a:cubicBezTo>
                    <a:cubicBezTo>
                      <a:pt x="239056" y="18873"/>
                      <a:pt x="263339" y="43156"/>
                      <a:pt x="263339" y="73101"/>
                    </a:cubicBezTo>
                    <a:lnTo>
                      <a:pt x="263339" y="131355"/>
                    </a:lnTo>
                    <a:cubicBezTo>
                      <a:pt x="263339" y="136513"/>
                      <a:pt x="267617" y="140791"/>
                      <a:pt x="272775" y="140791"/>
                    </a:cubicBezTo>
                    <a:cubicBezTo>
                      <a:pt x="277934" y="140791"/>
                      <a:pt x="282211" y="136513"/>
                      <a:pt x="282211" y="131355"/>
                    </a:cubicBezTo>
                    <a:lnTo>
                      <a:pt x="282211" y="73101"/>
                    </a:lnTo>
                    <a:cubicBezTo>
                      <a:pt x="282211" y="32839"/>
                      <a:pt x="249373" y="0"/>
                      <a:pt x="209111" y="0"/>
                    </a:cubicBezTo>
                    <a:cubicBezTo>
                      <a:pt x="174385" y="0"/>
                      <a:pt x="144566" y="24912"/>
                      <a:pt x="137646" y="58128"/>
                    </a:cubicBezTo>
                    <a:cubicBezTo>
                      <a:pt x="136891" y="58128"/>
                      <a:pt x="136136" y="58128"/>
                      <a:pt x="135381" y="58128"/>
                    </a:cubicBezTo>
                    <a:cubicBezTo>
                      <a:pt x="82411" y="58128"/>
                      <a:pt x="39381" y="103926"/>
                      <a:pt x="39381" y="160167"/>
                    </a:cubicBezTo>
                    <a:cubicBezTo>
                      <a:pt x="39381" y="165452"/>
                      <a:pt x="39759" y="170736"/>
                      <a:pt x="40639" y="176146"/>
                    </a:cubicBezTo>
                    <a:cubicBezTo>
                      <a:pt x="15098" y="195271"/>
                      <a:pt x="0" y="225971"/>
                      <a:pt x="0" y="259313"/>
                    </a:cubicBezTo>
                    <a:cubicBezTo>
                      <a:pt x="0" y="299323"/>
                      <a:pt x="22018" y="335307"/>
                      <a:pt x="55738" y="351789"/>
                    </a:cubicBezTo>
                    <a:cubicBezTo>
                      <a:pt x="51586" y="363365"/>
                      <a:pt x="49447" y="375443"/>
                      <a:pt x="49447" y="387899"/>
                    </a:cubicBezTo>
                    <a:cubicBezTo>
                      <a:pt x="49447" y="432062"/>
                      <a:pt x="76246" y="470940"/>
                      <a:pt x="115250" y="484654"/>
                    </a:cubicBezTo>
                    <a:cubicBezTo>
                      <a:pt x="122548" y="526677"/>
                      <a:pt x="157148" y="557629"/>
                      <a:pt x="198039" y="557629"/>
                    </a:cubicBezTo>
                    <a:cubicBezTo>
                      <a:pt x="198920" y="557629"/>
                      <a:pt x="199800" y="557629"/>
                      <a:pt x="201310" y="557503"/>
                    </a:cubicBezTo>
                    <a:cubicBezTo>
                      <a:pt x="203952" y="557755"/>
                      <a:pt x="206469" y="558006"/>
                      <a:pt x="209111" y="558006"/>
                    </a:cubicBezTo>
                    <a:cubicBezTo>
                      <a:pt x="249373" y="558006"/>
                      <a:pt x="282211" y="525168"/>
                      <a:pt x="282211" y="484906"/>
                    </a:cubicBezTo>
                    <a:lnTo>
                      <a:pt x="282211" y="399600"/>
                    </a:lnTo>
                    <a:cubicBezTo>
                      <a:pt x="282211" y="394442"/>
                      <a:pt x="277934" y="390164"/>
                      <a:pt x="272775" y="390164"/>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6" name="Freeform: Shape 723">
                <a:extLst>
                  <a:ext uri="{FF2B5EF4-FFF2-40B4-BE49-F238E27FC236}">
                    <a16:creationId xmlns:a16="http://schemas.microsoft.com/office/drawing/2014/main" id="{BAAEC79C-81CE-6188-A3D8-26EA0F970FD0}"/>
                  </a:ext>
                </a:extLst>
              </p:cNvPr>
              <p:cNvSpPr/>
              <p:nvPr/>
            </p:nvSpPr>
            <p:spPr>
              <a:xfrm>
                <a:off x="1483491" y="758884"/>
                <a:ext cx="248492" cy="111097"/>
              </a:xfrm>
              <a:custGeom>
                <a:avLst/>
                <a:gdLst>
                  <a:gd name="connsiteX0" fmla="*/ 113992 w 248492"/>
                  <a:gd name="connsiteY0" fmla="*/ 92225 h 111097"/>
                  <a:gd name="connsiteX1" fmla="*/ 9436 w 248492"/>
                  <a:gd name="connsiteY1" fmla="*/ 92225 h 111097"/>
                  <a:gd name="connsiteX2" fmla="*/ 0 w 248492"/>
                  <a:gd name="connsiteY2" fmla="*/ 101662 h 111097"/>
                  <a:gd name="connsiteX3" fmla="*/ 9436 w 248492"/>
                  <a:gd name="connsiteY3" fmla="*/ 111098 h 111097"/>
                  <a:gd name="connsiteX4" fmla="*/ 116886 w 248492"/>
                  <a:gd name="connsiteY4" fmla="*/ 111098 h 111097"/>
                  <a:gd name="connsiteX5" fmla="*/ 122170 w 248492"/>
                  <a:gd name="connsiteY5" fmla="*/ 109462 h 111097"/>
                  <a:gd name="connsiteX6" fmla="*/ 205714 w 248492"/>
                  <a:gd name="connsiteY6" fmla="*/ 53221 h 111097"/>
                  <a:gd name="connsiteX7" fmla="*/ 219931 w 248492"/>
                  <a:gd name="connsiteY7" fmla="*/ 57122 h 111097"/>
                  <a:gd name="connsiteX8" fmla="*/ 248492 w 248492"/>
                  <a:gd name="connsiteY8" fmla="*/ 28561 h 111097"/>
                  <a:gd name="connsiteX9" fmla="*/ 219931 w 248492"/>
                  <a:gd name="connsiteY9" fmla="*/ 0 h 111097"/>
                  <a:gd name="connsiteX10" fmla="*/ 191370 w 248492"/>
                  <a:gd name="connsiteY10" fmla="*/ 28561 h 111097"/>
                  <a:gd name="connsiteX11" fmla="*/ 193383 w 248492"/>
                  <a:gd name="connsiteY11" fmla="*/ 38752 h 111097"/>
                  <a:gd name="connsiteX12" fmla="*/ 113992 w 248492"/>
                  <a:gd name="connsiteY12" fmla="*/ 92099 h 111097"/>
                  <a:gd name="connsiteX13" fmla="*/ 219931 w 248492"/>
                  <a:gd name="connsiteY13" fmla="*/ 16482 h 111097"/>
                  <a:gd name="connsiteX14" fmla="*/ 232136 w 248492"/>
                  <a:gd name="connsiteY14" fmla="*/ 28687 h 111097"/>
                  <a:gd name="connsiteX15" fmla="*/ 219931 w 248492"/>
                  <a:gd name="connsiteY15" fmla="*/ 40891 h 111097"/>
                  <a:gd name="connsiteX16" fmla="*/ 207727 w 248492"/>
                  <a:gd name="connsiteY16" fmla="*/ 28687 h 111097"/>
                  <a:gd name="connsiteX17" fmla="*/ 219931 w 248492"/>
                  <a:gd name="connsiteY17" fmla="*/ 16482 h 11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492" h="111097">
                    <a:moveTo>
                      <a:pt x="113992" y="92225"/>
                    </a:moveTo>
                    <a:lnTo>
                      <a:pt x="9436" y="92225"/>
                    </a:lnTo>
                    <a:cubicBezTo>
                      <a:pt x="4278" y="92225"/>
                      <a:pt x="0" y="96503"/>
                      <a:pt x="0" y="101662"/>
                    </a:cubicBezTo>
                    <a:cubicBezTo>
                      <a:pt x="0" y="106820"/>
                      <a:pt x="4278" y="111098"/>
                      <a:pt x="9436" y="111098"/>
                    </a:cubicBezTo>
                    <a:lnTo>
                      <a:pt x="116886" y="111098"/>
                    </a:lnTo>
                    <a:cubicBezTo>
                      <a:pt x="118773" y="111098"/>
                      <a:pt x="120534" y="110595"/>
                      <a:pt x="122170" y="109462"/>
                    </a:cubicBezTo>
                    <a:lnTo>
                      <a:pt x="205714" y="53221"/>
                    </a:lnTo>
                    <a:cubicBezTo>
                      <a:pt x="209866" y="55612"/>
                      <a:pt x="214647" y="57122"/>
                      <a:pt x="219931" y="57122"/>
                    </a:cubicBezTo>
                    <a:cubicBezTo>
                      <a:pt x="235659" y="57122"/>
                      <a:pt x="248492" y="44288"/>
                      <a:pt x="248492" y="28561"/>
                    </a:cubicBezTo>
                    <a:cubicBezTo>
                      <a:pt x="248492" y="12834"/>
                      <a:pt x="235659" y="0"/>
                      <a:pt x="219931" y="0"/>
                    </a:cubicBezTo>
                    <a:cubicBezTo>
                      <a:pt x="204204" y="0"/>
                      <a:pt x="191370" y="12834"/>
                      <a:pt x="191370" y="28561"/>
                    </a:cubicBezTo>
                    <a:cubicBezTo>
                      <a:pt x="191370" y="32210"/>
                      <a:pt x="192125" y="35607"/>
                      <a:pt x="193383" y="38752"/>
                    </a:cubicBezTo>
                    <a:lnTo>
                      <a:pt x="113992" y="92099"/>
                    </a:lnTo>
                    <a:close/>
                    <a:moveTo>
                      <a:pt x="219931" y="16482"/>
                    </a:moveTo>
                    <a:cubicBezTo>
                      <a:pt x="226600" y="16482"/>
                      <a:pt x="232136" y="21892"/>
                      <a:pt x="232136" y="28687"/>
                    </a:cubicBezTo>
                    <a:cubicBezTo>
                      <a:pt x="232136" y="35481"/>
                      <a:pt x="226725" y="40891"/>
                      <a:pt x="219931" y="40891"/>
                    </a:cubicBezTo>
                    <a:cubicBezTo>
                      <a:pt x="213137" y="40891"/>
                      <a:pt x="207727" y="35481"/>
                      <a:pt x="207727" y="28687"/>
                    </a:cubicBezTo>
                    <a:cubicBezTo>
                      <a:pt x="207727" y="21892"/>
                      <a:pt x="213137" y="16482"/>
                      <a:pt x="219931" y="16482"/>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7" name="Freeform: Shape 724">
                <a:extLst>
                  <a:ext uri="{FF2B5EF4-FFF2-40B4-BE49-F238E27FC236}">
                    <a16:creationId xmlns:a16="http://schemas.microsoft.com/office/drawing/2014/main" id="{A42E5B57-256B-9996-ABF0-6B981D41A059}"/>
                  </a:ext>
                </a:extLst>
              </p:cNvPr>
              <p:cNvSpPr/>
              <p:nvPr/>
            </p:nvSpPr>
            <p:spPr>
              <a:xfrm>
                <a:off x="1410516" y="894517"/>
                <a:ext cx="321592" cy="58254"/>
              </a:xfrm>
              <a:custGeom>
                <a:avLst/>
                <a:gdLst>
                  <a:gd name="connsiteX0" fmla="*/ 292906 w 321592"/>
                  <a:gd name="connsiteY0" fmla="*/ 0 h 58254"/>
                  <a:gd name="connsiteX1" fmla="*/ 265478 w 321592"/>
                  <a:gd name="connsiteY1" fmla="*/ 21263 h 58254"/>
                  <a:gd name="connsiteX2" fmla="*/ 55612 w 321592"/>
                  <a:gd name="connsiteY2" fmla="*/ 21263 h 58254"/>
                  <a:gd name="connsiteX3" fmla="*/ 28561 w 321592"/>
                  <a:gd name="connsiteY3" fmla="*/ 1132 h 58254"/>
                  <a:gd name="connsiteX4" fmla="*/ 0 w 321592"/>
                  <a:gd name="connsiteY4" fmla="*/ 29693 h 58254"/>
                  <a:gd name="connsiteX5" fmla="*/ 28561 w 321592"/>
                  <a:gd name="connsiteY5" fmla="*/ 58254 h 58254"/>
                  <a:gd name="connsiteX6" fmla="*/ 54983 w 321592"/>
                  <a:gd name="connsiteY6" fmla="*/ 40262 h 58254"/>
                  <a:gd name="connsiteX7" fmla="*/ 267113 w 321592"/>
                  <a:gd name="connsiteY7" fmla="*/ 40262 h 58254"/>
                  <a:gd name="connsiteX8" fmla="*/ 293032 w 321592"/>
                  <a:gd name="connsiteY8" fmla="*/ 57122 h 58254"/>
                  <a:gd name="connsiteX9" fmla="*/ 321593 w 321592"/>
                  <a:gd name="connsiteY9" fmla="*/ 28561 h 58254"/>
                  <a:gd name="connsiteX10" fmla="*/ 293032 w 321592"/>
                  <a:gd name="connsiteY10" fmla="*/ 0 h 58254"/>
                  <a:gd name="connsiteX11" fmla="*/ 28435 w 321592"/>
                  <a:gd name="connsiteY11" fmla="*/ 41898 h 58254"/>
                  <a:gd name="connsiteX12" fmla="*/ 16231 w 321592"/>
                  <a:gd name="connsiteY12" fmla="*/ 29693 h 58254"/>
                  <a:gd name="connsiteX13" fmla="*/ 28435 w 321592"/>
                  <a:gd name="connsiteY13" fmla="*/ 17489 h 58254"/>
                  <a:gd name="connsiteX14" fmla="*/ 40010 w 321592"/>
                  <a:gd name="connsiteY14" fmla="*/ 27051 h 58254"/>
                  <a:gd name="connsiteX15" fmla="*/ 39255 w 321592"/>
                  <a:gd name="connsiteY15" fmla="*/ 30700 h 58254"/>
                  <a:gd name="connsiteX16" fmla="*/ 39759 w 321592"/>
                  <a:gd name="connsiteY16" fmla="*/ 33342 h 58254"/>
                  <a:gd name="connsiteX17" fmla="*/ 28309 w 321592"/>
                  <a:gd name="connsiteY17" fmla="*/ 41898 h 58254"/>
                  <a:gd name="connsiteX18" fmla="*/ 292906 w 321592"/>
                  <a:gd name="connsiteY18" fmla="*/ 40765 h 58254"/>
                  <a:gd name="connsiteX19" fmla="*/ 280702 w 321592"/>
                  <a:gd name="connsiteY19" fmla="*/ 28561 h 58254"/>
                  <a:gd name="connsiteX20" fmla="*/ 292906 w 321592"/>
                  <a:gd name="connsiteY20" fmla="*/ 16356 h 58254"/>
                  <a:gd name="connsiteX21" fmla="*/ 305111 w 321592"/>
                  <a:gd name="connsiteY21" fmla="*/ 28561 h 58254"/>
                  <a:gd name="connsiteX22" fmla="*/ 292906 w 321592"/>
                  <a:gd name="connsiteY22" fmla="*/ 40765 h 5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592" h="58254">
                    <a:moveTo>
                      <a:pt x="292906" y="0"/>
                    </a:moveTo>
                    <a:cubicBezTo>
                      <a:pt x="279695" y="0"/>
                      <a:pt x="268623" y="9059"/>
                      <a:pt x="265478" y="21263"/>
                    </a:cubicBezTo>
                    <a:lnTo>
                      <a:pt x="55612" y="21263"/>
                    </a:lnTo>
                    <a:cubicBezTo>
                      <a:pt x="51963" y="9688"/>
                      <a:pt x="41269" y="1132"/>
                      <a:pt x="28561" y="1132"/>
                    </a:cubicBezTo>
                    <a:cubicBezTo>
                      <a:pt x="12834" y="1132"/>
                      <a:pt x="0" y="13966"/>
                      <a:pt x="0" y="29693"/>
                    </a:cubicBezTo>
                    <a:cubicBezTo>
                      <a:pt x="0" y="45421"/>
                      <a:pt x="12834" y="58254"/>
                      <a:pt x="28561" y="58254"/>
                    </a:cubicBezTo>
                    <a:cubicBezTo>
                      <a:pt x="40514" y="58254"/>
                      <a:pt x="50831" y="50705"/>
                      <a:pt x="54983" y="40262"/>
                    </a:cubicBezTo>
                    <a:lnTo>
                      <a:pt x="267113" y="40262"/>
                    </a:lnTo>
                    <a:cubicBezTo>
                      <a:pt x="271643" y="50202"/>
                      <a:pt x="281457" y="57122"/>
                      <a:pt x="293032" y="57122"/>
                    </a:cubicBezTo>
                    <a:cubicBezTo>
                      <a:pt x="308759" y="57122"/>
                      <a:pt x="321593" y="44288"/>
                      <a:pt x="321593" y="28561"/>
                    </a:cubicBezTo>
                    <a:cubicBezTo>
                      <a:pt x="321593" y="12833"/>
                      <a:pt x="308759" y="0"/>
                      <a:pt x="293032" y="0"/>
                    </a:cubicBezTo>
                    <a:close/>
                    <a:moveTo>
                      <a:pt x="28435" y="41898"/>
                    </a:moveTo>
                    <a:cubicBezTo>
                      <a:pt x="21767" y="41898"/>
                      <a:pt x="16231" y="36487"/>
                      <a:pt x="16231" y="29693"/>
                    </a:cubicBezTo>
                    <a:cubicBezTo>
                      <a:pt x="16231" y="22899"/>
                      <a:pt x="21641" y="17489"/>
                      <a:pt x="28435" y="17489"/>
                    </a:cubicBezTo>
                    <a:cubicBezTo>
                      <a:pt x="34223" y="17489"/>
                      <a:pt x="38878" y="21641"/>
                      <a:pt x="40010" y="27051"/>
                    </a:cubicBezTo>
                    <a:cubicBezTo>
                      <a:pt x="39507" y="28183"/>
                      <a:pt x="39255" y="29442"/>
                      <a:pt x="39255" y="30700"/>
                    </a:cubicBezTo>
                    <a:cubicBezTo>
                      <a:pt x="39255" y="31581"/>
                      <a:pt x="39507" y="32461"/>
                      <a:pt x="39759" y="33342"/>
                    </a:cubicBezTo>
                    <a:cubicBezTo>
                      <a:pt x="38249" y="38249"/>
                      <a:pt x="33719" y="41898"/>
                      <a:pt x="28309" y="41898"/>
                    </a:cubicBezTo>
                    <a:close/>
                    <a:moveTo>
                      <a:pt x="292906" y="40765"/>
                    </a:moveTo>
                    <a:cubicBezTo>
                      <a:pt x="286238" y="40765"/>
                      <a:pt x="280702" y="35355"/>
                      <a:pt x="280702" y="28561"/>
                    </a:cubicBezTo>
                    <a:cubicBezTo>
                      <a:pt x="280702" y="21767"/>
                      <a:pt x="286112" y="16356"/>
                      <a:pt x="292906" y="16356"/>
                    </a:cubicBezTo>
                    <a:cubicBezTo>
                      <a:pt x="299700" y="16356"/>
                      <a:pt x="305111" y="21767"/>
                      <a:pt x="305111" y="28561"/>
                    </a:cubicBezTo>
                    <a:cubicBezTo>
                      <a:pt x="305111" y="35355"/>
                      <a:pt x="299700" y="40765"/>
                      <a:pt x="292906" y="40765"/>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sp>
            <p:nvSpPr>
              <p:cNvPr id="88" name="Freeform: Shape 725">
                <a:extLst>
                  <a:ext uri="{FF2B5EF4-FFF2-40B4-BE49-F238E27FC236}">
                    <a16:creationId xmlns:a16="http://schemas.microsoft.com/office/drawing/2014/main" id="{265B0A2D-D8EF-3C9F-E2F8-924C281CA1E4}"/>
                  </a:ext>
                </a:extLst>
              </p:cNvPr>
              <p:cNvSpPr/>
              <p:nvPr/>
            </p:nvSpPr>
            <p:spPr>
              <a:xfrm>
                <a:off x="1483491" y="983974"/>
                <a:ext cx="248617" cy="95748"/>
              </a:xfrm>
              <a:custGeom>
                <a:avLst/>
                <a:gdLst>
                  <a:gd name="connsiteX0" fmla="*/ 219931 w 248617"/>
                  <a:gd name="connsiteY0" fmla="*/ 38752 h 95748"/>
                  <a:gd name="connsiteX1" fmla="*/ 196781 w 248617"/>
                  <a:gd name="connsiteY1" fmla="*/ 50705 h 95748"/>
                  <a:gd name="connsiteX2" fmla="*/ 122044 w 248617"/>
                  <a:gd name="connsiteY2" fmla="*/ 1510 h 95748"/>
                  <a:gd name="connsiteX3" fmla="*/ 116886 w 248617"/>
                  <a:gd name="connsiteY3" fmla="*/ 0 h 95748"/>
                  <a:gd name="connsiteX4" fmla="*/ 9436 w 248617"/>
                  <a:gd name="connsiteY4" fmla="*/ 0 h 95748"/>
                  <a:gd name="connsiteX5" fmla="*/ 0 w 248617"/>
                  <a:gd name="connsiteY5" fmla="*/ 9436 h 95748"/>
                  <a:gd name="connsiteX6" fmla="*/ 9436 w 248617"/>
                  <a:gd name="connsiteY6" fmla="*/ 18873 h 95748"/>
                  <a:gd name="connsiteX7" fmla="*/ 114118 w 248617"/>
                  <a:gd name="connsiteY7" fmla="*/ 18873 h 95748"/>
                  <a:gd name="connsiteX8" fmla="*/ 191748 w 248617"/>
                  <a:gd name="connsiteY8" fmla="*/ 69955 h 95748"/>
                  <a:gd name="connsiteX9" fmla="*/ 220057 w 248617"/>
                  <a:gd name="connsiteY9" fmla="*/ 95748 h 95748"/>
                  <a:gd name="connsiteX10" fmla="*/ 248618 w 248617"/>
                  <a:gd name="connsiteY10" fmla="*/ 67187 h 95748"/>
                  <a:gd name="connsiteX11" fmla="*/ 220057 w 248617"/>
                  <a:gd name="connsiteY11" fmla="*/ 38626 h 95748"/>
                  <a:gd name="connsiteX12" fmla="*/ 219931 w 248617"/>
                  <a:gd name="connsiteY12" fmla="*/ 79392 h 95748"/>
                  <a:gd name="connsiteX13" fmla="*/ 207853 w 248617"/>
                  <a:gd name="connsiteY13" fmla="*/ 67439 h 95748"/>
                  <a:gd name="connsiteX14" fmla="*/ 208608 w 248617"/>
                  <a:gd name="connsiteY14" fmla="*/ 63161 h 95748"/>
                  <a:gd name="connsiteX15" fmla="*/ 219931 w 248617"/>
                  <a:gd name="connsiteY15" fmla="*/ 55109 h 95748"/>
                  <a:gd name="connsiteX16" fmla="*/ 232136 w 248617"/>
                  <a:gd name="connsiteY16" fmla="*/ 67313 h 95748"/>
                  <a:gd name="connsiteX17" fmla="*/ 219931 w 248617"/>
                  <a:gd name="connsiteY17" fmla="*/ 79517 h 9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8617" h="95748">
                    <a:moveTo>
                      <a:pt x="219931" y="38752"/>
                    </a:moveTo>
                    <a:cubicBezTo>
                      <a:pt x="210369" y="38752"/>
                      <a:pt x="201939" y="43533"/>
                      <a:pt x="196781" y="50705"/>
                    </a:cubicBezTo>
                    <a:lnTo>
                      <a:pt x="122044" y="1510"/>
                    </a:lnTo>
                    <a:cubicBezTo>
                      <a:pt x="120534" y="503"/>
                      <a:pt x="118647" y="0"/>
                      <a:pt x="116886" y="0"/>
                    </a:cubicBezTo>
                    <a:lnTo>
                      <a:pt x="9436" y="0"/>
                    </a:lnTo>
                    <a:cubicBezTo>
                      <a:pt x="4278" y="0"/>
                      <a:pt x="0" y="4278"/>
                      <a:pt x="0" y="9436"/>
                    </a:cubicBezTo>
                    <a:cubicBezTo>
                      <a:pt x="0" y="14595"/>
                      <a:pt x="4278" y="18873"/>
                      <a:pt x="9436" y="18873"/>
                    </a:cubicBezTo>
                    <a:lnTo>
                      <a:pt x="114118" y="18873"/>
                    </a:lnTo>
                    <a:lnTo>
                      <a:pt x="191748" y="69955"/>
                    </a:lnTo>
                    <a:cubicBezTo>
                      <a:pt x="193132" y="84424"/>
                      <a:pt x="205210" y="95748"/>
                      <a:pt x="220057" y="95748"/>
                    </a:cubicBezTo>
                    <a:cubicBezTo>
                      <a:pt x="235784" y="95748"/>
                      <a:pt x="248618" y="82915"/>
                      <a:pt x="248618" y="67187"/>
                    </a:cubicBezTo>
                    <a:cubicBezTo>
                      <a:pt x="248618" y="51460"/>
                      <a:pt x="235784" y="38626"/>
                      <a:pt x="220057" y="38626"/>
                    </a:cubicBezTo>
                    <a:close/>
                    <a:moveTo>
                      <a:pt x="219931" y="79392"/>
                    </a:moveTo>
                    <a:cubicBezTo>
                      <a:pt x="213263" y="79392"/>
                      <a:pt x="207853" y="73981"/>
                      <a:pt x="207853" y="67439"/>
                    </a:cubicBezTo>
                    <a:cubicBezTo>
                      <a:pt x="208482" y="66055"/>
                      <a:pt x="208733" y="64545"/>
                      <a:pt x="208608" y="63161"/>
                    </a:cubicBezTo>
                    <a:cubicBezTo>
                      <a:pt x="210369" y="58506"/>
                      <a:pt x="214647" y="55109"/>
                      <a:pt x="219931" y="55109"/>
                    </a:cubicBezTo>
                    <a:cubicBezTo>
                      <a:pt x="226600" y="55109"/>
                      <a:pt x="232136" y="60519"/>
                      <a:pt x="232136" y="67313"/>
                    </a:cubicBezTo>
                    <a:cubicBezTo>
                      <a:pt x="232136" y="74107"/>
                      <a:pt x="226725" y="79517"/>
                      <a:pt x="219931" y="79517"/>
                    </a:cubicBezTo>
                    <a:close/>
                  </a:path>
                </a:pathLst>
              </a:custGeom>
              <a:solidFill>
                <a:srgbClr val="A100FF"/>
              </a:solidFill>
              <a:ln w="1258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Graphik Regular"/>
                  <a:ea typeface="+mn-ea"/>
                  <a:cs typeface="+mn-cs"/>
                </a:endParaRPr>
              </a:p>
            </p:txBody>
          </p:sp>
        </p:grpSp>
      </p:grpSp>
      <p:pic>
        <p:nvPicPr>
          <p:cNvPr id="18" name="Graphic 17" descr="AWS Step Functions service icon.">
            <a:extLst>
              <a:ext uri="{FF2B5EF4-FFF2-40B4-BE49-F238E27FC236}">
                <a16:creationId xmlns:a16="http://schemas.microsoft.com/office/drawing/2014/main" id="{5BA420B4-05D1-A4A8-F3C7-B8710F4B6A14}"/>
              </a:ext>
            </a:extLst>
          </p:cNvPr>
          <p:cNvPicPr>
            <a:picLocks noChangeAspect="1" noChangeArrowheads="1"/>
          </p:cNvPicPr>
          <p:nvPr/>
        </p:nvPicPr>
        <p:blipFill>
          <a:blip>
            <a:extLst>
              <a:ext uri="{96DAC541-7B7A-43D3-8B79-37D633B846F1}">
                <asvg:svgBlip xmlns:asvg="http://schemas.microsoft.com/office/drawing/2016/SVG/main" r:embed="rId4"/>
              </a:ext>
            </a:extLst>
          </a:blip>
          <a:srcRect/>
          <a:stretch/>
        </p:blipFill>
        <p:spPr bwMode="auto">
          <a:xfrm>
            <a:off x="5635924" y="1931365"/>
            <a:ext cx="201168"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9">
            <a:extLst>
              <a:ext uri="{FF2B5EF4-FFF2-40B4-BE49-F238E27FC236}">
                <a16:creationId xmlns:a16="http://schemas.microsoft.com/office/drawing/2014/main" id="{32C89689-7052-0889-5839-4B66C4B58358}"/>
              </a:ext>
            </a:extLst>
          </p:cNvPr>
          <p:cNvSpPr txBox="1">
            <a:spLocks noChangeArrowheads="1"/>
          </p:cNvSpPr>
          <p:nvPr/>
        </p:nvSpPr>
        <p:spPr bwMode="auto">
          <a:xfrm>
            <a:off x="5315551" y="2135735"/>
            <a:ext cx="850224"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Step Functions</a:t>
            </a:r>
          </a:p>
        </p:txBody>
      </p:sp>
      <p:sp>
        <p:nvSpPr>
          <p:cNvPr id="42" name="TextBox 9">
            <a:extLst>
              <a:ext uri="{FF2B5EF4-FFF2-40B4-BE49-F238E27FC236}">
                <a16:creationId xmlns:a16="http://schemas.microsoft.com/office/drawing/2014/main" id="{E5240737-E0B8-42EB-F076-49D7D8BE857D}"/>
              </a:ext>
            </a:extLst>
          </p:cNvPr>
          <p:cNvSpPr txBox="1">
            <a:spLocks noChangeArrowheads="1"/>
          </p:cNvSpPr>
          <p:nvPr/>
        </p:nvSpPr>
        <p:spPr bwMode="auto">
          <a:xfrm>
            <a:off x="6668789" y="2140709"/>
            <a:ext cx="101806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DynamoDB</a:t>
            </a:r>
          </a:p>
        </p:txBody>
      </p:sp>
      <p:pic>
        <p:nvPicPr>
          <p:cNvPr id="43" name="Graphic 23" descr="Amazon DynamoDB service icon.">
            <a:extLst>
              <a:ext uri="{FF2B5EF4-FFF2-40B4-BE49-F238E27FC236}">
                <a16:creationId xmlns:a16="http://schemas.microsoft.com/office/drawing/2014/main" id="{557A7E0C-5A3A-1435-56F8-30BD56B866A3}"/>
              </a:ext>
            </a:extLst>
          </p:cNvPr>
          <p:cNvPicPr>
            <a:picLocks noChangeAspect="1" noChangeArrowheads="1"/>
          </p:cNvPicPr>
          <p:nvPr/>
        </p:nvPicPr>
        <p:blipFill>
          <a:blip>
            <a:extLst>
              <a:ext uri="{96DAC541-7B7A-43D3-8B79-37D633B846F1}">
                <asvg:svgBlip xmlns:asvg="http://schemas.microsoft.com/office/drawing/2016/SVG/main" r:embed="rId5"/>
              </a:ext>
            </a:extLst>
          </a:blip>
          <a:srcRect/>
          <a:stretch/>
        </p:blipFill>
        <p:spPr bwMode="auto">
          <a:xfrm>
            <a:off x="7082798" y="1948069"/>
            <a:ext cx="201168"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9">
            <a:extLst>
              <a:ext uri="{FF2B5EF4-FFF2-40B4-BE49-F238E27FC236}">
                <a16:creationId xmlns:a16="http://schemas.microsoft.com/office/drawing/2014/main" id="{CBD9571B-73D2-030C-DB96-24FBF39CC1E7}"/>
              </a:ext>
            </a:extLst>
          </p:cNvPr>
          <p:cNvSpPr txBox="1">
            <a:spLocks noChangeArrowheads="1"/>
          </p:cNvSpPr>
          <p:nvPr/>
        </p:nvSpPr>
        <p:spPr bwMode="auto">
          <a:xfrm>
            <a:off x="7345722" y="2138326"/>
            <a:ext cx="810814"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ElastiCache</a:t>
            </a:r>
          </a:p>
        </p:txBody>
      </p:sp>
      <p:pic>
        <p:nvPicPr>
          <p:cNvPr id="49" name="Graphic 21" descr="Amazon ElastiCache service icon.">
            <a:extLst>
              <a:ext uri="{FF2B5EF4-FFF2-40B4-BE49-F238E27FC236}">
                <a16:creationId xmlns:a16="http://schemas.microsoft.com/office/drawing/2014/main" id="{FA0EE42E-9E26-9000-0B35-23D2D92354C1}"/>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a:off x="7649220" y="1929964"/>
            <a:ext cx="201167" cy="2011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49">
            <a:extLst>
              <a:ext uri="{FF2B5EF4-FFF2-40B4-BE49-F238E27FC236}">
                <a16:creationId xmlns:a16="http://schemas.microsoft.com/office/drawing/2014/main" id="{C10BE32D-33E2-9B8E-5402-3C5B82A7A80E}"/>
              </a:ext>
            </a:extLst>
          </p:cNvPr>
          <p:cNvGrpSpPr/>
          <p:nvPr/>
        </p:nvGrpSpPr>
        <p:grpSpPr>
          <a:xfrm>
            <a:off x="4512844" y="3177565"/>
            <a:ext cx="560021" cy="336712"/>
            <a:chOff x="2184138" y="3476182"/>
            <a:chExt cx="711444" cy="427755"/>
          </a:xfrm>
        </p:grpSpPr>
        <p:sp>
          <p:nvSpPr>
            <p:cNvPr id="51" name="TextBox 12">
              <a:extLst>
                <a:ext uri="{FF2B5EF4-FFF2-40B4-BE49-F238E27FC236}">
                  <a16:creationId xmlns:a16="http://schemas.microsoft.com/office/drawing/2014/main" id="{4C8892EE-4E6B-DECA-AD24-289DFCB0F643}"/>
                </a:ext>
              </a:extLst>
            </p:cNvPr>
            <p:cNvSpPr txBox="1">
              <a:spLocks noChangeArrowheads="1"/>
            </p:cNvSpPr>
            <p:nvPr/>
          </p:nvSpPr>
          <p:spPr bwMode="auto">
            <a:xfrm>
              <a:off x="2184138" y="3677160"/>
              <a:ext cx="711444" cy="22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a:t>
              </a:r>
            </a:p>
          </p:txBody>
        </p:sp>
        <p:pic>
          <p:nvPicPr>
            <p:cNvPr id="52" name="Picture 2" descr="Bedrock (AWS) Logo Free Download SVG... · LobeHub">
              <a:extLst>
                <a:ext uri="{FF2B5EF4-FFF2-40B4-BE49-F238E27FC236}">
                  <a16:creationId xmlns:a16="http://schemas.microsoft.com/office/drawing/2014/main" id="{CB4F66DA-7920-1027-81CD-3B7FF0C142B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20448" y="3476182"/>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28FAFF40-911F-E0B4-74C0-D4BBEB882D98}"/>
              </a:ext>
            </a:extLst>
          </p:cNvPr>
          <p:cNvGrpSpPr/>
          <p:nvPr/>
        </p:nvGrpSpPr>
        <p:grpSpPr>
          <a:xfrm>
            <a:off x="6491211" y="3154154"/>
            <a:ext cx="762030" cy="357110"/>
            <a:chOff x="5541521" y="2510390"/>
            <a:chExt cx="1171424" cy="548960"/>
          </a:xfrm>
        </p:grpSpPr>
        <p:pic>
          <p:nvPicPr>
            <p:cNvPr id="55" name="Graphic 7" descr="Amazon API Gateway service icon.">
              <a:extLst>
                <a:ext uri="{FF2B5EF4-FFF2-40B4-BE49-F238E27FC236}">
                  <a16:creationId xmlns:a16="http://schemas.microsoft.com/office/drawing/2014/main" id="{15C65D7D-FB3B-E2D2-291B-6A4FD37D72A6}"/>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6016710" y="2510390"/>
              <a:ext cx="274321"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9">
              <a:extLst>
                <a:ext uri="{FF2B5EF4-FFF2-40B4-BE49-F238E27FC236}">
                  <a16:creationId xmlns:a16="http://schemas.microsoft.com/office/drawing/2014/main" id="{4930DEC0-5830-37DE-0893-8972ACE254E0}"/>
                </a:ext>
              </a:extLst>
            </p:cNvPr>
            <p:cNvSpPr txBox="1">
              <a:spLocks noChangeArrowheads="1"/>
            </p:cNvSpPr>
            <p:nvPr/>
          </p:nvSpPr>
          <p:spPr bwMode="auto">
            <a:xfrm>
              <a:off x="5541521" y="2784939"/>
              <a:ext cx="1171424" cy="27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Gateway</a:t>
              </a:r>
            </a:p>
          </p:txBody>
        </p:sp>
      </p:grpSp>
      <p:grpSp>
        <p:nvGrpSpPr>
          <p:cNvPr id="78" name="Group 77">
            <a:extLst>
              <a:ext uri="{FF2B5EF4-FFF2-40B4-BE49-F238E27FC236}">
                <a16:creationId xmlns:a16="http://schemas.microsoft.com/office/drawing/2014/main" id="{E9AF973B-9A0E-55F4-56DF-C35D5350CB88}"/>
              </a:ext>
            </a:extLst>
          </p:cNvPr>
          <p:cNvGrpSpPr/>
          <p:nvPr/>
        </p:nvGrpSpPr>
        <p:grpSpPr>
          <a:xfrm>
            <a:off x="7111561" y="3155989"/>
            <a:ext cx="553047" cy="356235"/>
            <a:chOff x="5397271" y="5776397"/>
            <a:chExt cx="796496" cy="513048"/>
          </a:xfrm>
        </p:grpSpPr>
        <p:pic>
          <p:nvPicPr>
            <p:cNvPr id="89" name="Graphic 10" descr="AWS Lambda service icon.">
              <a:extLst>
                <a:ext uri="{FF2B5EF4-FFF2-40B4-BE49-F238E27FC236}">
                  <a16:creationId xmlns:a16="http://schemas.microsoft.com/office/drawing/2014/main" id="{C2BFEAED-C81D-5F70-5F76-935F0FC3E8B1}"/>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5629047" y="5776397"/>
              <a:ext cx="261169" cy="2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Box 20">
              <a:extLst>
                <a:ext uri="{FF2B5EF4-FFF2-40B4-BE49-F238E27FC236}">
                  <a16:creationId xmlns:a16="http://schemas.microsoft.com/office/drawing/2014/main" id="{CE40419B-8C21-2986-A022-3630070A392C}"/>
                </a:ext>
              </a:extLst>
            </p:cNvPr>
            <p:cNvSpPr txBox="1">
              <a:spLocks noChangeArrowheads="1"/>
            </p:cNvSpPr>
            <p:nvPr/>
          </p:nvSpPr>
          <p:spPr bwMode="auto">
            <a:xfrm>
              <a:off x="5397271" y="6032356"/>
              <a:ext cx="796496" cy="25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125" name="Group 124">
            <a:extLst>
              <a:ext uri="{FF2B5EF4-FFF2-40B4-BE49-F238E27FC236}">
                <a16:creationId xmlns:a16="http://schemas.microsoft.com/office/drawing/2014/main" id="{59960BAE-A94C-069E-75E3-DC470DAB52B2}"/>
              </a:ext>
            </a:extLst>
          </p:cNvPr>
          <p:cNvGrpSpPr/>
          <p:nvPr/>
        </p:nvGrpSpPr>
        <p:grpSpPr>
          <a:xfrm>
            <a:off x="8413764" y="3131768"/>
            <a:ext cx="708856" cy="346840"/>
            <a:chOff x="5541521" y="2527285"/>
            <a:chExt cx="1038320" cy="508041"/>
          </a:xfrm>
        </p:grpSpPr>
        <p:pic>
          <p:nvPicPr>
            <p:cNvPr id="138" name="Graphic 7" descr="Amazon API Gateway service icon.">
              <a:extLst>
                <a:ext uri="{FF2B5EF4-FFF2-40B4-BE49-F238E27FC236}">
                  <a16:creationId xmlns:a16="http://schemas.microsoft.com/office/drawing/2014/main" id="{B10FD258-50ED-9712-E996-E4393776B22B}"/>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909501" y="2527285"/>
              <a:ext cx="274320"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TextBox 9">
              <a:extLst>
                <a:ext uri="{FF2B5EF4-FFF2-40B4-BE49-F238E27FC236}">
                  <a16:creationId xmlns:a16="http://schemas.microsoft.com/office/drawing/2014/main" id="{EB4AF710-A217-8DB0-FE7D-0094B9975108}"/>
                </a:ext>
              </a:extLst>
            </p:cNvPr>
            <p:cNvSpPr txBox="1">
              <a:spLocks noChangeArrowheads="1"/>
            </p:cNvSpPr>
            <p:nvPr/>
          </p:nvSpPr>
          <p:spPr bwMode="auto">
            <a:xfrm>
              <a:off x="5541521" y="2784938"/>
              <a:ext cx="1038320" cy="25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Gateway</a:t>
              </a:r>
            </a:p>
          </p:txBody>
        </p:sp>
      </p:grpSp>
      <p:grpSp>
        <p:nvGrpSpPr>
          <p:cNvPr id="148" name="Group 147">
            <a:extLst>
              <a:ext uri="{FF2B5EF4-FFF2-40B4-BE49-F238E27FC236}">
                <a16:creationId xmlns:a16="http://schemas.microsoft.com/office/drawing/2014/main" id="{29805927-EA8F-FF74-B53B-081CA67424A1}"/>
              </a:ext>
            </a:extLst>
          </p:cNvPr>
          <p:cNvGrpSpPr/>
          <p:nvPr/>
        </p:nvGrpSpPr>
        <p:grpSpPr>
          <a:xfrm>
            <a:off x="8971706" y="3124732"/>
            <a:ext cx="869702" cy="367227"/>
            <a:chOff x="7603787" y="5766008"/>
            <a:chExt cx="1193503" cy="503950"/>
          </a:xfrm>
        </p:grpSpPr>
        <p:pic>
          <p:nvPicPr>
            <p:cNvPr id="156" name="Graphic 6" descr="Amazon Virtual Private Cloud (Amazon VPC) service icon.">
              <a:extLst>
                <a:ext uri="{FF2B5EF4-FFF2-40B4-BE49-F238E27FC236}">
                  <a16:creationId xmlns:a16="http://schemas.microsoft.com/office/drawing/2014/main" id="{58E54A59-A866-4E6B-8939-1DC7BDA552AC}"/>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8019967" y="5766008"/>
              <a:ext cx="274320"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0" name="TextBox 9">
              <a:extLst>
                <a:ext uri="{FF2B5EF4-FFF2-40B4-BE49-F238E27FC236}">
                  <a16:creationId xmlns:a16="http://schemas.microsoft.com/office/drawing/2014/main" id="{DBF31332-2DF8-492F-6504-8CED18BA79D5}"/>
                </a:ext>
              </a:extLst>
            </p:cNvPr>
            <p:cNvSpPr txBox="1">
              <a:spLocks noChangeArrowheads="1"/>
            </p:cNvSpPr>
            <p:nvPr/>
          </p:nvSpPr>
          <p:spPr bwMode="auto">
            <a:xfrm>
              <a:off x="7603787" y="6024987"/>
              <a:ext cx="1193503" cy="24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PrivateLink</a:t>
              </a: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/VPC</a:t>
              </a:r>
            </a:p>
          </p:txBody>
        </p:sp>
      </p:grpSp>
      <p:sp>
        <p:nvSpPr>
          <p:cNvPr id="185" name="TextBox 12">
            <a:extLst>
              <a:ext uri="{FF2B5EF4-FFF2-40B4-BE49-F238E27FC236}">
                <a16:creationId xmlns:a16="http://schemas.microsoft.com/office/drawing/2014/main" id="{7F8AD536-A7C4-8BD2-E793-343D8CAB89E1}"/>
              </a:ext>
            </a:extLst>
          </p:cNvPr>
          <p:cNvSpPr txBox="1">
            <a:spLocks noChangeArrowheads="1"/>
          </p:cNvSpPr>
          <p:nvPr/>
        </p:nvSpPr>
        <p:spPr bwMode="auto">
          <a:xfrm>
            <a:off x="565719" y="4518054"/>
            <a:ext cx="525229"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a:t>
            </a:r>
          </a:p>
        </p:txBody>
      </p:sp>
      <p:pic>
        <p:nvPicPr>
          <p:cNvPr id="187" name="Picture 2" descr="Bedrock (AWS) Logo Free Download SVG... · LobeHub">
            <a:extLst>
              <a:ext uri="{FF2B5EF4-FFF2-40B4-BE49-F238E27FC236}">
                <a16:creationId xmlns:a16="http://schemas.microsoft.com/office/drawing/2014/main" id="{3E6F4CB9-4790-7DC9-30FD-432AEEBABAE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7373" y="4313273"/>
            <a:ext cx="196778" cy="196778"/>
          </a:xfrm>
          <a:prstGeom prst="rect">
            <a:avLst/>
          </a:prstGeom>
          <a:noFill/>
          <a:extLst>
            <a:ext uri="{909E8E84-426E-40DD-AFC4-6F175D3DCCD1}">
              <a14:hiddenFill xmlns:a14="http://schemas.microsoft.com/office/drawing/2010/main">
                <a:solidFill>
                  <a:srgbClr val="FFFFFF"/>
                </a:solidFill>
              </a14:hiddenFill>
            </a:ext>
          </a:extLst>
        </p:spPr>
      </p:pic>
      <p:sp>
        <p:nvSpPr>
          <p:cNvPr id="192" name="TextBox 9">
            <a:extLst>
              <a:ext uri="{FF2B5EF4-FFF2-40B4-BE49-F238E27FC236}">
                <a16:creationId xmlns:a16="http://schemas.microsoft.com/office/drawing/2014/main" id="{70A927D7-2411-83D9-3DE4-8E78B388EC8D}"/>
              </a:ext>
            </a:extLst>
          </p:cNvPr>
          <p:cNvSpPr txBox="1">
            <a:spLocks noChangeArrowheads="1"/>
          </p:cNvSpPr>
          <p:nvPr/>
        </p:nvSpPr>
        <p:spPr bwMode="auto">
          <a:xfrm>
            <a:off x="1617948" y="4518054"/>
            <a:ext cx="38104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S3</a:t>
            </a:r>
          </a:p>
        </p:txBody>
      </p:sp>
      <p:pic>
        <p:nvPicPr>
          <p:cNvPr id="194" name="Picture 16">
            <a:extLst>
              <a:ext uri="{FF2B5EF4-FFF2-40B4-BE49-F238E27FC236}">
                <a16:creationId xmlns:a16="http://schemas.microsoft.com/office/drawing/2014/main" id="{5B198688-4771-A540-8122-8DEFA4D833F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09056" y="4304247"/>
            <a:ext cx="197379" cy="236133"/>
          </a:xfrm>
          <a:prstGeom prst="rect">
            <a:avLst/>
          </a:prstGeom>
          <a:noFill/>
          <a:extLst>
            <a:ext uri="{909E8E84-426E-40DD-AFC4-6F175D3DCCD1}">
              <a14:hiddenFill xmlns:a14="http://schemas.microsoft.com/office/drawing/2010/main">
                <a:solidFill>
                  <a:srgbClr val="FFFFFF"/>
                </a:solidFill>
              </a14:hiddenFill>
            </a:ext>
          </a:extLst>
        </p:spPr>
      </p:pic>
      <p:sp>
        <p:nvSpPr>
          <p:cNvPr id="200" name="TextBox 19">
            <a:extLst>
              <a:ext uri="{FF2B5EF4-FFF2-40B4-BE49-F238E27FC236}">
                <a16:creationId xmlns:a16="http://schemas.microsoft.com/office/drawing/2014/main" id="{2EFF8A6C-B8ED-312C-6C12-4D9F8190D473}"/>
              </a:ext>
            </a:extLst>
          </p:cNvPr>
          <p:cNvSpPr txBox="1">
            <a:spLocks noChangeArrowheads="1"/>
          </p:cNvSpPr>
          <p:nvPr/>
        </p:nvSpPr>
        <p:spPr bwMode="auto">
          <a:xfrm>
            <a:off x="968992" y="4518054"/>
            <a:ext cx="652593"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SageMaker </a:t>
            </a:r>
          </a:p>
        </p:txBody>
      </p:sp>
      <p:pic>
        <p:nvPicPr>
          <p:cNvPr id="214" name="Picture 10" descr="Amazon SageMaker Now Supports Additional Instance Types, Local Mode, Open  Sourced Containers, MXNet and Tensorflow Updates | AWS News Blog">
            <a:extLst>
              <a:ext uri="{FF2B5EF4-FFF2-40B4-BE49-F238E27FC236}">
                <a16:creationId xmlns:a16="http://schemas.microsoft.com/office/drawing/2014/main" id="{B73FB032-C672-2F76-DA0E-FA9F2F6FD46D}"/>
              </a:ext>
            </a:extLst>
          </p:cNvPr>
          <p:cNvPicPr>
            <a:picLocks noChangeAspect="1" noChangeArrowheads="1"/>
          </p:cNvPicPr>
          <p:nvPr/>
        </p:nvPicPr>
        <p:blipFill>
          <a:blip r:embed="rId12" cstate="email">
            <a:duotone>
              <a:prstClr val="black"/>
              <a:srgbClr val="A366FF">
                <a:tint val="45000"/>
                <a:satMod val="400000"/>
              </a:srgbClr>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1174329" y="4288808"/>
            <a:ext cx="257460" cy="262609"/>
          </a:xfrm>
          <a:prstGeom prst="rect">
            <a:avLst/>
          </a:prstGeom>
          <a:noFill/>
          <a:extLst>
            <a:ext uri="{909E8E84-426E-40DD-AFC4-6F175D3DCCD1}">
              <a14:hiddenFill xmlns:a14="http://schemas.microsoft.com/office/drawing/2010/main">
                <a:solidFill>
                  <a:srgbClr val="FFFFFF"/>
                </a:solidFill>
              </a14:hiddenFill>
            </a:ext>
          </a:extLst>
        </p:spPr>
      </p:pic>
      <p:grpSp>
        <p:nvGrpSpPr>
          <p:cNvPr id="228" name="Group 227">
            <a:extLst>
              <a:ext uri="{FF2B5EF4-FFF2-40B4-BE49-F238E27FC236}">
                <a16:creationId xmlns:a16="http://schemas.microsoft.com/office/drawing/2014/main" id="{2F6F9B5A-83A8-0F2B-1054-F1F0C0A6E061}"/>
              </a:ext>
            </a:extLst>
          </p:cNvPr>
          <p:cNvGrpSpPr/>
          <p:nvPr/>
        </p:nvGrpSpPr>
        <p:grpSpPr>
          <a:xfrm>
            <a:off x="2579980" y="4236607"/>
            <a:ext cx="558867" cy="365854"/>
            <a:chOff x="2214429" y="3476182"/>
            <a:chExt cx="649246" cy="425019"/>
          </a:xfrm>
        </p:grpSpPr>
        <p:sp>
          <p:nvSpPr>
            <p:cNvPr id="240" name="TextBox 12">
              <a:extLst>
                <a:ext uri="{FF2B5EF4-FFF2-40B4-BE49-F238E27FC236}">
                  <a16:creationId xmlns:a16="http://schemas.microsoft.com/office/drawing/2014/main" id="{AEA12220-E975-5B58-E608-FF6035EBFF7D}"/>
                </a:ext>
              </a:extLst>
            </p:cNvPr>
            <p:cNvSpPr txBox="1">
              <a:spLocks noChangeArrowheads="1"/>
            </p:cNvSpPr>
            <p:nvPr/>
          </p:nvSpPr>
          <p:spPr bwMode="auto">
            <a:xfrm>
              <a:off x="2214429" y="3693823"/>
              <a:ext cx="649246" cy="20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a:t>
              </a:r>
            </a:p>
          </p:txBody>
        </p:sp>
        <p:pic>
          <p:nvPicPr>
            <p:cNvPr id="241" name="Picture 2" descr="Bedrock (AWS) Logo Free Download SVG... · LobeHub">
              <a:extLst>
                <a:ext uri="{FF2B5EF4-FFF2-40B4-BE49-F238E27FC236}">
                  <a16:creationId xmlns:a16="http://schemas.microsoft.com/office/drawing/2014/main" id="{A915A5FB-6898-4742-2DD3-9E9540A7138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20448" y="3476182"/>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3" name="Group 242">
            <a:extLst>
              <a:ext uri="{FF2B5EF4-FFF2-40B4-BE49-F238E27FC236}">
                <a16:creationId xmlns:a16="http://schemas.microsoft.com/office/drawing/2014/main" id="{8EB35516-3EA1-58EC-4865-7F2884BC7C5B}"/>
              </a:ext>
            </a:extLst>
          </p:cNvPr>
          <p:cNvGrpSpPr/>
          <p:nvPr/>
        </p:nvGrpSpPr>
        <p:grpSpPr>
          <a:xfrm>
            <a:off x="3024439" y="4212143"/>
            <a:ext cx="644882" cy="401825"/>
            <a:chOff x="2666682" y="3428736"/>
            <a:chExt cx="749170" cy="466807"/>
          </a:xfrm>
        </p:grpSpPr>
        <p:sp>
          <p:nvSpPr>
            <p:cNvPr id="244" name="TextBox 19">
              <a:extLst>
                <a:ext uri="{FF2B5EF4-FFF2-40B4-BE49-F238E27FC236}">
                  <a16:creationId xmlns:a16="http://schemas.microsoft.com/office/drawing/2014/main" id="{9198394B-E53E-5851-7FFE-3621A54D899D}"/>
                </a:ext>
              </a:extLst>
            </p:cNvPr>
            <p:cNvSpPr txBox="1">
              <a:spLocks noChangeArrowheads="1"/>
            </p:cNvSpPr>
            <p:nvPr/>
          </p:nvSpPr>
          <p:spPr bwMode="auto">
            <a:xfrm>
              <a:off x="2666682" y="3688165"/>
              <a:ext cx="749170" cy="20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a:t>
              </a:r>
            </a:p>
          </p:txBody>
        </p:sp>
        <p:pic>
          <p:nvPicPr>
            <p:cNvPr id="245" name="Picture 10" descr="Amazon SageMaker Now Supports Additional Instance Types, Local Mode, Open  Sourced Containers, MXNet and Tensorflow Updates | AWS News Blog">
              <a:extLst>
                <a:ext uri="{FF2B5EF4-FFF2-40B4-BE49-F238E27FC236}">
                  <a16:creationId xmlns:a16="http://schemas.microsoft.com/office/drawing/2014/main" id="{B35E7270-534C-26A8-B11D-0EDF280FCB37}"/>
                </a:ext>
              </a:extLst>
            </p:cNvPr>
            <p:cNvPicPr>
              <a:picLocks noChangeAspect="1" noChangeArrowheads="1"/>
            </p:cNvPicPr>
            <p:nvPr/>
          </p:nvPicPr>
          <p:blipFill>
            <a:blip r:embed="rId12" cstate="email">
              <a:duotone>
                <a:prstClr val="black"/>
                <a:srgbClr val="A366FF">
                  <a:tint val="45000"/>
                  <a:satMod val="400000"/>
                </a:srgbClr>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6" name="Group 245">
            <a:extLst>
              <a:ext uri="{FF2B5EF4-FFF2-40B4-BE49-F238E27FC236}">
                <a16:creationId xmlns:a16="http://schemas.microsoft.com/office/drawing/2014/main" id="{C149F7A6-E440-B13C-DF1F-45A9683F2467}"/>
              </a:ext>
            </a:extLst>
          </p:cNvPr>
          <p:cNvGrpSpPr/>
          <p:nvPr/>
        </p:nvGrpSpPr>
        <p:grpSpPr>
          <a:xfrm>
            <a:off x="3541624" y="4244414"/>
            <a:ext cx="644984" cy="336577"/>
            <a:chOff x="5541521" y="2493495"/>
            <a:chExt cx="1038320" cy="541831"/>
          </a:xfrm>
        </p:grpSpPr>
        <p:pic>
          <p:nvPicPr>
            <p:cNvPr id="247" name="Graphic 7" descr="Amazon API Gateway service icon.">
              <a:extLst>
                <a:ext uri="{FF2B5EF4-FFF2-40B4-BE49-F238E27FC236}">
                  <a16:creationId xmlns:a16="http://schemas.microsoft.com/office/drawing/2014/main" id="{566D58C1-8D06-7B31-A6D6-E66C121D3AF0}"/>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909500" y="249349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 name="TextBox 9">
              <a:extLst>
                <a:ext uri="{FF2B5EF4-FFF2-40B4-BE49-F238E27FC236}">
                  <a16:creationId xmlns:a16="http://schemas.microsoft.com/office/drawing/2014/main" id="{CAAB03B1-218D-482F-1A93-DC8BE0F34C42}"/>
                </a:ext>
              </a:extLst>
            </p:cNvPr>
            <p:cNvSpPr txBox="1">
              <a:spLocks noChangeArrowheads="1"/>
            </p:cNvSpPr>
            <p:nvPr/>
          </p:nvSpPr>
          <p:spPr bwMode="auto">
            <a:xfrm>
              <a:off x="5541521" y="2784938"/>
              <a:ext cx="1038320" cy="25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Gateway</a:t>
              </a:r>
            </a:p>
          </p:txBody>
        </p:sp>
      </p:grpSp>
      <p:grpSp>
        <p:nvGrpSpPr>
          <p:cNvPr id="261" name="Group 260">
            <a:extLst>
              <a:ext uri="{FF2B5EF4-FFF2-40B4-BE49-F238E27FC236}">
                <a16:creationId xmlns:a16="http://schemas.microsoft.com/office/drawing/2014/main" id="{62F76284-E128-2417-E1A1-F2C1FC78CD82}"/>
              </a:ext>
            </a:extLst>
          </p:cNvPr>
          <p:cNvGrpSpPr/>
          <p:nvPr/>
        </p:nvGrpSpPr>
        <p:grpSpPr>
          <a:xfrm>
            <a:off x="1507589" y="5282630"/>
            <a:ext cx="640569" cy="488003"/>
            <a:chOff x="2684685" y="3428736"/>
            <a:chExt cx="744160" cy="566923"/>
          </a:xfrm>
        </p:grpSpPr>
        <p:sp>
          <p:nvSpPr>
            <p:cNvPr id="263" name="TextBox 19">
              <a:extLst>
                <a:ext uri="{FF2B5EF4-FFF2-40B4-BE49-F238E27FC236}">
                  <a16:creationId xmlns:a16="http://schemas.microsoft.com/office/drawing/2014/main" id="{C8AA7E97-281F-F383-E2AC-481692C895A3}"/>
                </a:ext>
              </a:extLst>
            </p:cNvPr>
            <p:cNvSpPr txBox="1">
              <a:spLocks noChangeArrowheads="1"/>
            </p:cNvSpPr>
            <p:nvPr/>
          </p:nvSpPr>
          <p:spPr bwMode="auto">
            <a:xfrm>
              <a:off x="2684685" y="3688166"/>
              <a:ext cx="744160" cy="30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Training</a:t>
              </a:r>
            </a:p>
          </p:txBody>
        </p:sp>
        <p:pic>
          <p:nvPicPr>
            <p:cNvPr id="264" name="Picture 10" descr="Amazon SageMaker Now Supports Additional Instance Types, Local Mode, Open  Sourced Containers, MXNet and Tensorflow Updates | AWS News Blog">
              <a:extLst>
                <a:ext uri="{FF2B5EF4-FFF2-40B4-BE49-F238E27FC236}">
                  <a16:creationId xmlns:a16="http://schemas.microsoft.com/office/drawing/2014/main" id="{725FF5A5-0A03-E884-3BFC-D6DC94811106}"/>
                </a:ext>
              </a:extLst>
            </p:cNvPr>
            <p:cNvPicPr>
              <a:picLocks noChangeAspect="1" noChangeArrowheads="1"/>
            </p:cNvPicPr>
            <p:nvPr/>
          </p:nvPicPr>
          <p:blipFill>
            <a:blip r:embed="rId12" cstate="email">
              <a:duotone>
                <a:prstClr val="black"/>
                <a:srgbClr val="A366FF">
                  <a:tint val="45000"/>
                  <a:satMod val="400000"/>
                </a:srgbClr>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5" name="Group 264">
            <a:extLst>
              <a:ext uri="{FF2B5EF4-FFF2-40B4-BE49-F238E27FC236}">
                <a16:creationId xmlns:a16="http://schemas.microsoft.com/office/drawing/2014/main" id="{7B62D3E3-6F77-D33C-6296-1482F7CAE086}"/>
              </a:ext>
            </a:extLst>
          </p:cNvPr>
          <p:cNvGrpSpPr/>
          <p:nvPr/>
        </p:nvGrpSpPr>
        <p:grpSpPr>
          <a:xfrm>
            <a:off x="2887103" y="5308317"/>
            <a:ext cx="381048" cy="373261"/>
            <a:chOff x="2001675" y="5463853"/>
            <a:chExt cx="442670" cy="433624"/>
          </a:xfrm>
        </p:grpSpPr>
        <p:sp>
          <p:nvSpPr>
            <p:cNvPr id="266" name="TextBox 9">
              <a:extLst>
                <a:ext uri="{FF2B5EF4-FFF2-40B4-BE49-F238E27FC236}">
                  <a16:creationId xmlns:a16="http://schemas.microsoft.com/office/drawing/2014/main" id="{AC0BA8DF-84D6-4347-8EA5-E4844E820D25}"/>
                </a:ext>
              </a:extLst>
            </p:cNvPr>
            <p:cNvSpPr txBox="1">
              <a:spLocks noChangeArrowheads="1"/>
            </p:cNvSpPr>
            <p:nvPr/>
          </p:nvSpPr>
          <p:spPr bwMode="auto">
            <a:xfrm>
              <a:off x="2001675" y="5697422"/>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S3</a:t>
              </a:r>
            </a:p>
          </p:txBody>
        </p:sp>
        <p:pic>
          <p:nvPicPr>
            <p:cNvPr id="267" name="Picture 16">
              <a:extLst>
                <a:ext uri="{FF2B5EF4-FFF2-40B4-BE49-F238E27FC236}">
                  <a16:creationId xmlns:a16="http://schemas.microsoft.com/office/drawing/2014/main" id="{69FC3AE8-1DD7-5FA6-A5A7-F0C82983BF16}"/>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107517" y="5463853"/>
              <a:ext cx="229299"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8" name="Group 267">
            <a:extLst>
              <a:ext uri="{FF2B5EF4-FFF2-40B4-BE49-F238E27FC236}">
                <a16:creationId xmlns:a16="http://schemas.microsoft.com/office/drawing/2014/main" id="{A8A0688C-0831-8F90-3CE9-878EC768127E}"/>
              </a:ext>
            </a:extLst>
          </p:cNvPr>
          <p:cNvGrpSpPr/>
          <p:nvPr/>
        </p:nvGrpSpPr>
        <p:grpSpPr>
          <a:xfrm>
            <a:off x="3601753" y="5291182"/>
            <a:ext cx="645608" cy="401825"/>
            <a:chOff x="2684686" y="3428736"/>
            <a:chExt cx="750014" cy="466807"/>
          </a:xfrm>
        </p:grpSpPr>
        <p:sp>
          <p:nvSpPr>
            <p:cNvPr id="269" name="TextBox 19">
              <a:extLst>
                <a:ext uri="{FF2B5EF4-FFF2-40B4-BE49-F238E27FC236}">
                  <a16:creationId xmlns:a16="http://schemas.microsoft.com/office/drawing/2014/main" id="{BA655454-E815-42B2-5825-AB0A62A91EE0}"/>
                </a:ext>
              </a:extLst>
            </p:cNvPr>
            <p:cNvSpPr txBox="1">
              <a:spLocks noChangeArrowheads="1"/>
            </p:cNvSpPr>
            <p:nvPr/>
          </p:nvSpPr>
          <p:spPr bwMode="auto">
            <a:xfrm>
              <a:off x="2684686" y="3688165"/>
              <a:ext cx="750014" cy="20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a:t>
              </a:r>
            </a:p>
          </p:txBody>
        </p:sp>
        <p:pic>
          <p:nvPicPr>
            <p:cNvPr id="271" name="Picture 10" descr="Amazon SageMaker Now Supports Additional Instance Types, Local Mode, Open  Sourced Containers, MXNet and Tensorflow Updates | AWS News Blog">
              <a:extLst>
                <a:ext uri="{FF2B5EF4-FFF2-40B4-BE49-F238E27FC236}">
                  <a16:creationId xmlns:a16="http://schemas.microsoft.com/office/drawing/2014/main" id="{0AE08ECF-2F67-38FA-35C1-B161B414B390}"/>
                </a:ext>
              </a:extLst>
            </p:cNvPr>
            <p:cNvPicPr>
              <a:picLocks noChangeAspect="1" noChangeArrowheads="1"/>
            </p:cNvPicPr>
            <p:nvPr/>
          </p:nvPicPr>
          <p:blipFill>
            <a:blip r:embed="rId12" cstate="email">
              <a:duotone>
                <a:prstClr val="black"/>
                <a:srgbClr val="A366FF">
                  <a:tint val="45000"/>
                  <a:satMod val="400000"/>
                </a:srgbClr>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2" name="Group 271">
            <a:extLst>
              <a:ext uri="{FF2B5EF4-FFF2-40B4-BE49-F238E27FC236}">
                <a16:creationId xmlns:a16="http://schemas.microsoft.com/office/drawing/2014/main" id="{B7D60FCD-EE7B-5349-F0BC-C83B4599810E}"/>
              </a:ext>
            </a:extLst>
          </p:cNvPr>
          <p:cNvGrpSpPr/>
          <p:nvPr/>
        </p:nvGrpSpPr>
        <p:grpSpPr>
          <a:xfrm>
            <a:off x="3175951" y="5332799"/>
            <a:ext cx="574038" cy="337359"/>
            <a:chOff x="813608" y="4191226"/>
            <a:chExt cx="914400" cy="537388"/>
          </a:xfrm>
        </p:grpSpPr>
        <p:pic>
          <p:nvPicPr>
            <p:cNvPr id="273" name="Graphic 6" descr="AWS Glue service icon.">
              <a:extLst>
                <a:ext uri="{FF2B5EF4-FFF2-40B4-BE49-F238E27FC236}">
                  <a16:creationId xmlns:a16="http://schemas.microsoft.com/office/drawing/2014/main" id="{18DB6B86-B433-CB6B-9FE7-FDD733922A43}"/>
                </a:ext>
              </a:extLst>
            </p:cNvPr>
            <p:cNvPicPr>
              <a:picLocks noChangeAspect="1" noChangeArrowheads="1"/>
            </p:cNvPicPr>
            <p:nvPr/>
          </p:nvPicPr>
          <p:blipFill>
            <a:blip>
              <a:extLst>
                <a:ext uri="{96DAC541-7B7A-43D3-8B79-37D633B846F1}">
                  <asvg:svgBlip xmlns:asvg="http://schemas.microsoft.com/office/drawing/2016/SVG/main" r:embed="rId14"/>
                </a:ext>
              </a:extLst>
            </a:blip>
            <a:srcRect/>
            <a:stretch/>
          </p:blipFill>
          <p:spPr bwMode="auto">
            <a:xfrm>
              <a:off x="1143569" y="4191226"/>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 name="TextBox 10">
              <a:extLst>
                <a:ext uri="{FF2B5EF4-FFF2-40B4-BE49-F238E27FC236}">
                  <a16:creationId xmlns:a16="http://schemas.microsoft.com/office/drawing/2014/main" id="{C290169E-86F2-E4E4-3832-08873C67BEC9}"/>
                </a:ext>
              </a:extLst>
            </p:cNvPr>
            <p:cNvSpPr txBox="1">
              <a:spLocks noChangeArrowheads="1"/>
            </p:cNvSpPr>
            <p:nvPr/>
          </p:nvSpPr>
          <p:spPr bwMode="auto">
            <a:xfrm>
              <a:off x="813608" y="4454302"/>
              <a:ext cx="914400"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grpSp>
        <p:nvGrpSpPr>
          <p:cNvPr id="282" name="Group 281">
            <a:extLst>
              <a:ext uri="{FF2B5EF4-FFF2-40B4-BE49-F238E27FC236}">
                <a16:creationId xmlns:a16="http://schemas.microsoft.com/office/drawing/2014/main" id="{F1C2190E-2300-23AE-3790-36F8F739B861}"/>
              </a:ext>
            </a:extLst>
          </p:cNvPr>
          <p:cNvGrpSpPr/>
          <p:nvPr/>
        </p:nvGrpSpPr>
        <p:grpSpPr>
          <a:xfrm>
            <a:off x="2153391" y="5317428"/>
            <a:ext cx="876342" cy="357872"/>
            <a:chOff x="7984944" y="3483002"/>
            <a:chExt cx="1018062" cy="415746"/>
          </a:xfrm>
        </p:grpSpPr>
        <p:sp>
          <p:nvSpPr>
            <p:cNvPr id="283" name="TextBox 9">
              <a:extLst>
                <a:ext uri="{FF2B5EF4-FFF2-40B4-BE49-F238E27FC236}">
                  <a16:creationId xmlns:a16="http://schemas.microsoft.com/office/drawing/2014/main" id="{799623BC-C571-F82A-0067-B10E5B17266D}"/>
                </a:ext>
              </a:extLst>
            </p:cNvPr>
            <p:cNvSpPr txBox="1">
              <a:spLocks noChangeArrowheads="1"/>
            </p:cNvSpPr>
            <p:nvPr/>
          </p:nvSpPr>
          <p:spPr bwMode="auto">
            <a:xfrm>
              <a:off x="7984944" y="3718058"/>
              <a:ext cx="101806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DynamoDB</a:t>
              </a:r>
            </a:p>
          </p:txBody>
        </p:sp>
        <p:pic>
          <p:nvPicPr>
            <p:cNvPr id="284" name="Picture 16">
              <a:extLst>
                <a:ext uri="{FF2B5EF4-FFF2-40B4-BE49-F238E27FC236}">
                  <a16:creationId xmlns:a16="http://schemas.microsoft.com/office/drawing/2014/main" id="{11D27F06-1588-FFE2-2012-64EDA4E64C20}"/>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343718" y="3483002"/>
              <a:ext cx="274320" cy="2481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5" name="Group 284">
            <a:extLst>
              <a:ext uri="{FF2B5EF4-FFF2-40B4-BE49-F238E27FC236}">
                <a16:creationId xmlns:a16="http://schemas.microsoft.com/office/drawing/2014/main" id="{AA05299E-82BA-3D96-2332-F191D6A8FFAA}"/>
              </a:ext>
            </a:extLst>
          </p:cNvPr>
          <p:cNvGrpSpPr/>
          <p:nvPr/>
        </p:nvGrpSpPr>
        <p:grpSpPr>
          <a:xfrm>
            <a:off x="5521958" y="4357250"/>
            <a:ext cx="666870" cy="367528"/>
            <a:chOff x="813608" y="4224665"/>
            <a:chExt cx="914400" cy="503949"/>
          </a:xfrm>
        </p:grpSpPr>
        <p:pic>
          <p:nvPicPr>
            <p:cNvPr id="286" name="Graphic 6" descr="AWS Glue service icon.">
              <a:extLst>
                <a:ext uri="{FF2B5EF4-FFF2-40B4-BE49-F238E27FC236}">
                  <a16:creationId xmlns:a16="http://schemas.microsoft.com/office/drawing/2014/main" id="{AA3471C6-B7C1-F8E8-988C-F7A5FA0E6E6C}"/>
                </a:ext>
              </a:extLst>
            </p:cNvPr>
            <p:cNvPicPr>
              <a:picLocks noChangeAspect="1" noChangeArrowheads="1"/>
            </p:cNvPicPr>
            <p:nvPr/>
          </p:nvPicPr>
          <p:blipFill>
            <a:blip>
              <a:extLst>
                <a:ext uri="{96DAC541-7B7A-43D3-8B79-37D633B846F1}">
                  <asvg:svgBlip xmlns:asvg="http://schemas.microsoft.com/office/drawing/2016/SVG/main" r:embed="rId14"/>
                </a:ext>
              </a:extLst>
            </a:blip>
            <a:srcRect/>
            <a:stretch/>
          </p:blipFill>
          <p:spPr bwMode="auto">
            <a:xfrm>
              <a:off x="1143569" y="422466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 name="TextBox 10">
              <a:extLst>
                <a:ext uri="{FF2B5EF4-FFF2-40B4-BE49-F238E27FC236}">
                  <a16:creationId xmlns:a16="http://schemas.microsoft.com/office/drawing/2014/main" id="{A9668B43-63EB-837B-A635-2B1B087B19B9}"/>
                </a:ext>
              </a:extLst>
            </p:cNvPr>
            <p:cNvSpPr txBox="1">
              <a:spLocks noChangeArrowheads="1"/>
            </p:cNvSpPr>
            <p:nvPr/>
          </p:nvSpPr>
          <p:spPr bwMode="auto">
            <a:xfrm>
              <a:off x="813608" y="4454302"/>
              <a:ext cx="914400"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grpSp>
        <p:nvGrpSpPr>
          <p:cNvPr id="292" name="Group 291">
            <a:extLst>
              <a:ext uri="{FF2B5EF4-FFF2-40B4-BE49-F238E27FC236}">
                <a16:creationId xmlns:a16="http://schemas.microsoft.com/office/drawing/2014/main" id="{52F84FE8-35AE-D0B6-0226-29806BE5AD63}"/>
              </a:ext>
            </a:extLst>
          </p:cNvPr>
          <p:cNvGrpSpPr/>
          <p:nvPr/>
        </p:nvGrpSpPr>
        <p:grpSpPr>
          <a:xfrm>
            <a:off x="5008401" y="4366363"/>
            <a:ext cx="837151" cy="361369"/>
            <a:chOff x="675115" y="4780482"/>
            <a:chExt cx="1162494" cy="501813"/>
          </a:xfrm>
        </p:grpSpPr>
        <p:pic>
          <p:nvPicPr>
            <p:cNvPr id="306" name="Graphic 9" descr="AWS Lake Formation service icon.">
              <a:extLst>
                <a:ext uri="{FF2B5EF4-FFF2-40B4-BE49-F238E27FC236}">
                  <a16:creationId xmlns:a16="http://schemas.microsoft.com/office/drawing/2014/main" id="{54DA502C-F60C-3A87-6396-304024662FE8}"/>
                </a:ext>
              </a:extLst>
            </p:cNvPr>
            <p:cNvPicPr>
              <a:picLocks noChangeAspect="1" noChangeArrowheads="1"/>
            </p:cNvPicPr>
            <p:nvPr/>
          </p:nvPicPr>
          <p:blipFill>
            <a:blip>
              <a:extLst>
                <a:ext uri="{96DAC541-7B7A-43D3-8B79-37D633B846F1}">
                  <asvg:svgBlip xmlns:asvg="http://schemas.microsoft.com/office/drawing/2016/SVG/main" r:embed="rId16"/>
                </a:ext>
              </a:extLst>
            </a:blip>
            <a:srcRect/>
            <a:stretch/>
          </p:blipFill>
          <p:spPr bwMode="auto">
            <a:xfrm>
              <a:off x="1123875" y="4780482"/>
              <a:ext cx="274320" cy="27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 name="TextBox 17">
              <a:extLst>
                <a:ext uri="{FF2B5EF4-FFF2-40B4-BE49-F238E27FC236}">
                  <a16:creationId xmlns:a16="http://schemas.microsoft.com/office/drawing/2014/main" id="{2913665C-36C4-3ABD-545E-777AB3F7FC9A}"/>
                </a:ext>
              </a:extLst>
            </p:cNvPr>
            <p:cNvSpPr txBox="1">
              <a:spLocks noChangeArrowheads="1"/>
            </p:cNvSpPr>
            <p:nvPr/>
          </p:nvSpPr>
          <p:spPr bwMode="auto">
            <a:xfrm>
              <a:off x="675115" y="5004491"/>
              <a:ext cx="1162494" cy="27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Lake Formation</a:t>
              </a:r>
            </a:p>
          </p:txBody>
        </p:sp>
      </p:grpSp>
      <p:grpSp>
        <p:nvGrpSpPr>
          <p:cNvPr id="323" name="Group 322">
            <a:extLst>
              <a:ext uri="{FF2B5EF4-FFF2-40B4-BE49-F238E27FC236}">
                <a16:creationId xmlns:a16="http://schemas.microsoft.com/office/drawing/2014/main" id="{735C5338-3D09-D269-4810-B1E114FC6A96}"/>
              </a:ext>
            </a:extLst>
          </p:cNvPr>
          <p:cNvGrpSpPr/>
          <p:nvPr/>
        </p:nvGrpSpPr>
        <p:grpSpPr>
          <a:xfrm>
            <a:off x="7130785" y="4338096"/>
            <a:ext cx="571790" cy="372601"/>
            <a:chOff x="2663991" y="1713160"/>
            <a:chExt cx="731520" cy="476688"/>
          </a:xfrm>
        </p:grpSpPr>
        <p:pic>
          <p:nvPicPr>
            <p:cNvPr id="324" name="Graphic 23" descr="Amazon Neptune service icon.">
              <a:extLst>
                <a:ext uri="{FF2B5EF4-FFF2-40B4-BE49-F238E27FC236}">
                  <a16:creationId xmlns:a16="http://schemas.microsoft.com/office/drawing/2014/main" id="{CCDF770E-7136-53E9-FD52-0FFE057E7318}"/>
                </a:ext>
              </a:extLst>
            </p:cNvPr>
            <p:cNvPicPr>
              <a:picLocks noChangeAspect="1" noChangeArrowheads="1"/>
            </p:cNvPicPr>
            <p:nvPr/>
          </p:nvPicPr>
          <p:blipFill>
            <a:blip>
              <a:extLst>
                <a:ext uri="{96DAC541-7B7A-43D3-8B79-37D633B846F1}">
                  <asvg:svgBlip xmlns:asvg="http://schemas.microsoft.com/office/drawing/2016/SVG/main" r:embed="rId17"/>
                </a:ext>
              </a:extLst>
            </a:blip>
            <a:srcRect/>
            <a:stretch/>
          </p:blipFill>
          <p:spPr bwMode="auto">
            <a:xfrm>
              <a:off x="2901070" y="1713160"/>
              <a:ext cx="257364" cy="25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5" name="TextBox 12">
              <a:extLst>
                <a:ext uri="{FF2B5EF4-FFF2-40B4-BE49-F238E27FC236}">
                  <a16:creationId xmlns:a16="http://schemas.microsoft.com/office/drawing/2014/main" id="{2817A41A-9E5E-26F6-6ED9-64F6EBFF7E37}"/>
                </a:ext>
              </a:extLst>
            </p:cNvPr>
            <p:cNvSpPr txBox="1">
              <a:spLocks noChangeArrowheads="1"/>
            </p:cNvSpPr>
            <p:nvPr/>
          </p:nvSpPr>
          <p:spPr bwMode="auto">
            <a:xfrm>
              <a:off x="2663991" y="1958682"/>
              <a:ext cx="731520" cy="23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Neptune</a:t>
              </a:r>
            </a:p>
          </p:txBody>
        </p:sp>
      </p:grpSp>
      <p:pic>
        <p:nvPicPr>
          <p:cNvPr id="333" name="Graphic 332" descr="AWS Step Functions service icon.">
            <a:extLst>
              <a:ext uri="{FF2B5EF4-FFF2-40B4-BE49-F238E27FC236}">
                <a16:creationId xmlns:a16="http://schemas.microsoft.com/office/drawing/2014/main" id="{61329504-2634-4833-574C-AF8006C42913}"/>
              </a:ext>
            </a:extLst>
          </p:cNvPr>
          <p:cNvPicPr>
            <a:picLocks noChangeAspect="1" noChangeArrowheads="1"/>
          </p:cNvPicPr>
          <p:nvPr/>
        </p:nvPicPr>
        <p:blipFill>
          <a:blip>
            <a:extLst>
              <a:ext uri="{96DAC541-7B7A-43D3-8B79-37D633B846F1}">
                <asvg:svgBlip xmlns:asvg="http://schemas.microsoft.com/office/drawing/2016/SVG/main" r:embed="rId4"/>
              </a:ext>
            </a:extLst>
          </a:blip>
          <a:srcRect/>
          <a:stretch/>
        </p:blipFill>
        <p:spPr bwMode="auto">
          <a:xfrm>
            <a:off x="6225365" y="5133096"/>
            <a:ext cx="188339" cy="188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 name="TextBox 9">
            <a:extLst>
              <a:ext uri="{FF2B5EF4-FFF2-40B4-BE49-F238E27FC236}">
                <a16:creationId xmlns:a16="http://schemas.microsoft.com/office/drawing/2014/main" id="{6F448618-1395-0C80-90E8-CDB2E5EB6CC0}"/>
              </a:ext>
            </a:extLst>
          </p:cNvPr>
          <p:cNvSpPr txBox="1">
            <a:spLocks noChangeArrowheads="1"/>
          </p:cNvSpPr>
          <p:nvPr/>
        </p:nvSpPr>
        <p:spPr bwMode="auto">
          <a:xfrm>
            <a:off x="5904992" y="5301250"/>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Step Functions</a:t>
            </a:r>
          </a:p>
        </p:txBody>
      </p:sp>
      <p:sp>
        <p:nvSpPr>
          <p:cNvPr id="354" name="TextBox 9">
            <a:extLst>
              <a:ext uri="{FF2B5EF4-FFF2-40B4-BE49-F238E27FC236}">
                <a16:creationId xmlns:a16="http://schemas.microsoft.com/office/drawing/2014/main" id="{FAB08B3F-A08D-530C-4523-A26EC5160303}"/>
              </a:ext>
            </a:extLst>
          </p:cNvPr>
          <p:cNvSpPr txBox="1">
            <a:spLocks noChangeArrowheads="1"/>
          </p:cNvSpPr>
          <p:nvPr/>
        </p:nvSpPr>
        <p:spPr bwMode="auto">
          <a:xfrm>
            <a:off x="5440803" y="5321497"/>
            <a:ext cx="442670"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S3</a:t>
            </a:r>
          </a:p>
        </p:txBody>
      </p:sp>
      <p:pic>
        <p:nvPicPr>
          <p:cNvPr id="355" name="Picture 16">
            <a:extLst>
              <a:ext uri="{FF2B5EF4-FFF2-40B4-BE49-F238E27FC236}">
                <a16:creationId xmlns:a16="http://schemas.microsoft.com/office/drawing/2014/main" id="{4468400C-3C6C-EEAF-6292-3468551C9250}"/>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577641" y="5147276"/>
            <a:ext cx="177373" cy="212199"/>
          </a:xfrm>
          <a:prstGeom prst="rect">
            <a:avLst/>
          </a:prstGeom>
          <a:noFill/>
          <a:extLst>
            <a:ext uri="{909E8E84-426E-40DD-AFC4-6F175D3DCCD1}">
              <a14:hiddenFill xmlns:a14="http://schemas.microsoft.com/office/drawing/2010/main">
                <a:solidFill>
                  <a:srgbClr val="FFFFFF"/>
                </a:solidFill>
              </a14:hiddenFill>
            </a:ext>
          </a:extLst>
        </p:spPr>
      </p:pic>
      <p:pic>
        <p:nvPicPr>
          <p:cNvPr id="358" name="Graphic 357" descr="Office worker female outline">
            <a:extLst>
              <a:ext uri="{FF2B5EF4-FFF2-40B4-BE49-F238E27FC236}">
                <a16:creationId xmlns:a16="http://schemas.microsoft.com/office/drawing/2014/main" id="{B6785AE7-9E3A-596F-BA1D-5DA63B687CF6}"/>
              </a:ext>
            </a:extLst>
          </p:cNvPr>
          <p:cNvPicPr>
            <a:picLocks noChangeAspect="1"/>
          </p:cNvPicPr>
          <p:nvPr/>
        </p:nvPicPr>
        <p:blipFill>
          <a:blip>
            <a:extLst>
              <a:ext uri="{96DAC541-7B7A-43D3-8B79-37D633B846F1}">
                <asvg:svgBlip xmlns:asvg="http://schemas.microsoft.com/office/drawing/2016/SVG/main" r:embed="rId18"/>
              </a:ext>
            </a:extLst>
          </a:blip>
          <a:srcRect/>
          <a:stretch/>
        </p:blipFill>
        <p:spPr>
          <a:xfrm>
            <a:off x="6948744" y="5108603"/>
            <a:ext cx="243079" cy="243079"/>
          </a:xfrm>
          <a:prstGeom prst="rect">
            <a:avLst/>
          </a:prstGeom>
        </p:spPr>
      </p:pic>
      <p:sp>
        <p:nvSpPr>
          <p:cNvPr id="359" name="Rectangle 358">
            <a:extLst>
              <a:ext uri="{FF2B5EF4-FFF2-40B4-BE49-F238E27FC236}">
                <a16:creationId xmlns:a16="http://schemas.microsoft.com/office/drawing/2014/main" id="{A4C9B34C-73CC-407C-B338-E558C96E5129}"/>
              </a:ext>
            </a:extLst>
          </p:cNvPr>
          <p:cNvSpPr/>
          <p:nvPr/>
        </p:nvSpPr>
        <p:spPr>
          <a:xfrm>
            <a:off x="6642535" y="5301250"/>
            <a:ext cx="891527"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Human Expertise</a:t>
            </a:r>
          </a:p>
        </p:txBody>
      </p:sp>
      <p:grpSp>
        <p:nvGrpSpPr>
          <p:cNvPr id="365" name="Group 364">
            <a:extLst>
              <a:ext uri="{FF2B5EF4-FFF2-40B4-BE49-F238E27FC236}">
                <a16:creationId xmlns:a16="http://schemas.microsoft.com/office/drawing/2014/main" id="{367B2D97-7423-5996-40BE-54B75046DEFC}"/>
              </a:ext>
            </a:extLst>
          </p:cNvPr>
          <p:cNvGrpSpPr/>
          <p:nvPr/>
        </p:nvGrpSpPr>
        <p:grpSpPr>
          <a:xfrm>
            <a:off x="9123044" y="4277234"/>
            <a:ext cx="366555" cy="359064"/>
            <a:chOff x="2001675" y="5463853"/>
            <a:chExt cx="442670" cy="433624"/>
          </a:xfrm>
        </p:grpSpPr>
        <p:sp>
          <p:nvSpPr>
            <p:cNvPr id="366" name="TextBox 9">
              <a:extLst>
                <a:ext uri="{FF2B5EF4-FFF2-40B4-BE49-F238E27FC236}">
                  <a16:creationId xmlns:a16="http://schemas.microsoft.com/office/drawing/2014/main" id="{08716F13-5B0C-D68C-E38C-16A091ABE19D}"/>
                </a:ext>
              </a:extLst>
            </p:cNvPr>
            <p:cNvSpPr txBox="1">
              <a:spLocks noChangeArrowheads="1"/>
            </p:cNvSpPr>
            <p:nvPr/>
          </p:nvSpPr>
          <p:spPr bwMode="auto">
            <a:xfrm>
              <a:off x="2001675" y="5697422"/>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S3</a:t>
              </a:r>
            </a:p>
          </p:txBody>
        </p:sp>
        <p:pic>
          <p:nvPicPr>
            <p:cNvPr id="368" name="Picture 16">
              <a:extLst>
                <a:ext uri="{FF2B5EF4-FFF2-40B4-BE49-F238E27FC236}">
                  <a16:creationId xmlns:a16="http://schemas.microsoft.com/office/drawing/2014/main" id="{DD3872B2-BAE5-6623-7971-F3E913B32C5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107517" y="5463853"/>
              <a:ext cx="229299"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9" name="Group 368">
            <a:extLst>
              <a:ext uri="{FF2B5EF4-FFF2-40B4-BE49-F238E27FC236}">
                <a16:creationId xmlns:a16="http://schemas.microsoft.com/office/drawing/2014/main" id="{7C671202-BC83-20A6-3C98-479505A1159A}"/>
              </a:ext>
            </a:extLst>
          </p:cNvPr>
          <p:cNvGrpSpPr/>
          <p:nvPr/>
        </p:nvGrpSpPr>
        <p:grpSpPr>
          <a:xfrm>
            <a:off x="9352569" y="4306957"/>
            <a:ext cx="548643" cy="329589"/>
            <a:chOff x="343121" y="3597248"/>
            <a:chExt cx="914400" cy="549311"/>
          </a:xfrm>
        </p:grpSpPr>
        <p:pic>
          <p:nvPicPr>
            <p:cNvPr id="370" name="Graphic 23" descr="Amazon Redshift service icon.">
              <a:extLst>
                <a:ext uri="{FF2B5EF4-FFF2-40B4-BE49-F238E27FC236}">
                  <a16:creationId xmlns:a16="http://schemas.microsoft.com/office/drawing/2014/main" id="{5D0CF66D-854E-9FCC-0C24-59F884BD1394}"/>
                </a:ext>
              </a:extLst>
            </p:cNvPr>
            <p:cNvPicPr>
              <a:picLocks noChangeAspect="1" noChangeArrowheads="1"/>
            </p:cNvPicPr>
            <p:nvPr/>
          </p:nvPicPr>
          <p:blipFill>
            <a:blip>
              <a:extLst>
                <a:ext uri="{96DAC541-7B7A-43D3-8B79-37D633B846F1}">
                  <asvg:svgBlip xmlns:asvg="http://schemas.microsoft.com/office/drawing/2016/SVG/main" r:embed="rId19"/>
                </a:ext>
              </a:extLst>
            </a:blip>
            <a:srcRect/>
            <a:stretch/>
          </p:blipFill>
          <p:spPr bwMode="auto">
            <a:xfrm>
              <a:off x="666371" y="3597248"/>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 name="TextBox 34">
              <a:extLst>
                <a:ext uri="{FF2B5EF4-FFF2-40B4-BE49-F238E27FC236}">
                  <a16:creationId xmlns:a16="http://schemas.microsoft.com/office/drawing/2014/main" id="{40EC82D1-CCDF-D8F2-FB68-91DEEF702DA3}"/>
                </a:ext>
              </a:extLst>
            </p:cNvPr>
            <p:cNvSpPr txBox="1">
              <a:spLocks noChangeArrowheads="1"/>
            </p:cNvSpPr>
            <p:nvPr/>
          </p:nvSpPr>
          <p:spPr bwMode="auto">
            <a:xfrm>
              <a:off x="343121" y="3870467"/>
              <a:ext cx="914400" cy="2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Redshift</a:t>
              </a:r>
            </a:p>
          </p:txBody>
        </p:sp>
      </p:grpSp>
      <p:grpSp>
        <p:nvGrpSpPr>
          <p:cNvPr id="373" name="Group 372">
            <a:extLst>
              <a:ext uri="{FF2B5EF4-FFF2-40B4-BE49-F238E27FC236}">
                <a16:creationId xmlns:a16="http://schemas.microsoft.com/office/drawing/2014/main" id="{D46E0E8E-AD87-A4DA-BA04-17E3082FEB74}"/>
              </a:ext>
            </a:extLst>
          </p:cNvPr>
          <p:cNvGrpSpPr/>
          <p:nvPr/>
        </p:nvGrpSpPr>
        <p:grpSpPr>
          <a:xfrm>
            <a:off x="8171776" y="5220579"/>
            <a:ext cx="385128" cy="377258"/>
            <a:chOff x="2001675" y="5463853"/>
            <a:chExt cx="442670" cy="433624"/>
          </a:xfrm>
        </p:grpSpPr>
        <p:sp>
          <p:nvSpPr>
            <p:cNvPr id="374" name="TextBox 9">
              <a:extLst>
                <a:ext uri="{FF2B5EF4-FFF2-40B4-BE49-F238E27FC236}">
                  <a16:creationId xmlns:a16="http://schemas.microsoft.com/office/drawing/2014/main" id="{B2155037-00F3-E854-BABF-D35507265AA5}"/>
                </a:ext>
              </a:extLst>
            </p:cNvPr>
            <p:cNvSpPr txBox="1">
              <a:spLocks noChangeArrowheads="1"/>
            </p:cNvSpPr>
            <p:nvPr/>
          </p:nvSpPr>
          <p:spPr bwMode="auto">
            <a:xfrm>
              <a:off x="2001675" y="5697422"/>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S3</a:t>
              </a:r>
            </a:p>
          </p:txBody>
        </p:sp>
        <p:pic>
          <p:nvPicPr>
            <p:cNvPr id="375" name="Picture 16">
              <a:extLst>
                <a:ext uri="{FF2B5EF4-FFF2-40B4-BE49-F238E27FC236}">
                  <a16:creationId xmlns:a16="http://schemas.microsoft.com/office/drawing/2014/main" id="{CAC7C67A-4ED0-E683-716E-9F1FFC2F4E3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107517" y="5463853"/>
              <a:ext cx="229299"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6" name="Group 375">
            <a:extLst>
              <a:ext uri="{FF2B5EF4-FFF2-40B4-BE49-F238E27FC236}">
                <a16:creationId xmlns:a16="http://schemas.microsoft.com/office/drawing/2014/main" id="{D03EBCD2-A55A-D8EF-E105-034A22E46E49}"/>
              </a:ext>
            </a:extLst>
          </p:cNvPr>
          <p:cNvGrpSpPr/>
          <p:nvPr/>
        </p:nvGrpSpPr>
        <p:grpSpPr>
          <a:xfrm>
            <a:off x="8420468" y="5243302"/>
            <a:ext cx="580184" cy="340971"/>
            <a:chOff x="813608" y="4191226"/>
            <a:chExt cx="914400" cy="537388"/>
          </a:xfrm>
        </p:grpSpPr>
        <p:pic>
          <p:nvPicPr>
            <p:cNvPr id="377" name="Graphic 6" descr="AWS Glue service icon.">
              <a:extLst>
                <a:ext uri="{FF2B5EF4-FFF2-40B4-BE49-F238E27FC236}">
                  <a16:creationId xmlns:a16="http://schemas.microsoft.com/office/drawing/2014/main" id="{4907C933-D481-60F4-7EDE-242FE06E4C2E}"/>
                </a:ext>
              </a:extLst>
            </p:cNvPr>
            <p:cNvPicPr>
              <a:picLocks noChangeAspect="1" noChangeArrowheads="1"/>
            </p:cNvPicPr>
            <p:nvPr/>
          </p:nvPicPr>
          <p:blipFill>
            <a:blip>
              <a:extLst>
                <a:ext uri="{96DAC541-7B7A-43D3-8B79-37D633B846F1}">
                  <asvg:svgBlip xmlns:asvg="http://schemas.microsoft.com/office/drawing/2016/SVG/main" r:embed="rId14"/>
                </a:ext>
              </a:extLst>
            </a:blip>
            <a:srcRect/>
            <a:stretch/>
          </p:blipFill>
          <p:spPr bwMode="auto">
            <a:xfrm>
              <a:off x="1143569" y="4191226"/>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 name="TextBox 10">
              <a:extLst>
                <a:ext uri="{FF2B5EF4-FFF2-40B4-BE49-F238E27FC236}">
                  <a16:creationId xmlns:a16="http://schemas.microsoft.com/office/drawing/2014/main" id="{C7846E94-CD8B-CFFB-23D7-37CDDA70738A}"/>
                </a:ext>
              </a:extLst>
            </p:cNvPr>
            <p:cNvSpPr txBox="1">
              <a:spLocks noChangeArrowheads="1"/>
            </p:cNvSpPr>
            <p:nvPr/>
          </p:nvSpPr>
          <p:spPr bwMode="auto">
            <a:xfrm>
              <a:off x="813608" y="4454302"/>
              <a:ext cx="914400"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grpSp>
        <p:nvGrpSpPr>
          <p:cNvPr id="379" name="Group 378">
            <a:extLst>
              <a:ext uri="{FF2B5EF4-FFF2-40B4-BE49-F238E27FC236}">
                <a16:creationId xmlns:a16="http://schemas.microsoft.com/office/drawing/2014/main" id="{BE9883BE-D905-29B6-D0CB-EB29BEDECA64}"/>
              </a:ext>
            </a:extLst>
          </p:cNvPr>
          <p:cNvGrpSpPr/>
          <p:nvPr/>
        </p:nvGrpSpPr>
        <p:grpSpPr>
          <a:xfrm>
            <a:off x="8759794" y="5219126"/>
            <a:ext cx="632559" cy="365147"/>
            <a:chOff x="2568938" y="4453578"/>
            <a:chExt cx="727070" cy="419704"/>
          </a:xfrm>
        </p:grpSpPr>
        <p:sp>
          <p:nvSpPr>
            <p:cNvPr id="380" name="TextBox 17">
              <a:extLst>
                <a:ext uri="{FF2B5EF4-FFF2-40B4-BE49-F238E27FC236}">
                  <a16:creationId xmlns:a16="http://schemas.microsoft.com/office/drawing/2014/main" id="{6849C0FD-A551-D3F3-3167-B6667E34F179}"/>
                </a:ext>
              </a:extLst>
            </p:cNvPr>
            <p:cNvSpPr txBox="1">
              <a:spLocks noChangeArrowheads="1"/>
            </p:cNvSpPr>
            <p:nvPr/>
          </p:nvSpPr>
          <p:spPr bwMode="auto">
            <a:xfrm>
              <a:off x="2568938" y="4673227"/>
              <a:ext cx="7270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Athena</a:t>
              </a:r>
            </a:p>
          </p:txBody>
        </p:sp>
        <p:pic>
          <p:nvPicPr>
            <p:cNvPr id="381" name="Picture 18" descr="AWS Athena | AWS Analytics">
              <a:extLst>
                <a:ext uri="{FF2B5EF4-FFF2-40B4-BE49-F238E27FC236}">
                  <a16:creationId xmlns:a16="http://schemas.microsoft.com/office/drawing/2014/main" id="{49F8B8D9-FD46-C5A0-ABB1-A60155A1093E}"/>
                </a:ext>
              </a:extLst>
            </p:cNvPr>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798619" y="4453578"/>
              <a:ext cx="246888" cy="2468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3" name="Group 392">
            <a:extLst>
              <a:ext uri="{FF2B5EF4-FFF2-40B4-BE49-F238E27FC236}">
                <a16:creationId xmlns:a16="http://schemas.microsoft.com/office/drawing/2014/main" id="{2F5323A0-35BA-4981-8C69-351831A5DD40}"/>
              </a:ext>
            </a:extLst>
          </p:cNvPr>
          <p:cNvGrpSpPr>
            <a:grpSpLocks noChangeAspect="1"/>
          </p:cNvGrpSpPr>
          <p:nvPr/>
        </p:nvGrpSpPr>
        <p:grpSpPr>
          <a:xfrm>
            <a:off x="10703239" y="4606924"/>
            <a:ext cx="548641" cy="398739"/>
            <a:chOff x="10439432" y="5076086"/>
            <a:chExt cx="508983" cy="369919"/>
          </a:xfrm>
        </p:grpSpPr>
        <p:grpSp>
          <p:nvGrpSpPr>
            <p:cNvPr id="387" name="Group 226">
              <a:extLst>
                <a:ext uri="{FF2B5EF4-FFF2-40B4-BE49-F238E27FC236}">
                  <a16:creationId xmlns:a16="http://schemas.microsoft.com/office/drawing/2014/main" id="{0513169D-4628-E92C-47EB-52D797DBDC0A}"/>
                </a:ext>
              </a:extLst>
            </p:cNvPr>
            <p:cNvGrpSpPr>
              <a:grpSpLocks noChangeAspect="1"/>
            </p:cNvGrpSpPr>
            <p:nvPr/>
          </p:nvGrpSpPr>
          <p:grpSpPr bwMode="auto">
            <a:xfrm>
              <a:off x="10610328" y="5076086"/>
              <a:ext cx="166937" cy="182881"/>
              <a:chOff x="2437" y="456"/>
              <a:chExt cx="356" cy="390"/>
            </a:xfrm>
            <a:solidFill>
              <a:schemeClr val="tx1"/>
            </a:solidFill>
          </p:grpSpPr>
          <p:sp>
            <p:nvSpPr>
              <p:cNvPr id="388" name="Freeform 227">
                <a:extLst>
                  <a:ext uri="{FF2B5EF4-FFF2-40B4-BE49-F238E27FC236}">
                    <a16:creationId xmlns:a16="http://schemas.microsoft.com/office/drawing/2014/main" id="{3D82CBDB-1A8F-319E-60DE-0BDC39ED191D}"/>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89" name="Freeform 228">
                <a:extLst>
                  <a:ext uri="{FF2B5EF4-FFF2-40B4-BE49-F238E27FC236}">
                    <a16:creationId xmlns:a16="http://schemas.microsoft.com/office/drawing/2014/main" id="{63D7603C-C0BE-E4A7-29E4-94E16E9E3178}"/>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0" name="Freeform 229">
                <a:extLst>
                  <a:ext uri="{FF2B5EF4-FFF2-40B4-BE49-F238E27FC236}">
                    <a16:creationId xmlns:a16="http://schemas.microsoft.com/office/drawing/2014/main" id="{E0756839-279E-ED93-BEE9-F9C4278E7E58}"/>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1" name="Freeform 230">
                <a:extLst>
                  <a:ext uri="{FF2B5EF4-FFF2-40B4-BE49-F238E27FC236}">
                    <a16:creationId xmlns:a16="http://schemas.microsoft.com/office/drawing/2014/main" id="{B3942809-08B6-D6AA-926F-D729996331F6}"/>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2" name="TextBox 17">
              <a:extLst>
                <a:ext uri="{FF2B5EF4-FFF2-40B4-BE49-F238E27FC236}">
                  <a16:creationId xmlns:a16="http://schemas.microsoft.com/office/drawing/2014/main" id="{145BB37F-F88B-8043-6A4A-045E8C3E22BF}"/>
                </a:ext>
              </a:extLst>
            </p:cNvPr>
            <p:cNvSpPr txBox="1">
              <a:spLocks noChangeArrowheads="1"/>
            </p:cNvSpPr>
            <p:nvPr/>
          </p:nvSpPr>
          <p:spPr bwMode="auto">
            <a:xfrm>
              <a:off x="10439432" y="5245950"/>
              <a:ext cx="508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ERP</a:t>
              </a:r>
            </a:p>
          </p:txBody>
        </p:sp>
      </p:grpSp>
      <p:grpSp>
        <p:nvGrpSpPr>
          <p:cNvPr id="394" name="Group 393">
            <a:extLst>
              <a:ext uri="{FF2B5EF4-FFF2-40B4-BE49-F238E27FC236}">
                <a16:creationId xmlns:a16="http://schemas.microsoft.com/office/drawing/2014/main" id="{BFEA57B1-D3B0-476B-D8FF-E9756F83BB50}"/>
              </a:ext>
            </a:extLst>
          </p:cNvPr>
          <p:cNvGrpSpPr>
            <a:grpSpLocks noChangeAspect="1"/>
          </p:cNvGrpSpPr>
          <p:nvPr/>
        </p:nvGrpSpPr>
        <p:grpSpPr>
          <a:xfrm>
            <a:off x="11221096" y="4610251"/>
            <a:ext cx="548641" cy="398739"/>
            <a:chOff x="10439432" y="5076086"/>
            <a:chExt cx="508983" cy="369919"/>
          </a:xfrm>
        </p:grpSpPr>
        <p:grpSp>
          <p:nvGrpSpPr>
            <p:cNvPr id="395" name="Group 226">
              <a:extLst>
                <a:ext uri="{FF2B5EF4-FFF2-40B4-BE49-F238E27FC236}">
                  <a16:creationId xmlns:a16="http://schemas.microsoft.com/office/drawing/2014/main" id="{D0A22BBE-C5BA-CBE7-A9FF-F89A2B57BFAD}"/>
                </a:ext>
              </a:extLst>
            </p:cNvPr>
            <p:cNvGrpSpPr>
              <a:grpSpLocks noChangeAspect="1"/>
            </p:cNvGrpSpPr>
            <p:nvPr/>
          </p:nvGrpSpPr>
          <p:grpSpPr bwMode="auto">
            <a:xfrm>
              <a:off x="10610328" y="5076086"/>
              <a:ext cx="166937" cy="182881"/>
              <a:chOff x="2437" y="456"/>
              <a:chExt cx="356" cy="390"/>
            </a:xfrm>
            <a:solidFill>
              <a:schemeClr val="tx1"/>
            </a:solidFill>
          </p:grpSpPr>
          <p:sp>
            <p:nvSpPr>
              <p:cNvPr id="397" name="Freeform 227">
                <a:extLst>
                  <a:ext uri="{FF2B5EF4-FFF2-40B4-BE49-F238E27FC236}">
                    <a16:creationId xmlns:a16="http://schemas.microsoft.com/office/drawing/2014/main" id="{619085AA-283C-3322-A5DB-D5E8DBD519A4}"/>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8" name="Freeform 228">
                <a:extLst>
                  <a:ext uri="{FF2B5EF4-FFF2-40B4-BE49-F238E27FC236}">
                    <a16:creationId xmlns:a16="http://schemas.microsoft.com/office/drawing/2014/main" id="{3CF84C7D-54E8-CA87-E74C-31E039F2247F}"/>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399" name="Freeform 229">
                <a:extLst>
                  <a:ext uri="{FF2B5EF4-FFF2-40B4-BE49-F238E27FC236}">
                    <a16:creationId xmlns:a16="http://schemas.microsoft.com/office/drawing/2014/main" id="{19799E28-0A21-D789-8BF7-72F061182353}"/>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00" name="Freeform 230">
                <a:extLst>
                  <a:ext uri="{FF2B5EF4-FFF2-40B4-BE49-F238E27FC236}">
                    <a16:creationId xmlns:a16="http://schemas.microsoft.com/office/drawing/2014/main" id="{2B8D7CA6-77A8-A005-591D-20752097EBC3}"/>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396" name="TextBox 17">
              <a:extLst>
                <a:ext uri="{FF2B5EF4-FFF2-40B4-BE49-F238E27FC236}">
                  <a16:creationId xmlns:a16="http://schemas.microsoft.com/office/drawing/2014/main" id="{697E6F3C-F709-ED63-218D-385A8A2746EC}"/>
                </a:ext>
              </a:extLst>
            </p:cNvPr>
            <p:cNvSpPr txBox="1">
              <a:spLocks noChangeArrowheads="1"/>
            </p:cNvSpPr>
            <p:nvPr/>
          </p:nvSpPr>
          <p:spPr bwMode="auto">
            <a:xfrm>
              <a:off x="10439432" y="5245950"/>
              <a:ext cx="50898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SAP</a:t>
              </a:r>
            </a:p>
          </p:txBody>
        </p:sp>
      </p:grpSp>
      <p:grpSp>
        <p:nvGrpSpPr>
          <p:cNvPr id="416" name="Group 415">
            <a:extLst>
              <a:ext uri="{FF2B5EF4-FFF2-40B4-BE49-F238E27FC236}">
                <a16:creationId xmlns:a16="http://schemas.microsoft.com/office/drawing/2014/main" id="{3D10DB8A-8FED-B7FB-9345-877D19D8B3D2}"/>
              </a:ext>
            </a:extLst>
          </p:cNvPr>
          <p:cNvGrpSpPr>
            <a:grpSpLocks noChangeAspect="1"/>
          </p:cNvGrpSpPr>
          <p:nvPr/>
        </p:nvGrpSpPr>
        <p:grpSpPr>
          <a:xfrm>
            <a:off x="10678836" y="5044466"/>
            <a:ext cx="622571" cy="399285"/>
            <a:chOff x="10415048" y="5076086"/>
            <a:chExt cx="576733" cy="369887"/>
          </a:xfrm>
        </p:grpSpPr>
        <p:grpSp>
          <p:nvGrpSpPr>
            <p:cNvPr id="417" name="Group 226">
              <a:extLst>
                <a:ext uri="{FF2B5EF4-FFF2-40B4-BE49-F238E27FC236}">
                  <a16:creationId xmlns:a16="http://schemas.microsoft.com/office/drawing/2014/main" id="{785C9D2A-A2A9-1DA6-EB1D-F7C98C08A0CA}"/>
                </a:ext>
              </a:extLst>
            </p:cNvPr>
            <p:cNvGrpSpPr>
              <a:grpSpLocks noChangeAspect="1"/>
            </p:cNvGrpSpPr>
            <p:nvPr/>
          </p:nvGrpSpPr>
          <p:grpSpPr bwMode="auto">
            <a:xfrm>
              <a:off x="10610328" y="5076086"/>
              <a:ext cx="166937" cy="182881"/>
              <a:chOff x="2437" y="456"/>
              <a:chExt cx="356" cy="390"/>
            </a:xfrm>
            <a:solidFill>
              <a:schemeClr val="tx1"/>
            </a:solidFill>
          </p:grpSpPr>
          <p:sp>
            <p:nvSpPr>
              <p:cNvPr id="419" name="Freeform 227">
                <a:extLst>
                  <a:ext uri="{FF2B5EF4-FFF2-40B4-BE49-F238E27FC236}">
                    <a16:creationId xmlns:a16="http://schemas.microsoft.com/office/drawing/2014/main" id="{BF13F360-D816-2EE7-860E-00F7E93A82E0}"/>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0" name="Freeform 228">
                <a:extLst>
                  <a:ext uri="{FF2B5EF4-FFF2-40B4-BE49-F238E27FC236}">
                    <a16:creationId xmlns:a16="http://schemas.microsoft.com/office/drawing/2014/main" id="{0A9C946A-E85D-3A2E-A4A5-0B090FA6BFC1}"/>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1" name="Freeform 229">
                <a:extLst>
                  <a:ext uri="{FF2B5EF4-FFF2-40B4-BE49-F238E27FC236}">
                    <a16:creationId xmlns:a16="http://schemas.microsoft.com/office/drawing/2014/main" id="{A344377F-EB00-5C32-67CD-7108C6A77B2B}"/>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2" name="Freeform 230">
                <a:extLst>
                  <a:ext uri="{FF2B5EF4-FFF2-40B4-BE49-F238E27FC236}">
                    <a16:creationId xmlns:a16="http://schemas.microsoft.com/office/drawing/2014/main" id="{96C5677A-C28A-EB55-D6DD-C7C18F674B2D}"/>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18" name="TextBox 17">
              <a:extLst>
                <a:ext uri="{FF2B5EF4-FFF2-40B4-BE49-F238E27FC236}">
                  <a16:creationId xmlns:a16="http://schemas.microsoft.com/office/drawing/2014/main" id="{D95A2AA5-5174-967B-E153-17FD0510E0B9}"/>
                </a:ext>
              </a:extLst>
            </p:cNvPr>
            <p:cNvSpPr txBox="1">
              <a:spLocks noChangeArrowheads="1"/>
            </p:cNvSpPr>
            <p:nvPr/>
          </p:nvSpPr>
          <p:spPr bwMode="auto">
            <a:xfrm>
              <a:off x="10415048" y="5245918"/>
              <a:ext cx="57673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Salesforce</a:t>
              </a:r>
            </a:p>
          </p:txBody>
        </p:sp>
      </p:grpSp>
      <p:grpSp>
        <p:nvGrpSpPr>
          <p:cNvPr id="423" name="Group 422">
            <a:extLst>
              <a:ext uri="{FF2B5EF4-FFF2-40B4-BE49-F238E27FC236}">
                <a16:creationId xmlns:a16="http://schemas.microsoft.com/office/drawing/2014/main" id="{9D593187-882B-EE46-6490-784F0E601189}"/>
              </a:ext>
            </a:extLst>
          </p:cNvPr>
          <p:cNvGrpSpPr>
            <a:grpSpLocks noChangeAspect="1"/>
          </p:cNvGrpSpPr>
          <p:nvPr/>
        </p:nvGrpSpPr>
        <p:grpSpPr>
          <a:xfrm>
            <a:off x="11160117" y="5047793"/>
            <a:ext cx="677471" cy="399285"/>
            <a:chOff x="10378472" y="5076086"/>
            <a:chExt cx="627591" cy="369887"/>
          </a:xfrm>
        </p:grpSpPr>
        <p:grpSp>
          <p:nvGrpSpPr>
            <p:cNvPr id="424" name="Group 226">
              <a:extLst>
                <a:ext uri="{FF2B5EF4-FFF2-40B4-BE49-F238E27FC236}">
                  <a16:creationId xmlns:a16="http://schemas.microsoft.com/office/drawing/2014/main" id="{E7EB6346-CB70-A0DC-5890-29AD75C8544C}"/>
                </a:ext>
              </a:extLst>
            </p:cNvPr>
            <p:cNvGrpSpPr>
              <a:grpSpLocks noChangeAspect="1"/>
            </p:cNvGrpSpPr>
            <p:nvPr/>
          </p:nvGrpSpPr>
          <p:grpSpPr bwMode="auto">
            <a:xfrm>
              <a:off x="10610328" y="5076086"/>
              <a:ext cx="166937" cy="182881"/>
              <a:chOff x="2437" y="456"/>
              <a:chExt cx="356" cy="390"/>
            </a:xfrm>
            <a:solidFill>
              <a:schemeClr val="tx1"/>
            </a:solidFill>
          </p:grpSpPr>
          <p:sp>
            <p:nvSpPr>
              <p:cNvPr id="426" name="Freeform 227">
                <a:extLst>
                  <a:ext uri="{FF2B5EF4-FFF2-40B4-BE49-F238E27FC236}">
                    <a16:creationId xmlns:a16="http://schemas.microsoft.com/office/drawing/2014/main" id="{32BBEEB8-1D14-CC20-4C29-04054ADE149F}"/>
                  </a:ext>
                </a:extLst>
              </p:cNvPr>
              <p:cNvSpPr>
                <a:spLocks noEditPoints="1"/>
              </p:cNvSpPr>
              <p:nvPr/>
            </p:nvSpPr>
            <p:spPr bwMode="auto">
              <a:xfrm>
                <a:off x="2437" y="456"/>
                <a:ext cx="356" cy="160"/>
              </a:xfrm>
              <a:custGeom>
                <a:avLst/>
                <a:gdLst>
                  <a:gd name="T0" fmla="*/ 120 w 240"/>
                  <a:gd name="T1" fmla="*/ 108 h 108"/>
                  <a:gd name="T2" fmla="*/ 0 w 240"/>
                  <a:gd name="T3" fmla="*/ 54 h 108"/>
                  <a:gd name="T4" fmla="*/ 120 w 240"/>
                  <a:gd name="T5" fmla="*/ 0 h 108"/>
                  <a:gd name="T6" fmla="*/ 240 w 240"/>
                  <a:gd name="T7" fmla="*/ 54 h 108"/>
                  <a:gd name="T8" fmla="*/ 120 w 240"/>
                  <a:gd name="T9" fmla="*/ 108 h 108"/>
                  <a:gd name="T10" fmla="*/ 120 w 240"/>
                  <a:gd name="T11" fmla="*/ 12 h 108"/>
                  <a:gd name="T12" fmla="*/ 12 w 240"/>
                  <a:gd name="T13" fmla="*/ 54 h 108"/>
                  <a:gd name="T14" fmla="*/ 120 w 240"/>
                  <a:gd name="T15" fmla="*/ 96 h 108"/>
                  <a:gd name="T16" fmla="*/ 228 w 240"/>
                  <a:gd name="T17" fmla="*/ 54 h 108"/>
                  <a:gd name="T18" fmla="*/ 120 w 240"/>
                  <a:gd name="T19"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 h="108">
                    <a:moveTo>
                      <a:pt x="120" y="108"/>
                    </a:moveTo>
                    <a:cubicBezTo>
                      <a:pt x="52" y="108"/>
                      <a:pt x="0" y="84"/>
                      <a:pt x="0" y="54"/>
                    </a:cubicBezTo>
                    <a:cubicBezTo>
                      <a:pt x="0" y="23"/>
                      <a:pt x="52" y="0"/>
                      <a:pt x="120" y="0"/>
                    </a:cubicBezTo>
                    <a:cubicBezTo>
                      <a:pt x="187" y="0"/>
                      <a:pt x="240" y="23"/>
                      <a:pt x="240" y="54"/>
                    </a:cubicBezTo>
                    <a:cubicBezTo>
                      <a:pt x="240" y="84"/>
                      <a:pt x="187" y="108"/>
                      <a:pt x="120" y="108"/>
                    </a:cubicBezTo>
                    <a:close/>
                    <a:moveTo>
                      <a:pt x="120" y="12"/>
                    </a:moveTo>
                    <a:cubicBezTo>
                      <a:pt x="56" y="12"/>
                      <a:pt x="12" y="34"/>
                      <a:pt x="12" y="54"/>
                    </a:cubicBezTo>
                    <a:cubicBezTo>
                      <a:pt x="12" y="74"/>
                      <a:pt x="56" y="96"/>
                      <a:pt x="120" y="96"/>
                    </a:cubicBezTo>
                    <a:cubicBezTo>
                      <a:pt x="183" y="96"/>
                      <a:pt x="228" y="74"/>
                      <a:pt x="228" y="54"/>
                    </a:cubicBezTo>
                    <a:cubicBezTo>
                      <a:pt x="228" y="34"/>
                      <a:pt x="183" y="12"/>
                      <a:pt x="12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7" name="Freeform 228">
                <a:extLst>
                  <a:ext uri="{FF2B5EF4-FFF2-40B4-BE49-F238E27FC236}">
                    <a16:creationId xmlns:a16="http://schemas.microsoft.com/office/drawing/2014/main" id="{5975551B-CCEB-95D4-8FC5-697DD206EFF6}"/>
                  </a:ext>
                </a:extLst>
              </p:cNvPr>
              <p:cNvSpPr>
                <a:spLocks/>
              </p:cNvSpPr>
              <p:nvPr/>
            </p:nvSpPr>
            <p:spPr bwMode="auto">
              <a:xfrm>
                <a:off x="2437" y="598"/>
                <a:ext cx="356" cy="89"/>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8" name="Freeform 229">
                <a:extLst>
                  <a:ext uri="{FF2B5EF4-FFF2-40B4-BE49-F238E27FC236}">
                    <a16:creationId xmlns:a16="http://schemas.microsoft.com/office/drawing/2014/main" id="{D9597167-AC03-A425-5B74-BF9ADF773E39}"/>
                  </a:ext>
                </a:extLst>
              </p:cNvPr>
              <p:cNvSpPr>
                <a:spLocks/>
              </p:cNvSpPr>
              <p:nvPr/>
            </p:nvSpPr>
            <p:spPr bwMode="auto">
              <a:xfrm>
                <a:off x="2437" y="678"/>
                <a:ext cx="356" cy="88"/>
              </a:xfrm>
              <a:custGeom>
                <a:avLst/>
                <a:gdLst>
                  <a:gd name="T0" fmla="*/ 120 w 240"/>
                  <a:gd name="T1" fmla="*/ 60 h 60"/>
                  <a:gd name="T2" fmla="*/ 0 w 240"/>
                  <a:gd name="T3" fmla="*/ 6 h 60"/>
                  <a:gd name="T4" fmla="*/ 6 w 240"/>
                  <a:gd name="T5" fmla="*/ 0 h 60"/>
                  <a:gd name="T6" fmla="*/ 12 w 240"/>
                  <a:gd name="T7" fmla="*/ 6 h 60"/>
                  <a:gd name="T8" fmla="*/ 120 w 240"/>
                  <a:gd name="T9" fmla="*/ 48 h 60"/>
                  <a:gd name="T10" fmla="*/ 228 w 240"/>
                  <a:gd name="T11" fmla="*/ 6 h 60"/>
                  <a:gd name="T12" fmla="*/ 234 w 240"/>
                  <a:gd name="T13" fmla="*/ 0 h 60"/>
                  <a:gd name="T14" fmla="*/ 240 w 240"/>
                  <a:gd name="T15" fmla="*/ 6 h 60"/>
                  <a:gd name="T16" fmla="*/ 120 w 240"/>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60">
                    <a:moveTo>
                      <a:pt x="120" y="60"/>
                    </a:moveTo>
                    <a:cubicBezTo>
                      <a:pt x="52" y="60"/>
                      <a:pt x="0" y="36"/>
                      <a:pt x="0" y="6"/>
                    </a:cubicBezTo>
                    <a:cubicBezTo>
                      <a:pt x="0" y="2"/>
                      <a:pt x="2" y="0"/>
                      <a:pt x="6" y="0"/>
                    </a:cubicBezTo>
                    <a:cubicBezTo>
                      <a:pt x="9" y="0"/>
                      <a:pt x="12" y="2"/>
                      <a:pt x="12" y="6"/>
                    </a:cubicBezTo>
                    <a:cubicBezTo>
                      <a:pt x="12" y="26"/>
                      <a:pt x="56" y="48"/>
                      <a:pt x="120" y="48"/>
                    </a:cubicBezTo>
                    <a:cubicBezTo>
                      <a:pt x="183" y="48"/>
                      <a:pt x="228" y="26"/>
                      <a:pt x="228" y="6"/>
                    </a:cubicBezTo>
                    <a:cubicBezTo>
                      <a:pt x="228" y="2"/>
                      <a:pt x="230" y="0"/>
                      <a:pt x="234" y="0"/>
                    </a:cubicBezTo>
                    <a:cubicBezTo>
                      <a:pt x="237" y="0"/>
                      <a:pt x="240" y="2"/>
                      <a:pt x="240" y="6"/>
                    </a:cubicBezTo>
                    <a:cubicBezTo>
                      <a:pt x="240" y="36"/>
                      <a:pt x="187" y="60"/>
                      <a:pt x="12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sp>
            <p:nvSpPr>
              <p:cNvPr id="429" name="Freeform 230">
                <a:extLst>
                  <a:ext uri="{FF2B5EF4-FFF2-40B4-BE49-F238E27FC236}">
                    <a16:creationId xmlns:a16="http://schemas.microsoft.com/office/drawing/2014/main" id="{6C48DE9C-8B39-F6FE-BF34-B153294DB1F3}"/>
                  </a:ext>
                </a:extLst>
              </p:cNvPr>
              <p:cNvSpPr>
                <a:spLocks/>
              </p:cNvSpPr>
              <p:nvPr/>
            </p:nvSpPr>
            <p:spPr bwMode="auto">
              <a:xfrm>
                <a:off x="2437" y="527"/>
                <a:ext cx="356" cy="319"/>
              </a:xfrm>
              <a:custGeom>
                <a:avLst/>
                <a:gdLst>
                  <a:gd name="T0" fmla="*/ 120 w 240"/>
                  <a:gd name="T1" fmla="*/ 216 h 216"/>
                  <a:gd name="T2" fmla="*/ 0 w 240"/>
                  <a:gd name="T3" fmla="*/ 162 h 216"/>
                  <a:gd name="T4" fmla="*/ 0 w 240"/>
                  <a:gd name="T5" fmla="*/ 6 h 216"/>
                  <a:gd name="T6" fmla="*/ 6 w 240"/>
                  <a:gd name="T7" fmla="*/ 0 h 216"/>
                  <a:gd name="T8" fmla="*/ 12 w 240"/>
                  <a:gd name="T9" fmla="*/ 6 h 216"/>
                  <a:gd name="T10" fmla="*/ 12 w 240"/>
                  <a:gd name="T11" fmla="*/ 162 h 216"/>
                  <a:gd name="T12" fmla="*/ 120 w 240"/>
                  <a:gd name="T13" fmla="*/ 204 h 216"/>
                  <a:gd name="T14" fmla="*/ 228 w 240"/>
                  <a:gd name="T15" fmla="*/ 162 h 216"/>
                  <a:gd name="T16" fmla="*/ 228 w 240"/>
                  <a:gd name="T17" fmla="*/ 6 h 216"/>
                  <a:gd name="T18" fmla="*/ 234 w 240"/>
                  <a:gd name="T19" fmla="*/ 0 h 216"/>
                  <a:gd name="T20" fmla="*/ 240 w 240"/>
                  <a:gd name="T21" fmla="*/ 6 h 216"/>
                  <a:gd name="T22" fmla="*/ 240 w 240"/>
                  <a:gd name="T23" fmla="*/ 162 h 216"/>
                  <a:gd name="T24" fmla="*/ 120 w 240"/>
                  <a:gd name="T25"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16">
                    <a:moveTo>
                      <a:pt x="120" y="216"/>
                    </a:moveTo>
                    <a:cubicBezTo>
                      <a:pt x="52" y="216"/>
                      <a:pt x="0" y="192"/>
                      <a:pt x="0" y="162"/>
                    </a:cubicBezTo>
                    <a:cubicBezTo>
                      <a:pt x="0" y="6"/>
                      <a:pt x="0" y="6"/>
                      <a:pt x="0" y="6"/>
                    </a:cubicBezTo>
                    <a:cubicBezTo>
                      <a:pt x="0" y="2"/>
                      <a:pt x="2" y="0"/>
                      <a:pt x="6" y="0"/>
                    </a:cubicBezTo>
                    <a:cubicBezTo>
                      <a:pt x="9" y="0"/>
                      <a:pt x="12" y="2"/>
                      <a:pt x="12" y="6"/>
                    </a:cubicBezTo>
                    <a:cubicBezTo>
                      <a:pt x="12" y="162"/>
                      <a:pt x="12" y="162"/>
                      <a:pt x="12" y="162"/>
                    </a:cubicBezTo>
                    <a:cubicBezTo>
                      <a:pt x="12" y="182"/>
                      <a:pt x="56" y="204"/>
                      <a:pt x="120" y="204"/>
                    </a:cubicBezTo>
                    <a:cubicBezTo>
                      <a:pt x="183" y="204"/>
                      <a:pt x="228" y="182"/>
                      <a:pt x="228" y="162"/>
                    </a:cubicBezTo>
                    <a:cubicBezTo>
                      <a:pt x="228" y="6"/>
                      <a:pt x="228" y="6"/>
                      <a:pt x="228" y="6"/>
                    </a:cubicBezTo>
                    <a:cubicBezTo>
                      <a:pt x="228" y="2"/>
                      <a:pt x="230" y="0"/>
                      <a:pt x="234" y="0"/>
                    </a:cubicBezTo>
                    <a:cubicBezTo>
                      <a:pt x="237" y="0"/>
                      <a:pt x="240" y="2"/>
                      <a:pt x="240" y="6"/>
                    </a:cubicBezTo>
                    <a:cubicBezTo>
                      <a:pt x="240" y="162"/>
                      <a:pt x="240" y="162"/>
                      <a:pt x="240" y="162"/>
                    </a:cubicBezTo>
                    <a:cubicBezTo>
                      <a:pt x="240" y="192"/>
                      <a:pt x="187" y="216"/>
                      <a:pt x="120" y="2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600" b="0" i="0" u="none" strike="noStrike" kern="0" cap="none" spc="0" normalizeH="0" baseline="0" noProof="0">
                  <a:ln>
                    <a:noFill/>
                  </a:ln>
                  <a:solidFill>
                    <a:srgbClr val="96968C"/>
                  </a:solidFill>
                  <a:effectLst/>
                  <a:uLnTx/>
                  <a:uFillTx/>
                  <a:latin typeface="Graphik Regular" charset="0"/>
                  <a:ea typeface="+mn-ea"/>
                  <a:cs typeface="Arial" charset="0"/>
                </a:endParaRPr>
              </a:p>
            </p:txBody>
          </p:sp>
        </p:grpSp>
        <p:sp>
          <p:nvSpPr>
            <p:cNvPr id="425" name="TextBox 17">
              <a:extLst>
                <a:ext uri="{FF2B5EF4-FFF2-40B4-BE49-F238E27FC236}">
                  <a16:creationId xmlns:a16="http://schemas.microsoft.com/office/drawing/2014/main" id="{29DF70A5-9685-F804-6FF9-1DCB719D3C61}"/>
                </a:ext>
              </a:extLst>
            </p:cNvPr>
            <p:cNvSpPr txBox="1">
              <a:spLocks noChangeArrowheads="1"/>
            </p:cNvSpPr>
            <p:nvPr/>
          </p:nvSpPr>
          <p:spPr bwMode="auto">
            <a:xfrm>
              <a:off x="10378472" y="5245918"/>
              <a:ext cx="62759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ServiceNow</a:t>
              </a:r>
            </a:p>
          </p:txBody>
        </p:sp>
      </p:grpSp>
      <p:grpSp>
        <p:nvGrpSpPr>
          <p:cNvPr id="46" name="Group 45">
            <a:extLst>
              <a:ext uri="{FF2B5EF4-FFF2-40B4-BE49-F238E27FC236}">
                <a16:creationId xmlns:a16="http://schemas.microsoft.com/office/drawing/2014/main" id="{C8D696B0-A410-5A4B-2E88-2262B253478C}"/>
              </a:ext>
            </a:extLst>
          </p:cNvPr>
          <p:cNvGrpSpPr/>
          <p:nvPr/>
        </p:nvGrpSpPr>
        <p:grpSpPr>
          <a:xfrm>
            <a:off x="608509" y="2018534"/>
            <a:ext cx="499723" cy="325255"/>
            <a:chOff x="866012" y="2034221"/>
            <a:chExt cx="499723" cy="325255"/>
          </a:xfrm>
        </p:grpSpPr>
        <p:pic>
          <p:nvPicPr>
            <p:cNvPr id="434" name="Graphic 19" descr="AWS Identity and Access Management (IAM) service icon.">
              <a:extLst>
                <a:ext uri="{FF2B5EF4-FFF2-40B4-BE49-F238E27FC236}">
                  <a16:creationId xmlns:a16="http://schemas.microsoft.com/office/drawing/2014/main" id="{29FD08B3-A223-CDD3-F7AF-A140898B99C4}"/>
                </a:ext>
              </a:extLst>
            </p:cNvPr>
            <p:cNvPicPr>
              <a:picLocks noChangeAspect="1" noChangeArrowheads="1"/>
            </p:cNvPicPr>
            <p:nvPr/>
          </p:nvPicPr>
          <p:blipFill>
            <a:blip>
              <a:extLst>
                <a:ext uri="{96DAC541-7B7A-43D3-8B79-37D633B846F1}">
                  <asvg:svgBlip xmlns:asvg="http://schemas.microsoft.com/office/drawing/2016/SVG/main" r:embed="rId21"/>
                </a:ext>
              </a:extLst>
            </a:blip>
            <a:srcRect/>
            <a:stretch/>
          </p:blipFill>
          <p:spPr bwMode="auto">
            <a:xfrm>
              <a:off x="1021514" y="2034221"/>
              <a:ext cx="180730" cy="1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5" name="TextBox 12">
              <a:extLst>
                <a:ext uri="{FF2B5EF4-FFF2-40B4-BE49-F238E27FC236}">
                  <a16:creationId xmlns:a16="http://schemas.microsoft.com/office/drawing/2014/main" id="{7123EAB4-BB03-0B3E-D080-F8B7F5E6F483}"/>
                </a:ext>
              </a:extLst>
            </p:cNvPr>
            <p:cNvSpPr txBox="1">
              <a:spLocks noChangeArrowheads="1"/>
            </p:cNvSpPr>
            <p:nvPr/>
          </p:nvSpPr>
          <p:spPr bwMode="auto">
            <a:xfrm>
              <a:off x="866012" y="2197144"/>
              <a:ext cx="499723" cy="16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IAM</a:t>
              </a:r>
            </a:p>
          </p:txBody>
        </p:sp>
      </p:grpSp>
      <p:grpSp>
        <p:nvGrpSpPr>
          <p:cNvPr id="481" name="Group 480">
            <a:extLst>
              <a:ext uri="{FF2B5EF4-FFF2-40B4-BE49-F238E27FC236}">
                <a16:creationId xmlns:a16="http://schemas.microsoft.com/office/drawing/2014/main" id="{53D5F162-1427-3171-82E9-FA62A607324C}"/>
              </a:ext>
            </a:extLst>
          </p:cNvPr>
          <p:cNvGrpSpPr/>
          <p:nvPr/>
        </p:nvGrpSpPr>
        <p:grpSpPr>
          <a:xfrm>
            <a:off x="839942" y="2023346"/>
            <a:ext cx="624650" cy="341795"/>
            <a:chOff x="839942" y="2023346"/>
            <a:chExt cx="624650" cy="341795"/>
          </a:xfrm>
        </p:grpSpPr>
        <p:pic>
          <p:nvPicPr>
            <p:cNvPr id="437" name="Graphic 7" descr="AWS Key Management Service (AWS KMS) service icon.">
              <a:extLst>
                <a:ext uri="{FF2B5EF4-FFF2-40B4-BE49-F238E27FC236}">
                  <a16:creationId xmlns:a16="http://schemas.microsoft.com/office/drawing/2014/main" id="{F3B522F7-4525-2675-0E7C-19C4522B8334}"/>
                </a:ext>
              </a:extLst>
            </p:cNvPr>
            <p:cNvPicPr>
              <a:picLocks noChangeAspect="1" noChangeArrowheads="1"/>
            </p:cNvPicPr>
            <p:nvPr/>
          </p:nvPicPr>
          <p:blipFill>
            <a:blip>
              <a:extLst>
                <a:ext uri="{96DAC541-7B7A-43D3-8B79-37D633B846F1}">
                  <asvg:svgBlip xmlns:asvg="http://schemas.microsoft.com/office/drawing/2016/SVG/main" r:embed="rId22"/>
                </a:ext>
              </a:extLst>
            </a:blip>
            <a:srcRect/>
            <a:stretch/>
          </p:blipFill>
          <p:spPr bwMode="auto">
            <a:xfrm>
              <a:off x="1058840" y="2023346"/>
              <a:ext cx="180729" cy="18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 name="TextBox 9">
              <a:extLst>
                <a:ext uri="{FF2B5EF4-FFF2-40B4-BE49-F238E27FC236}">
                  <a16:creationId xmlns:a16="http://schemas.microsoft.com/office/drawing/2014/main" id="{526AEBA1-7340-18A1-0EB3-33AEC2C46EB4}"/>
                </a:ext>
              </a:extLst>
            </p:cNvPr>
            <p:cNvSpPr txBox="1">
              <a:spLocks noChangeArrowheads="1"/>
            </p:cNvSpPr>
            <p:nvPr/>
          </p:nvSpPr>
          <p:spPr bwMode="auto">
            <a:xfrm>
              <a:off x="839942" y="2185412"/>
              <a:ext cx="624650" cy="17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R="0" lvl="0" indent="0" algn="ctr" fontAlgn="auto">
                <a:lnSpc>
                  <a:spcPct val="8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KMS</a:t>
              </a:r>
            </a:p>
          </p:txBody>
        </p:sp>
      </p:grpSp>
      <p:grpSp>
        <p:nvGrpSpPr>
          <p:cNvPr id="439" name="Group 438">
            <a:extLst>
              <a:ext uri="{FF2B5EF4-FFF2-40B4-BE49-F238E27FC236}">
                <a16:creationId xmlns:a16="http://schemas.microsoft.com/office/drawing/2014/main" id="{C2657B79-F775-0234-B8B5-590AAF52C42C}"/>
              </a:ext>
            </a:extLst>
          </p:cNvPr>
          <p:cNvGrpSpPr>
            <a:grpSpLocks noChangeAspect="1"/>
          </p:cNvGrpSpPr>
          <p:nvPr/>
        </p:nvGrpSpPr>
        <p:grpSpPr>
          <a:xfrm>
            <a:off x="2560322" y="2038360"/>
            <a:ext cx="621847" cy="351769"/>
            <a:chOff x="9493158" y="1878801"/>
            <a:chExt cx="822960" cy="465534"/>
          </a:xfrm>
          <a:effectLst/>
        </p:grpSpPr>
        <p:pic>
          <p:nvPicPr>
            <p:cNvPr id="440" name="Graphic 6" descr="AWS CodePipeline service icon.">
              <a:extLst>
                <a:ext uri="{FF2B5EF4-FFF2-40B4-BE49-F238E27FC236}">
                  <a16:creationId xmlns:a16="http://schemas.microsoft.com/office/drawing/2014/main" id="{EF3D3DB1-4174-DEF8-020F-8F2FBC76F1A7}"/>
                </a:ext>
              </a:extLst>
            </p:cNvPr>
            <p:cNvPicPr>
              <a:picLocks noChangeAspect="1" noChangeArrowheads="1"/>
            </p:cNvPicPr>
            <p:nvPr/>
          </p:nvPicPr>
          <p:blipFill>
            <a:blip>
              <a:extLst>
                <a:ext uri="{96DAC541-7B7A-43D3-8B79-37D633B846F1}">
                  <asvg:svgBlip xmlns:asvg="http://schemas.microsoft.com/office/drawing/2016/SVG/main" r:embed="rId23"/>
                </a:ext>
              </a:extLst>
            </a:blip>
            <a:srcRect/>
            <a:stretch/>
          </p:blipFill>
          <p:spPr bwMode="auto">
            <a:xfrm>
              <a:off x="9764998" y="1878801"/>
              <a:ext cx="223261" cy="223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1" name="TextBox 9">
              <a:extLst>
                <a:ext uri="{FF2B5EF4-FFF2-40B4-BE49-F238E27FC236}">
                  <a16:creationId xmlns:a16="http://schemas.microsoft.com/office/drawing/2014/main" id="{31CB0AEE-A03F-3E17-3A43-3622FDE17133}"/>
                </a:ext>
              </a:extLst>
            </p:cNvPr>
            <p:cNvSpPr txBox="1">
              <a:spLocks noChangeArrowheads="1"/>
            </p:cNvSpPr>
            <p:nvPr/>
          </p:nvSpPr>
          <p:spPr bwMode="auto">
            <a:xfrm>
              <a:off x="9493158" y="2105207"/>
              <a:ext cx="822960" cy="23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CodeBuild</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grpSp>
      <p:grpSp>
        <p:nvGrpSpPr>
          <p:cNvPr id="442" name="Group 441">
            <a:extLst>
              <a:ext uri="{FF2B5EF4-FFF2-40B4-BE49-F238E27FC236}">
                <a16:creationId xmlns:a16="http://schemas.microsoft.com/office/drawing/2014/main" id="{100C031B-53D4-0BD9-FA02-A0751B5B816E}"/>
              </a:ext>
            </a:extLst>
          </p:cNvPr>
          <p:cNvGrpSpPr>
            <a:grpSpLocks noChangeAspect="1"/>
          </p:cNvGrpSpPr>
          <p:nvPr/>
        </p:nvGrpSpPr>
        <p:grpSpPr>
          <a:xfrm>
            <a:off x="1960412" y="2033398"/>
            <a:ext cx="736316" cy="350811"/>
            <a:chOff x="9272749" y="1827744"/>
            <a:chExt cx="1185731" cy="564927"/>
          </a:xfrm>
          <a:effectLst/>
        </p:grpSpPr>
        <p:pic>
          <p:nvPicPr>
            <p:cNvPr id="443" name="Graphic 6" descr="AWS CodePipeline service icon.">
              <a:extLst>
                <a:ext uri="{FF2B5EF4-FFF2-40B4-BE49-F238E27FC236}">
                  <a16:creationId xmlns:a16="http://schemas.microsoft.com/office/drawing/2014/main" id="{0501C1DF-7D93-DCB1-03FD-682D0A7ABA61}"/>
                </a:ext>
              </a:extLst>
            </p:cNvPr>
            <p:cNvPicPr>
              <a:picLocks noChangeAspect="1" noChangeArrowheads="1"/>
            </p:cNvPicPr>
            <p:nvPr/>
          </p:nvPicPr>
          <p:blipFill>
            <a:blip>
              <a:extLst>
                <a:ext uri="{96DAC541-7B7A-43D3-8B79-37D633B846F1}">
                  <asvg:svgBlip xmlns:asvg="http://schemas.microsoft.com/office/drawing/2016/SVG/main" r:embed="rId23"/>
                </a:ext>
              </a:extLst>
            </a:blip>
            <a:srcRect/>
            <a:stretch/>
          </p:blipFill>
          <p:spPr bwMode="auto">
            <a:xfrm>
              <a:off x="9722397" y="1827744"/>
              <a:ext cx="274321" cy="274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4" name="TextBox 9">
              <a:extLst>
                <a:ext uri="{FF2B5EF4-FFF2-40B4-BE49-F238E27FC236}">
                  <a16:creationId xmlns:a16="http://schemas.microsoft.com/office/drawing/2014/main" id="{4C958EFA-E0C5-DED6-AA13-A8676194D911}"/>
                </a:ext>
              </a:extLst>
            </p:cNvPr>
            <p:cNvSpPr txBox="1">
              <a:spLocks noChangeArrowheads="1"/>
            </p:cNvSpPr>
            <p:nvPr/>
          </p:nvSpPr>
          <p:spPr bwMode="auto">
            <a:xfrm>
              <a:off x="9272749" y="2105208"/>
              <a:ext cx="1185731" cy="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CodePipeline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grpSp>
      <p:grpSp>
        <p:nvGrpSpPr>
          <p:cNvPr id="445" name="Group 444">
            <a:extLst>
              <a:ext uri="{FF2B5EF4-FFF2-40B4-BE49-F238E27FC236}">
                <a16:creationId xmlns:a16="http://schemas.microsoft.com/office/drawing/2014/main" id="{D9C25AFC-2050-FB92-C637-4BF31E131403}"/>
              </a:ext>
            </a:extLst>
          </p:cNvPr>
          <p:cNvGrpSpPr/>
          <p:nvPr/>
        </p:nvGrpSpPr>
        <p:grpSpPr>
          <a:xfrm>
            <a:off x="199215" y="2970183"/>
            <a:ext cx="803511" cy="392668"/>
            <a:chOff x="5165266" y="4966589"/>
            <a:chExt cx="2066720" cy="1009984"/>
          </a:xfrm>
        </p:grpSpPr>
        <p:pic>
          <p:nvPicPr>
            <p:cNvPr id="446" name="Graphic 17" descr="Amazon CloudWatch service icon.">
              <a:extLst>
                <a:ext uri="{FF2B5EF4-FFF2-40B4-BE49-F238E27FC236}">
                  <a16:creationId xmlns:a16="http://schemas.microsoft.com/office/drawing/2014/main" id="{8E274CF1-52AF-1E7F-B22C-40DC68F85DEF}"/>
                </a:ext>
              </a:extLst>
            </p:cNvPr>
            <p:cNvPicPr>
              <a:picLocks noChangeAspect="1" noChangeArrowheads="1"/>
            </p:cNvPicPr>
            <p:nvPr/>
          </p:nvPicPr>
          <p:blipFill>
            <a:blip>
              <a:extLst>
                <a:ext uri="{96DAC541-7B7A-43D3-8B79-37D633B846F1}">
                  <asvg:svgBlip xmlns:asvg="http://schemas.microsoft.com/office/drawing/2016/SVG/main" r:embed="rId24"/>
                </a:ext>
              </a:extLst>
            </a:blip>
            <a:srcRect/>
            <a:stretch/>
          </p:blipFill>
          <p:spPr bwMode="auto">
            <a:xfrm>
              <a:off x="5934299" y="4966589"/>
              <a:ext cx="517427" cy="51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7" name="TextBox 9">
              <a:extLst>
                <a:ext uri="{FF2B5EF4-FFF2-40B4-BE49-F238E27FC236}">
                  <a16:creationId xmlns:a16="http://schemas.microsoft.com/office/drawing/2014/main" id="{392A0C38-4044-0FBE-5A9F-32DC1A7A846A}"/>
                </a:ext>
              </a:extLst>
            </p:cNvPr>
            <p:cNvSpPr txBox="1">
              <a:spLocks noChangeArrowheads="1"/>
            </p:cNvSpPr>
            <p:nvPr/>
          </p:nvSpPr>
          <p:spPr bwMode="auto">
            <a:xfrm>
              <a:off x="5165266" y="5511819"/>
              <a:ext cx="2066720" cy="46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CloudWatch</a:t>
              </a:r>
            </a:p>
          </p:txBody>
        </p:sp>
      </p:grpSp>
      <p:grpSp>
        <p:nvGrpSpPr>
          <p:cNvPr id="448" name="Group 447">
            <a:extLst>
              <a:ext uri="{FF2B5EF4-FFF2-40B4-BE49-F238E27FC236}">
                <a16:creationId xmlns:a16="http://schemas.microsoft.com/office/drawing/2014/main" id="{4CDABB44-6E51-94D5-EF9B-E7FB3D81DE42}"/>
              </a:ext>
            </a:extLst>
          </p:cNvPr>
          <p:cNvGrpSpPr/>
          <p:nvPr/>
        </p:nvGrpSpPr>
        <p:grpSpPr>
          <a:xfrm>
            <a:off x="696611" y="2965968"/>
            <a:ext cx="670490" cy="393285"/>
            <a:chOff x="6033195" y="4968349"/>
            <a:chExt cx="1724577" cy="1011571"/>
          </a:xfrm>
        </p:grpSpPr>
        <p:pic>
          <p:nvPicPr>
            <p:cNvPr id="449" name="Graphic 7" descr="AWS X-Ray service icon.">
              <a:extLst>
                <a:ext uri="{FF2B5EF4-FFF2-40B4-BE49-F238E27FC236}">
                  <a16:creationId xmlns:a16="http://schemas.microsoft.com/office/drawing/2014/main" id="{71942122-1073-93AB-D48A-19CF09F8035E}"/>
                </a:ext>
              </a:extLst>
            </p:cNvPr>
            <p:cNvPicPr>
              <a:picLocks noChangeAspect="1" noChangeArrowheads="1"/>
            </p:cNvPicPr>
            <p:nvPr/>
          </p:nvPicPr>
          <p:blipFill>
            <a:blip>
              <a:extLst>
                <a:ext uri="{96DAC541-7B7A-43D3-8B79-37D633B846F1}">
                  <asvg:svgBlip xmlns:asvg="http://schemas.microsoft.com/office/drawing/2016/SVG/main" r:embed="rId25"/>
                </a:ext>
              </a:extLst>
            </a:blip>
            <a:srcRect/>
            <a:stretch/>
          </p:blipFill>
          <p:spPr bwMode="auto">
            <a:xfrm>
              <a:off x="6640587" y="4968349"/>
              <a:ext cx="540944" cy="54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 name="TextBox 9">
              <a:extLst>
                <a:ext uri="{FF2B5EF4-FFF2-40B4-BE49-F238E27FC236}">
                  <a16:creationId xmlns:a16="http://schemas.microsoft.com/office/drawing/2014/main" id="{CECB2A4B-DF80-6B52-4B67-4A0FE0730112}"/>
                </a:ext>
              </a:extLst>
            </p:cNvPr>
            <p:cNvSpPr txBox="1">
              <a:spLocks noChangeArrowheads="1"/>
            </p:cNvSpPr>
            <p:nvPr/>
          </p:nvSpPr>
          <p:spPr bwMode="auto">
            <a:xfrm>
              <a:off x="6033195" y="5515166"/>
              <a:ext cx="1724577" cy="46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X-Ray</a:t>
              </a:r>
            </a:p>
          </p:txBody>
        </p:sp>
      </p:grpSp>
      <p:grpSp>
        <p:nvGrpSpPr>
          <p:cNvPr id="451" name="Group 450">
            <a:extLst>
              <a:ext uri="{FF2B5EF4-FFF2-40B4-BE49-F238E27FC236}">
                <a16:creationId xmlns:a16="http://schemas.microsoft.com/office/drawing/2014/main" id="{0AC93D3A-4A90-3254-2BF2-CA53ACD9AE7F}"/>
              </a:ext>
            </a:extLst>
          </p:cNvPr>
          <p:cNvGrpSpPr/>
          <p:nvPr/>
        </p:nvGrpSpPr>
        <p:grpSpPr>
          <a:xfrm>
            <a:off x="3179039" y="2599552"/>
            <a:ext cx="531983" cy="373947"/>
            <a:chOff x="2268442" y="3500566"/>
            <a:chExt cx="531983" cy="373947"/>
          </a:xfrm>
        </p:grpSpPr>
        <p:sp>
          <p:nvSpPr>
            <p:cNvPr id="452" name="TextBox 12">
              <a:extLst>
                <a:ext uri="{FF2B5EF4-FFF2-40B4-BE49-F238E27FC236}">
                  <a16:creationId xmlns:a16="http://schemas.microsoft.com/office/drawing/2014/main" id="{271F4664-30FA-F9A5-9D39-4E9C5DE57460}"/>
                </a:ext>
              </a:extLst>
            </p:cNvPr>
            <p:cNvSpPr txBox="1">
              <a:spLocks noChangeArrowheads="1"/>
            </p:cNvSpPr>
            <p:nvPr/>
          </p:nvSpPr>
          <p:spPr bwMode="auto">
            <a:xfrm>
              <a:off x="2268442" y="3693823"/>
              <a:ext cx="531983"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a:t>
              </a:r>
            </a:p>
          </p:txBody>
        </p:sp>
        <p:pic>
          <p:nvPicPr>
            <p:cNvPr id="453" name="Picture 2" descr="Bedrock (AWS) Logo Free Download SVG... · LobeHub">
              <a:extLst>
                <a:ext uri="{FF2B5EF4-FFF2-40B4-BE49-F238E27FC236}">
                  <a16:creationId xmlns:a16="http://schemas.microsoft.com/office/drawing/2014/main" id="{6EBFE23D-7B9E-012C-B5FF-B525A020444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20448" y="3500566"/>
              <a:ext cx="228600" cy="22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4" name="Group 453">
            <a:extLst>
              <a:ext uri="{FF2B5EF4-FFF2-40B4-BE49-F238E27FC236}">
                <a16:creationId xmlns:a16="http://schemas.microsoft.com/office/drawing/2014/main" id="{33C8BCD4-72D3-90B8-7C2C-100D512FC243}"/>
              </a:ext>
            </a:extLst>
          </p:cNvPr>
          <p:cNvGrpSpPr/>
          <p:nvPr/>
        </p:nvGrpSpPr>
        <p:grpSpPr>
          <a:xfrm>
            <a:off x="3108709" y="2953865"/>
            <a:ext cx="703429" cy="403542"/>
            <a:chOff x="2684686" y="3465313"/>
            <a:chExt cx="703429" cy="403542"/>
          </a:xfrm>
        </p:grpSpPr>
        <p:sp>
          <p:nvSpPr>
            <p:cNvPr id="455" name="TextBox 19">
              <a:extLst>
                <a:ext uri="{FF2B5EF4-FFF2-40B4-BE49-F238E27FC236}">
                  <a16:creationId xmlns:a16="http://schemas.microsoft.com/office/drawing/2014/main" id="{5A299B6F-5876-741D-2C66-3DB418B14073}"/>
                </a:ext>
              </a:extLst>
            </p:cNvPr>
            <p:cNvSpPr txBox="1">
              <a:spLocks noChangeArrowheads="1"/>
            </p:cNvSpPr>
            <p:nvPr/>
          </p:nvSpPr>
          <p:spPr bwMode="auto">
            <a:xfrm>
              <a:off x="2684686" y="3688165"/>
              <a:ext cx="70342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a:t>
              </a:r>
            </a:p>
          </p:txBody>
        </p:sp>
        <p:pic>
          <p:nvPicPr>
            <p:cNvPr id="456" name="Picture 10" descr="Amazon SageMaker Now Supports Additional Instance Types, Local Mode, Open  Sourced Containers, MXNet and Tensorflow Updates | AWS News Blog">
              <a:extLst>
                <a:ext uri="{FF2B5EF4-FFF2-40B4-BE49-F238E27FC236}">
                  <a16:creationId xmlns:a16="http://schemas.microsoft.com/office/drawing/2014/main" id="{B4F612CB-799D-0F3A-83C8-7C8195F03C16}"/>
                </a:ext>
              </a:extLst>
            </p:cNvPr>
            <p:cNvPicPr>
              <a:picLocks noChangeAspect="1" noChangeArrowheads="1"/>
            </p:cNvPicPr>
            <p:nvPr/>
          </p:nvPicPr>
          <p:blipFill>
            <a:blip r:embed="rId12" cstate="email">
              <a:duotone>
                <a:prstClr val="black"/>
                <a:srgbClr val="A366FF">
                  <a:tint val="45000"/>
                  <a:satMod val="400000"/>
                </a:srgbClr>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99412" y="3465313"/>
              <a:ext cx="274320" cy="279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7" name="Group 456">
            <a:extLst>
              <a:ext uri="{FF2B5EF4-FFF2-40B4-BE49-F238E27FC236}">
                <a16:creationId xmlns:a16="http://schemas.microsoft.com/office/drawing/2014/main" id="{E1B0C705-5C91-322B-8D7E-F8A6E55B92B2}"/>
              </a:ext>
            </a:extLst>
          </p:cNvPr>
          <p:cNvGrpSpPr/>
          <p:nvPr/>
        </p:nvGrpSpPr>
        <p:grpSpPr>
          <a:xfrm>
            <a:off x="2061624" y="6322513"/>
            <a:ext cx="522908" cy="385717"/>
            <a:chOff x="2210740" y="5745535"/>
            <a:chExt cx="731520" cy="539598"/>
          </a:xfrm>
        </p:grpSpPr>
        <p:pic>
          <p:nvPicPr>
            <p:cNvPr id="458" name="Graphic 23" descr="Amazon Elastic Kubernetes Service (Amazon EKS) Service icon.">
              <a:extLst>
                <a:ext uri="{FF2B5EF4-FFF2-40B4-BE49-F238E27FC236}">
                  <a16:creationId xmlns:a16="http://schemas.microsoft.com/office/drawing/2014/main" id="{B5380C61-C5F2-818E-7B36-31202E33F89E}"/>
                </a:ext>
              </a:extLst>
            </p:cNvPr>
            <p:cNvPicPr>
              <a:picLocks noChangeAspect="1" noChangeArrowheads="1"/>
            </p:cNvPicPr>
            <p:nvPr/>
          </p:nvPicPr>
          <p:blipFill>
            <a:blip>
              <a:extLst>
                <a:ext uri="{96DAC541-7B7A-43D3-8B79-37D633B846F1}">
                  <asvg:svgBlip xmlns:asvg="http://schemas.microsoft.com/office/drawing/2016/SVG/main" r:embed="rId26"/>
                </a:ext>
              </a:extLst>
            </a:blip>
            <a:srcRect/>
            <a:stretch/>
          </p:blipFill>
          <p:spPr bwMode="auto">
            <a:xfrm>
              <a:off x="2429181" y="574553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9" name="TextBox 9">
              <a:extLst>
                <a:ext uri="{FF2B5EF4-FFF2-40B4-BE49-F238E27FC236}">
                  <a16:creationId xmlns:a16="http://schemas.microsoft.com/office/drawing/2014/main" id="{80407540-9301-9166-6CC7-AAF8E4492EF1}"/>
                </a:ext>
              </a:extLst>
            </p:cNvPr>
            <p:cNvSpPr txBox="1">
              <a:spLocks noChangeArrowheads="1"/>
            </p:cNvSpPr>
            <p:nvPr/>
          </p:nvSpPr>
          <p:spPr bwMode="auto">
            <a:xfrm>
              <a:off x="2210740" y="6032357"/>
              <a:ext cx="731520" cy="25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EKS</a:t>
              </a:r>
            </a:p>
          </p:txBody>
        </p:sp>
      </p:grpSp>
      <p:grpSp>
        <p:nvGrpSpPr>
          <p:cNvPr id="462" name="Group 461">
            <a:extLst>
              <a:ext uri="{FF2B5EF4-FFF2-40B4-BE49-F238E27FC236}">
                <a16:creationId xmlns:a16="http://schemas.microsoft.com/office/drawing/2014/main" id="{81D77B45-3538-4E99-10C2-4CD9DA8BFFEB}"/>
              </a:ext>
            </a:extLst>
          </p:cNvPr>
          <p:cNvGrpSpPr/>
          <p:nvPr/>
        </p:nvGrpSpPr>
        <p:grpSpPr>
          <a:xfrm>
            <a:off x="2530437" y="6317311"/>
            <a:ext cx="522908" cy="381297"/>
            <a:chOff x="3842105" y="6317821"/>
            <a:chExt cx="522908" cy="381297"/>
          </a:xfrm>
        </p:grpSpPr>
        <p:pic>
          <p:nvPicPr>
            <p:cNvPr id="460" name="Graphic 14" descr="AWS Fargate service icon.">
              <a:extLst>
                <a:ext uri="{FF2B5EF4-FFF2-40B4-BE49-F238E27FC236}">
                  <a16:creationId xmlns:a16="http://schemas.microsoft.com/office/drawing/2014/main" id="{18CE794B-211F-FBD5-3D1C-5E91D739317D}"/>
                </a:ext>
              </a:extLst>
            </p:cNvPr>
            <p:cNvPicPr>
              <a:picLocks noChangeAspect="1" noChangeArrowheads="1"/>
            </p:cNvPicPr>
            <p:nvPr/>
          </p:nvPicPr>
          <p:blipFill>
            <a:blip>
              <a:extLst>
                <a:ext uri="{96DAC541-7B7A-43D3-8B79-37D633B846F1}">
                  <asvg:svgBlip xmlns:asvg="http://schemas.microsoft.com/office/drawing/2016/SVG/main" r:embed="rId27"/>
                </a:ext>
              </a:extLst>
            </a:blip>
            <a:srcRect/>
            <a:stretch/>
          </p:blipFill>
          <p:spPr bwMode="auto">
            <a:xfrm>
              <a:off x="4003286" y="6317821"/>
              <a:ext cx="201168" cy="20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TextBox 9">
              <a:extLst>
                <a:ext uri="{FF2B5EF4-FFF2-40B4-BE49-F238E27FC236}">
                  <a16:creationId xmlns:a16="http://schemas.microsoft.com/office/drawing/2014/main" id="{9198B266-9752-8E5B-9833-65435ABCC7C1}"/>
                </a:ext>
              </a:extLst>
            </p:cNvPr>
            <p:cNvSpPr txBox="1">
              <a:spLocks noChangeArrowheads="1"/>
            </p:cNvSpPr>
            <p:nvPr/>
          </p:nvSpPr>
          <p:spPr bwMode="auto">
            <a:xfrm>
              <a:off x="3842105" y="6518428"/>
              <a:ext cx="522908"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ECS</a:t>
              </a:r>
            </a:p>
          </p:txBody>
        </p:sp>
      </p:grpSp>
      <p:grpSp>
        <p:nvGrpSpPr>
          <p:cNvPr id="463" name="Group 462">
            <a:extLst>
              <a:ext uri="{FF2B5EF4-FFF2-40B4-BE49-F238E27FC236}">
                <a16:creationId xmlns:a16="http://schemas.microsoft.com/office/drawing/2014/main" id="{88FFB786-BA90-A3D8-911F-525DBD962257}"/>
              </a:ext>
            </a:extLst>
          </p:cNvPr>
          <p:cNvGrpSpPr/>
          <p:nvPr/>
        </p:nvGrpSpPr>
        <p:grpSpPr>
          <a:xfrm>
            <a:off x="4863500" y="6368519"/>
            <a:ext cx="563461" cy="377845"/>
            <a:chOff x="5397271" y="5776397"/>
            <a:chExt cx="731520" cy="490542"/>
          </a:xfrm>
        </p:grpSpPr>
        <p:pic>
          <p:nvPicPr>
            <p:cNvPr id="464" name="Graphic 10" descr="AWS Lambda service icon.">
              <a:extLst>
                <a:ext uri="{FF2B5EF4-FFF2-40B4-BE49-F238E27FC236}">
                  <a16:creationId xmlns:a16="http://schemas.microsoft.com/office/drawing/2014/main" id="{2BA56EC8-451F-BEDD-9603-DDC2E260CC26}"/>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5629047" y="5776397"/>
              <a:ext cx="261169" cy="2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5" name="TextBox 20">
              <a:extLst>
                <a:ext uri="{FF2B5EF4-FFF2-40B4-BE49-F238E27FC236}">
                  <a16:creationId xmlns:a16="http://schemas.microsoft.com/office/drawing/2014/main" id="{0A3CC3C7-2C0B-4063-102A-E0AAB58B84C2}"/>
                </a:ext>
              </a:extLst>
            </p:cNvPr>
            <p:cNvSpPr txBox="1">
              <a:spLocks noChangeArrowheads="1"/>
            </p:cNvSpPr>
            <p:nvPr/>
          </p:nvSpPr>
          <p:spPr bwMode="auto">
            <a:xfrm>
              <a:off x="5397271" y="6032356"/>
              <a:ext cx="731520" cy="23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466" name="Group 465">
            <a:extLst>
              <a:ext uri="{FF2B5EF4-FFF2-40B4-BE49-F238E27FC236}">
                <a16:creationId xmlns:a16="http://schemas.microsoft.com/office/drawing/2014/main" id="{7DC28972-0C03-8F46-19BD-61A823D333F3}"/>
              </a:ext>
            </a:extLst>
          </p:cNvPr>
          <p:cNvGrpSpPr/>
          <p:nvPr/>
        </p:nvGrpSpPr>
        <p:grpSpPr>
          <a:xfrm>
            <a:off x="6878422" y="6365279"/>
            <a:ext cx="713670" cy="376627"/>
            <a:chOff x="8473190" y="5747400"/>
            <a:chExt cx="962462" cy="507924"/>
          </a:xfrm>
        </p:grpSpPr>
        <p:pic>
          <p:nvPicPr>
            <p:cNvPr id="467" name="Graphic 20" descr="AWS Control Tower service icon.">
              <a:extLst>
                <a:ext uri="{FF2B5EF4-FFF2-40B4-BE49-F238E27FC236}">
                  <a16:creationId xmlns:a16="http://schemas.microsoft.com/office/drawing/2014/main" id="{20595752-8324-A5DE-F5DE-5943FFBB2FD5}"/>
                </a:ext>
              </a:extLst>
            </p:cNvPr>
            <p:cNvPicPr>
              <a:picLocks noChangeAspect="1" noChangeArrowheads="1"/>
            </p:cNvPicPr>
            <p:nvPr/>
          </p:nvPicPr>
          <p:blipFill>
            <a:blip>
              <a:extLst>
                <a:ext uri="{96DAC541-7B7A-43D3-8B79-37D633B846F1}">
                  <asvg:svgBlip xmlns:asvg="http://schemas.microsoft.com/office/drawing/2016/SVG/main" r:embed="rId28"/>
                </a:ext>
              </a:extLst>
            </a:blip>
            <a:srcRect/>
            <a:stretch/>
          </p:blipFill>
          <p:spPr bwMode="auto">
            <a:xfrm>
              <a:off x="8817261" y="5747400"/>
              <a:ext cx="274321"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 name="TextBox 18">
              <a:extLst>
                <a:ext uri="{FF2B5EF4-FFF2-40B4-BE49-F238E27FC236}">
                  <a16:creationId xmlns:a16="http://schemas.microsoft.com/office/drawing/2014/main" id="{02C32FAB-9921-0D19-D351-FFD5B2A7F8E8}"/>
                </a:ext>
              </a:extLst>
            </p:cNvPr>
            <p:cNvSpPr txBox="1">
              <a:spLocks noChangeArrowheads="1"/>
            </p:cNvSpPr>
            <p:nvPr/>
          </p:nvSpPr>
          <p:spPr bwMode="auto">
            <a:xfrm>
              <a:off x="8473190" y="6011643"/>
              <a:ext cx="962462" cy="24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Control Tower</a:t>
              </a:r>
            </a:p>
          </p:txBody>
        </p:sp>
      </p:grpSp>
      <p:sp>
        <p:nvSpPr>
          <p:cNvPr id="14" name="TextBox 13">
            <a:extLst>
              <a:ext uri="{FF2B5EF4-FFF2-40B4-BE49-F238E27FC236}">
                <a16:creationId xmlns:a16="http://schemas.microsoft.com/office/drawing/2014/main" id="{CEFA37D0-58E6-211F-7899-D78628BC75E3}"/>
              </a:ext>
            </a:extLst>
          </p:cNvPr>
          <p:cNvSpPr txBox="1"/>
          <p:nvPr/>
        </p:nvSpPr>
        <p:spPr>
          <a:xfrm>
            <a:off x="9697193" y="1458713"/>
            <a:ext cx="2269156" cy="27908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An ensemble of models that continue to learn are accessed for planning, reasoning and decisioning purposes</a:t>
            </a:r>
          </a:p>
        </p:txBody>
      </p:sp>
      <p:sp>
        <p:nvSpPr>
          <p:cNvPr id="30" name="Oval 29">
            <a:extLst>
              <a:ext uri="{FF2B5EF4-FFF2-40B4-BE49-F238E27FC236}">
                <a16:creationId xmlns:a16="http://schemas.microsoft.com/office/drawing/2014/main" id="{28598460-63BE-D9ED-1670-580E34AF3FA4}"/>
              </a:ext>
            </a:extLst>
          </p:cNvPr>
          <p:cNvSpPr/>
          <p:nvPr/>
        </p:nvSpPr>
        <p:spPr>
          <a:xfrm>
            <a:off x="9527761" y="1491805"/>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3</a:t>
            </a:r>
          </a:p>
        </p:txBody>
      </p:sp>
      <p:sp>
        <p:nvSpPr>
          <p:cNvPr id="31" name="TextBox 30">
            <a:extLst>
              <a:ext uri="{FF2B5EF4-FFF2-40B4-BE49-F238E27FC236}">
                <a16:creationId xmlns:a16="http://schemas.microsoft.com/office/drawing/2014/main" id="{E7B28225-674C-D3C9-82B8-1EF364626B5F}"/>
              </a:ext>
            </a:extLst>
          </p:cNvPr>
          <p:cNvSpPr txBox="1"/>
          <p:nvPr/>
        </p:nvSpPr>
        <p:spPr>
          <a:xfrm>
            <a:off x="9697193" y="1963234"/>
            <a:ext cx="2269156" cy="27908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Specialized knowledge is engineered and access through semantic layer for agent consumption. Built from the underlying data products</a:t>
            </a:r>
          </a:p>
        </p:txBody>
      </p:sp>
      <p:sp>
        <p:nvSpPr>
          <p:cNvPr id="37" name="Oval 36">
            <a:extLst>
              <a:ext uri="{FF2B5EF4-FFF2-40B4-BE49-F238E27FC236}">
                <a16:creationId xmlns:a16="http://schemas.microsoft.com/office/drawing/2014/main" id="{6E858499-9C1B-8280-4CE3-5641E54B622C}"/>
              </a:ext>
            </a:extLst>
          </p:cNvPr>
          <p:cNvSpPr/>
          <p:nvPr/>
        </p:nvSpPr>
        <p:spPr>
          <a:xfrm>
            <a:off x="9527761" y="199632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4</a:t>
            </a:r>
          </a:p>
        </p:txBody>
      </p:sp>
      <p:sp>
        <p:nvSpPr>
          <p:cNvPr id="39" name="TextBox 38">
            <a:extLst>
              <a:ext uri="{FF2B5EF4-FFF2-40B4-BE49-F238E27FC236}">
                <a16:creationId xmlns:a16="http://schemas.microsoft.com/office/drawing/2014/main" id="{91CBE884-FF86-7FA2-4E6D-049305871757}"/>
              </a:ext>
            </a:extLst>
          </p:cNvPr>
          <p:cNvSpPr txBox="1"/>
          <p:nvPr/>
        </p:nvSpPr>
        <p:spPr>
          <a:xfrm>
            <a:off x="10086500" y="2690515"/>
            <a:ext cx="2105500" cy="2725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Agent actions update data products as where relevant to maintain updated information</a:t>
            </a:r>
          </a:p>
        </p:txBody>
      </p:sp>
      <p:sp>
        <p:nvSpPr>
          <p:cNvPr id="40" name="Oval 39">
            <a:extLst>
              <a:ext uri="{FF2B5EF4-FFF2-40B4-BE49-F238E27FC236}">
                <a16:creationId xmlns:a16="http://schemas.microsoft.com/office/drawing/2014/main" id="{1B915A71-6C4D-2BA2-4943-E1FCC2EEF71A}"/>
              </a:ext>
            </a:extLst>
          </p:cNvPr>
          <p:cNvSpPr/>
          <p:nvPr/>
        </p:nvSpPr>
        <p:spPr>
          <a:xfrm>
            <a:off x="9917068" y="2746854"/>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5</a:t>
            </a:r>
          </a:p>
        </p:txBody>
      </p:sp>
      <p:sp>
        <p:nvSpPr>
          <p:cNvPr id="469" name="TextBox 468">
            <a:extLst>
              <a:ext uri="{FF2B5EF4-FFF2-40B4-BE49-F238E27FC236}">
                <a16:creationId xmlns:a16="http://schemas.microsoft.com/office/drawing/2014/main" id="{E92544D6-86D5-4FAC-C04F-CB8693CCF8D5}"/>
              </a:ext>
            </a:extLst>
          </p:cNvPr>
          <p:cNvSpPr txBox="1"/>
          <p:nvPr/>
        </p:nvSpPr>
        <p:spPr>
          <a:xfrm>
            <a:off x="10086500" y="3143373"/>
            <a:ext cx="2105500" cy="2725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Orchestrate with enterprise systems providing data products and embedded agents</a:t>
            </a:r>
          </a:p>
        </p:txBody>
      </p:sp>
      <p:sp>
        <p:nvSpPr>
          <p:cNvPr id="470" name="Oval 469">
            <a:extLst>
              <a:ext uri="{FF2B5EF4-FFF2-40B4-BE49-F238E27FC236}">
                <a16:creationId xmlns:a16="http://schemas.microsoft.com/office/drawing/2014/main" id="{EDF6A19B-EDEB-F2C1-8634-C3AD690E023A}"/>
              </a:ext>
            </a:extLst>
          </p:cNvPr>
          <p:cNvSpPr/>
          <p:nvPr/>
        </p:nvSpPr>
        <p:spPr>
          <a:xfrm>
            <a:off x="9917068" y="3207461"/>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6</a:t>
            </a:r>
          </a:p>
        </p:txBody>
      </p:sp>
      <p:sp>
        <p:nvSpPr>
          <p:cNvPr id="471" name="Oval 470">
            <a:extLst>
              <a:ext uri="{FF2B5EF4-FFF2-40B4-BE49-F238E27FC236}">
                <a16:creationId xmlns:a16="http://schemas.microsoft.com/office/drawing/2014/main" id="{BF5674A7-2E9A-94F0-969D-9F58699A28EB}"/>
              </a:ext>
            </a:extLst>
          </p:cNvPr>
          <p:cNvSpPr/>
          <p:nvPr/>
        </p:nvSpPr>
        <p:spPr>
          <a:xfrm>
            <a:off x="3905547" y="2172016"/>
            <a:ext cx="182880" cy="182880"/>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7</a:t>
            </a:r>
          </a:p>
        </p:txBody>
      </p:sp>
      <p:sp>
        <p:nvSpPr>
          <p:cNvPr id="472" name="TextBox 471">
            <a:extLst>
              <a:ext uri="{FF2B5EF4-FFF2-40B4-BE49-F238E27FC236}">
                <a16:creationId xmlns:a16="http://schemas.microsoft.com/office/drawing/2014/main" id="{4726F343-06C5-F5E1-1A06-C6BA0AE0CE93}"/>
              </a:ext>
            </a:extLst>
          </p:cNvPr>
          <p:cNvSpPr txBox="1"/>
          <p:nvPr/>
        </p:nvSpPr>
        <p:spPr>
          <a:xfrm>
            <a:off x="10384477" y="5816282"/>
            <a:ext cx="1563693" cy="27250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At every stage of agentic orchestration,  relevant governance controls kick in. Visibility logs are captured to track the brain interactions</a:t>
            </a:r>
          </a:p>
        </p:txBody>
      </p:sp>
      <p:sp>
        <p:nvSpPr>
          <p:cNvPr id="473" name="Oval 472">
            <a:extLst>
              <a:ext uri="{FF2B5EF4-FFF2-40B4-BE49-F238E27FC236}">
                <a16:creationId xmlns:a16="http://schemas.microsoft.com/office/drawing/2014/main" id="{B5DE3677-0E63-CCF2-33F7-6506D2637FE0}"/>
              </a:ext>
            </a:extLst>
          </p:cNvPr>
          <p:cNvSpPr/>
          <p:nvPr/>
        </p:nvSpPr>
        <p:spPr>
          <a:xfrm>
            <a:off x="10215045" y="5849374"/>
            <a:ext cx="169690" cy="178568"/>
          </a:xfrm>
          <a:prstGeom prst="ellipse">
            <a:avLst/>
          </a:prstGeom>
          <a:solidFill>
            <a:schemeClr val="accent1">
              <a:lumMod val="75000"/>
            </a:schemeClr>
          </a:solidFill>
          <a:ln w="3175">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7</a:t>
            </a:r>
          </a:p>
        </p:txBody>
      </p:sp>
      <p:cxnSp>
        <p:nvCxnSpPr>
          <p:cNvPr id="383" name="Straight Arrow Connector 382">
            <a:extLst>
              <a:ext uri="{FF2B5EF4-FFF2-40B4-BE49-F238E27FC236}">
                <a16:creationId xmlns:a16="http://schemas.microsoft.com/office/drawing/2014/main" id="{8122CBA4-4973-375D-DED4-8CC86E4DA150}"/>
              </a:ext>
            </a:extLst>
          </p:cNvPr>
          <p:cNvCxnSpPr/>
          <p:nvPr/>
        </p:nvCxnSpPr>
        <p:spPr>
          <a:xfrm>
            <a:off x="6715162" y="1236723"/>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18A62DA7-3EC8-CBD4-47EF-E64A7F8FDB07}"/>
              </a:ext>
            </a:extLst>
          </p:cNvPr>
          <p:cNvCxnSpPr/>
          <p:nvPr/>
        </p:nvCxnSpPr>
        <p:spPr>
          <a:xfrm>
            <a:off x="6723225" y="2434116"/>
            <a:ext cx="0" cy="19191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401" name="Straight Arrow Connector 400">
            <a:extLst>
              <a:ext uri="{FF2B5EF4-FFF2-40B4-BE49-F238E27FC236}">
                <a16:creationId xmlns:a16="http://schemas.microsoft.com/office/drawing/2014/main" id="{EEA1DAE7-BF2E-442C-3F9A-0B3D5CAA52E1}"/>
              </a:ext>
            </a:extLst>
          </p:cNvPr>
          <p:cNvCxnSpPr>
            <a:cxnSpLocks/>
          </p:cNvCxnSpPr>
          <p:nvPr/>
        </p:nvCxnSpPr>
        <p:spPr>
          <a:xfrm>
            <a:off x="2223573" y="3629523"/>
            <a:ext cx="0" cy="12569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556" name="Straight Arrow Connector 555">
            <a:extLst>
              <a:ext uri="{FF2B5EF4-FFF2-40B4-BE49-F238E27FC236}">
                <a16:creationId xmlns:a16="http://schemas.microsoft.com/office/drawing/2014/main" id="{E9F50726-8BE2-C43E-58CB-E93EACCFFF4A}"/>
              </a:ext>
            </a:extLst>
          </p:cNvPr>
          <p:cNvCxnSpPr>
            <a:cxnSpLocks/>
          </p:cNvCxnSpPr>
          <p:nvPr/>
        </p:nvCxnSpPr>
        <p:spPr>
          <a:xfrm flipV="1">
            <a:off x="7673255" y="4788142"/>
            <a:ext cx="303706" cy="703"/>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pic>
        <p:nvPicPr>
          <p:cNvPr id="2" name="Picture 2" descr="Amazon Bedrock AgentCore- AWS">
            <a:extLst>
              <a:ext uri="{FF2B5EF4-FFF2-40B4-BE49-F238E27FC236}">
                <a16:creationId xmlns:a16="http://schemas.microsoft.com/office/drawing/2014/main" id="{EFC9970D-D492-DECD-2614-BAB535D95784}"/>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37071" t="10025" r="37858" b="41717"/>
          <a:stretch>
            <a:fillRect/>
          </a:stretch>
        </p:blipFill>
        <p:spPr bwMode="auto">
          <a:xfrm>
            <a:off x="4994061" y="1918460"/>
            <a:ext cx="222384" cy="23971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9">
            <a:extLst>
              <a:ext uri="{FF2B5EF4-FFF2-40B4-BE49-F238E27FC236}">
                <a16:creationId xmlns:a16="http://schemas.microsoft.com/office/drawing/2014/main" id="{C3A543C2-260F-0E65-ACA2-4C72C658ACAA}"/>
              </a:ext>
            </a:extLst>
          </p:cNvPr>
          <p:cNvSpPr txBox="1">
            <a:spLocks noChangeArrowheads="1"/>
          </p:cNvSpPr>
          <p:nvPr/>
        </p:nvSpPr>
        <p:spPr bwMode="auto">
          <a:xfrm>
            <a:off x="4674985" y="2143427"/>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Agent Core</a:t>
            </a:r>
          </a:p>
        </p:txBody>
      </p:sp>
      <p:pic>
        <p:nvPicPr>
          <p:cNvPr id="20" name="Picture 2" descr="Amazon Bedrock AgentCore- AWS">
            <a:extLst>
              <a:ext uri="{FF2B5EF4-FFF2-40B4-BE49-F238E27FC236}">
                <a16:creationId xmlns:a16="http://schemas.microsoft.com/office/drawing/2014/main" id="{FFE6E910-A4EA-E59F-64A5-373E55FF0AF7}"/>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37071" t="10025" r="37858" b="41717"/>
          <a:stretch>
            <a:fillRect/>
          </a:stretch>
        </p:blipFill>
        <p:spPr bwMode="auto">
          <a:xfrm>
            <a:off x="5284923" y="3151059"/>
            <a:ext cx="187048" cy="20162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9">
            <a:extLst>
              <a:ext uri="{FF2B5EF4-FFF2-40B4-BE49-F238E27FC236}">
                <a16:creationId xmlns:a16="http://schemas.microsoft.com/office/drawing/2014/main" id="{3DCCDA8C-BBBF-0CEB-EDDB-01033DC7E171}"/>
              </a:ext>
            </a:extLst>
          </p:cNvPr>
          <p:cNvSpPr txBox="1">
            <a:spLocks noChangeArrowheads="1"/>
          </p:cNvSpPr>
          <p:nvPr/>
        </p:nvSpPr>
        <p:spPr bwMode="auto">
          <a:xfrm>
            <a:off x="4972987" y="3338655"/>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Agent Core</a:t>
            </a:r>
          </a:p>
        </p:txBody>
      </p:sp>
      <p:grpSp>
        <p:nvGrpSpPr>
          <p:cNvPr id="44" name="Group 43">
            <a:extLst>
              <a:ext uri="{FF2B5EF4-FFF2-40B4-BE49-F238E27FC236}">
                <a16:creationId xmlns:a16="http://schemas.microsoft.com/office/drawing/2014/main" id="{8C40E11B-53A8-0FC2-5965-E6A93B7A1122}"/>
              </a:ext>
            </a:extLst>
          </p:cNvPr>
          <p:cNvGrpSpPr/>
          <p:nvPr/>
        </p:nvGrpSpPr>
        <p:grpSpPr>
          <a:xfrm>
            <a:off x="5969471" y="1924136"/>
            <a:ext cx="728695" cy="454625"/>
            <a:chOff x="2184138" y="3435866"/>
            <a:chExt cx="925725" cy="577551"/>
          </a:xfrm>
        </p:grpSpPr>
        <p:sp>
          <p:nvSpPr>
            <p:cNvPr id="47" name="TextBox 12">
              <a:extLst>
                <a:ext uri="{FF2B5EF4-FFF2-40B4-BE49-F238E27FC236}">
                  <a16:creationId xmlns:a16="http://schemas.microsoft.com/office/drawing/2014/main" id="{A67F2381-391B-7866-94F7-CD1343E3528C}"/>
                </a:ext>
              </a:extLst>
            </p:cNvPr>
            <p:cNvSpPr txBox="1">
              <a:spLocks noChangeArrowheads="1"/>
            </p:cNvSpPr>
            <p:nvPr/>
          </p:nvSpPr>
          <p:spPr bwMode="auto">
            <a:xfrm>
              <a:off x="2184138" y="3677160"/>
              <a:ext cx="925725" cy="33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 Multi-Agent</a:t>
              </a:r>
            </a:p>
          </p:txBody>
        </p:sp>
        <p:pic>
          <p:nvPicPr>
            <p:cNvPr id="474" name="Picture 2" descr="Bedrock (AWS) Logo Free Download SVG... · LobeHub">
              <a:extLst>
                <a:ext uri="{FF2B5EF4-FFF2-40B4-BE49-F238E27FC236}">
                  <a16:creationId xmlns:a16="http://schemas.microsoft.com/office/drawing/2014/main" id="{A239A65F-5EF7-35BD-BDF1-22A6CD195C2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19624" y="3435866"/>
              <a:ext cx="228600" cy="228600"/>
            </a:xfrm>
            <a:prstGeom prst="rect">
              <a:avLst/>
            </a:prstGeom>
            <a:noFill/>
            <a:extLst>
              <a:ext uri="{909E8E84-426E-40DD-AFC4-6F175D3DCCD1}">
                <a14:hiddenFill xmlns:a14="http://schemas.microsoft.com/office/drawing/2010/main">
                  <a:solidFill>
                    <a:srgbClr val="FFFFFF"/>
                  </a:solidFill>
                </a14:hiddenFill>
              </a:ext>
            </a:extLst>
          </p:spPr>
        </p:pic>
      </p:grpSp>
      <p:pic>
        <p:nvPicPr>
          <p:cNvPr id="475" name="Picture 2" descr="Amazon Bedrock AgentCore- AWS">
            <a:extLst>
              <a:ext uri="{FF2B5EF4-FFF2-40B4-BE49-F238E27FC236}">
                <a16:creationId xmlns:a16="http://schemas.microsoft.com/office/drawing/2014/main" id="{88A8E00E-74DB-0DE2-7685-B8BFD19A93E8}"/>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37071" t="10025" r="37858" b="41717"/>
          <a:stretch>
            <a:fillRect/>
          </a:stretch>
        </p:blipFill>
        <p:spPr bwMode="auto">
          <a:xfrm>
            <a:off x="6258138" y="3170664"/>
            <a:ext cx="187048" cy="201622"/>
          </a:xfrm>
          <a:prstGeom prst="rect">
            <a:avLst/>
          </a:prstGeom>
          <a:noFill/>
          <a:extLst>
            <a:ext uri="{909E8E84-426E-40DD-AFC4-6F175D3DCCD1}">
              <a14:hiddenFill xmlns:a14="http://schemas.microsoft.com/office/drawing/2010/main">
                <a:solidFill>
                  <a:srgbClr val="FFFFFF"/>
                </a:solidFill>
              </a14:hiddenFill>
            </a:ext>
          </a:extLst>
        </p:spPr>
      </p:pic>
      <p:sp>
        <p:nvSpPr>
          <p:cNvPr id="476" name="TextBox 9">
            <a:extLst>
              <a:ext uri="{FF2B5EF4-FFF2-40B4-BE49-F238E27FC236}">
                <a16:creationId xmlns:a16="http://schemas.microsoft.com/office/drawing/2014/main" id="{0322E430-CF25-BA08-FA2C-3CE4D8928387}"/>
              </a:ext>
            </a:extLst>
          </p:cNvPr>
          <p:cNvSpPr txBox="1">
            <a:spLocks noChangeArrowheads="1"/>
          </p:cNvSpPr>
          <p:nvPr/>
        </p:nvSpPr>
        <p:spPr bwMode="auto">
          <a:xfrm>
            <a:off x="5933502" y="3339210"/>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Agent Core</a:t>
            </a:r>
          </a:p>
        </p:txBody>
      </p:sp>
      <p:pic>
        <p:nvPicPr>
          <p:cNvPr id="477" name="Picture 2" descr="Amazon Bedrock AgentCore- AWS">
            <a:extLst>
              <a:ext uri="{FF2B5EF4-FFF2-40B4-BE49-F238E27FC236}">
                <a16:creationId xmlns:a16="http://schemas.microsoft.com/office/drawing/2014/main" id="{AF36F9EF-F37D-AF77-ADA0-002B6FB0BA52}"/>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37071" t="10025" r="37858" b="41717"/>
          <a:stretch>
            <a:fillRect/>
          </a:stretch>
        </p:blipFill>
        <p:spPr bwMode="auto">
          <a:xfrm>
            <a:off x="8148882" y="3124626"/>
            <a:ext cx="187048" cy="201622"/>
          </a:xfrm>
          <a:prstGeom prst="rect">
            <a:avLst/>
          </a:prstGeom>
          <a:noFill/>
          <a:extLst>
            <a:ext uri="{909E8E84-426E-40DD-AFC4-6F175D3DCCD1}">
              <a14:hiddenFill xmlns:a14="http://schemas.microsoft.com/office/drawing/2010/main">
                <a:solidFill>
                  <a:srgbClr val="FFFFFF"/>
                </a:solidFill>
              </a14:hiddenFill>
            </a:ext>
          </a:extLst>
        </p:spPr>
      </p:pic>
      <p:sp>
        <p:nvSpPr>
          <p:cNvPr id="478" name="TextBox 9">
            <a:extLst>
              <a:ext uri="{FF2B5EF4-FFF2-40B4-BE49-F238E27FC236}">
                <a16:creationId xmlns:a16="http://schemas.microsoft.com/office/drawing/2014/main" id="{91CFE7DB-C4DB-434F-A83D-39AFE2733F11}"/>
              </a:ext>
            </a:extLst>
          </p:cNvPr>
          <p:cNvSpPr txBox="1">
            <a:spLocks noChangeArrowheads="1"/>
          </p:cNvSpPr>
          <p:nvPr/>
        </p:nvSpPr>
        <p:spPr bwMode="auto">
          <a:xfrm>
            <a:off x="7836946" y="3312222"/>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Agent Core</a:t>
            </a:r>
          </a:p>
        </p:txBody>
      </p:sp>
      <p:pic>
        <p:nvPicPr>
          <p:cNvPr id="479" name="Picture 2" descr="Amazon Bedrock AgentCore- AWS">
            <a:extLst>
              <a:ext uri="{FF2B5EF4-FFF2-40B4-BE49-F238E27FC236}">
                <a16:creationId xmlns:a16="http://schemas.microsoft.com/office/drawing/2014/main" id="{0BE6C63B-4655-62D6-F3EE-7C19A991CE5B}"/>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37071" t="10025" r="37858" b="41717"/>
          <a:stretch>
            <a:fillRect/>
          </a:stretch>
        </p:blipFill>
        <p:spPr bwMode="auto">
          <a:xfrm>
            <a:off x="2327980" y="4251846"/>
            <a:ext cx="187048" cy="201622"/>
          </a:xfrm>
          <a:prstGeom prst="rect">
            <a:avLst/>
          </a:prstGeom>
          <a:noFill/>
          <a:extLst>
            <a:ext uri="{909E8E84-426E-40DD-AFC4-6F175D3DCCD1}">
              <a14:hiddenFill xmlns:a14="http://schemas.microsoft.com/office/drawing/2010/main">
                <a:solidFill>
                  <a:srgbClr val="FFFFFF"/>
                </a:solidFill>
              </a14:hiddenFill>
            </a:ext>
          </a:extLst>
        </p:spPr>
      </p:pic>
      <p:sp>
        <p:nvSpPr>
          <p:cNvPr id="480" name="TextBox 9">
            <a:extLst>
              <a:ext uri="{FF2B5EF4-FFF2-40B4-BE49-F238E27FC236}">
                <a16:creationId xmlns:a16="http://schemas.microsoft.com/office/drawing/2014/main" id="{89D6670E-3644-D5D6-A60A-36BE972B274D}"/>
              </a:ext>
            </a:extLst>
          </p:cNvPr>
          <p:cNvSpPr txBox="1">
            <a:spLocks noChangeArrowheads="1"/>
          </p:cNvSpPr>
          <p:nvPr/>
        </p:nvSpPr>
        <p:spPr bwMode="auto">
          <a:xfrm>
            <a:off x="2016044" y="4439442"/>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Agent Core</a:t>
            </a:r>
          </a:p>
        </p:txBody>
      </p:sp>
      <p:pic>
        <p:nvPicPr>
          <p:cNvPr id="483" name="Picture 2" descr="Integrate AWS Strands with ZenML ...">
            <a:extLst>
              <a:ext uri="{FF2B5EF4-FFF2-40B4-BE49-F238E27FC236}">
                <a16:creationId xmlns:a16="http://schemas.microsoft.com/office/drawing/2014/main" id="{20DA4314-49E8-59D2-62F8-31ABC7FBC79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485521" y="1894280"/>
            <a:ext cx="232995" cy="232995"/>
          </a:xfrm>
          <a:prstGeom prst="rect">
            <a:avLst/>
          </a:prstGeom>
          <a:noFill/>
          <a:extLst>
            <a:ext uri="{909E8E84-426E-40DD-AFC4-6F175D3DCCD1}">
              <a14:hiddenFill xmlns:a14="http://schemas.microsoft.com/office/drawing/2010/main">
                <a:solidFill>
                  <a:srgbClr val="FFFFFF"/>
                </a:solidFill>
              </a14:hiddenFill>
            </a:ext>
          </a:extLst>
        </p:spPr>
      </p:pic>
      <p:sp>
        <p:nvSpPr>
          <p:cNvPr id="484" name="TextBox 12">
            <a:extLst>
              <a:ext uri="{FF2B5EF4-FFF2-40B4-BE49-F238E27FC236}">
                <a16:creationId xmlns:a16="http://schemas.microsoft.com/office/drawing/2014/main" id="{BC3ACEAD-EEA2-FF8D-7441-08A6D8DEDEE0}"/>
              </a:ext>
            </a:extLst>
          </p:cNvPr>
          <p:cNvSpPr txBox="1">
            <a:spLocks noChangeArrowheads="1"/>
          </p:cNvSpPr>
          <p:nvPr/>
        </p:nvSpPr>
        <p:spPr bwMode="auto">
          <a:xfrm>
            <a:off x="8338617" y="2111409"/>
            <a:ext cx="545708"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Stands Agents</a:t>
            </a:r>
          </a:p>
        </p:txBody>
      </p:sp>
      <p:pic>
        <p:nvPicPr>
          <p:cNvPr id="485" name="Picture 2" descr="Amazon Bedrock AgentCore- AWS">
            <a:extLst>
              <a:ext uri="{FF2B5EF4-FFF2-40B4-BE49-F238E27FC236}">
                <a16:creationId xmlns:a16="http://schemas.microsoft.com/office/drawing/2014/main" id="{5025A875-7A78-EEFF-DFC7-A2E0DF3268E5}"/>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l="37071" t="10025" r="37858" b="41717"/>
          <a:stretch>
            <a:fillRect/>
          </a:stretch>
        </p:blipFill>
        <p:spPr bwMode="auto">
          <a:xfrm>
            <a:off x="8138277" y="1931433"/>
            <a:ext cx="187048" cy="201622"/>
          </a:xfrm>
          <a:prstGeom prst="rect">
            <a:avLst/>
          </a:prstGeom>
          <a:noFill/>
          <a:extLst>
            <a:ext uri="{909E8E84-426E-40DD-AFC4-6F175D3DCCD1}">
              <a14:hiddenFill xmlns:a14="http://schemas.microsoft.com/office/drawing/2010/main">
                <a:solidFill>
                  <a:srgbClr val="FFFFFF"/>
                </a:solidFill>
              </a14:hiddenFill>
            </a:ext>
          </a:extLst>
        </p:spPr>
      </p:pic>
      <p:sp>
        <p:nvSpPr>
          <p:cNvPr id="486" name="TextBox 9">
            <a:extLst>
              <a:ext uri="{FF2B5EF4-FFF2-40B4-BE49-F238E27FC236}">
                <a16:creationId xmlns:a16="http://schemas.microsoft.com/office/drawing/2014/main" id="{2E204C47-795B-0BD6-87D0-9F5B76EAEA20}"/>
              </a:ext>
            </a:extLst>
          </p:cNvPr>
          <p:cNvSpPr txBox="1">
            <a:spLocks noChangeArrowheads="1"/>
          </p:cNvSpPr>
          <p:nvPr/>
        </p:nvSpPr>
        <p:spPr bwMode="auto">
          <a:xfrm>
            <a:off x="7820883" y="2133972"/>
            <a:ext cx="850224"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Agent Core</a:t>
            </a:r>
          </a:p>
        </p:txBody>
      </p:sp>
      <p:grpSp>
        <p:nvGrpSpPr>
          <p:cNvPr id="15" name="Group 14">
            <a:extLst>
              <a:ext uri="{FF2B5EF4-FFF2-40B4-BE49-F238E27FC236}">
                <a16:creationId xmlns:a16="http://schemas.microsoft.com/office/drawing/2014/main" id="{1B75C0E4-456F-5FB3-6708-4E0E578E1BE9}"/>
              </a:ext>
            </a:extLst>
          </p:cNvPr>
          <p:cNvGrpSpPr/>
          <p:nvPr/>
        </p:nvGrpSpPr>
        <p:grpSpPr>
          <a:xfrm>
            <a:off x="1174116" y="2016826"/>
            <a:ext cx="812624" cy="429140"/>
            <a:chOff x="-401335" y="1981960"/>
            <a:chExt cx="812624" cy="429140"/>
          </a:xfrm>
        </p:grpSpPr>
        <p:pic>
          <p:nvPicPr>
            <p:cNvPr id="16" name="Graphic 6" descr="AWS Organizations service icon.">
              <a:extLst>
                <a:ext uri="{FF2B5EF4-FFF2-40B4-BE49-F238E27FC236}">
                  <a16:creationId xmlns:a16="http://schemas.microsoft.com/office/drawing/2014/main" id="{FEA85D0A-044F-2F71-B8A1-1B1B5F603C2D}"/>
                </a:ext>
              </a:extLst>
            </p:cNvPr>
            <p:cNvPicPr>
              <a:picLocks noChangeAspect="1" noChangeArrowheads="1"/>
            </p:cNvPicPr>
            <p:nvPr/>
          </p:nvPicPr>
          <p:blipFill>
            <a:blip>
              <a:extLst>
                <a:ext uri="{96DAC541-7B7A-43D3-8B79-37D633B846F1}">
                  <asvg:svgBlip xmlns:asvg="http://schemas.microsoft.com/office/drawing/2016/SVG/main" r:embed="rId31"/>
                </a:ext>
              </a:extLst>
            </a:blip>
            <a:srcRect/>
            <a:stretch/>
          </p:blipFill>
          <p:spPr bwMode="auto">
            <a:xfrm>
              <a:off x="-100560" y="1981960"/>
              <a:ext cx="177801" cy="17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9">
              <a:extLst>
                <a:ext uri="{FF2B5EF4-FFF2-40B4-BE49-F238E27FC236}">
                  <a16:creationId xmlns:a16="http://schemas.microsoft.com/office/drawing/2014/main" id="{B389EF7D-D0C6-7313-78B8-DB9A49CF650E}"/>
                </a:ext>
              </a:extLst>
            </p:cNvPr>
            <p:cNvSpPr txBox="1">
              <a:spLocks noChangeArrowheads="1"/>
            </p:cNvSpPr>
            <p:nvPr/>
          </p:nvSpPr>
          <p:spPr bwMode="auto">
            <a:xfrm>
              <a:off x="-401335" y="2103323"/>
              <a:ext cx="8126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Organizations + SCP</a:t>
              </a:r>
            </a:p>
          </p:txBody>
        </p:sp>
      </p:grpSp>
      <p:grpSp>
        <p:nvGrpSpPr>
          <p:cNvPr id="45" name="Group 44">
            <a:extLst>
              <a:ext uri="{FF2B5EF4-FFF2-40B4-BE49-F238E27FC236}">
                <a16:creationId xmlns:a16="http://schemas.microsoft.com/office/drawing/2014/main" id="{7529B2F5-13AA-A5C1-B70E-49A58ABDE586}"/>
              </a:ext>
            </a:extLst>
          </p:cNvPr>
          <p:cNvGrpSpPr/>
          <p:nvPr/>
        </p:nvGrpSpPr>
        <p:grpSpPr>
          <a:xfrm>
            <a:off x="245352" y="1999221"/>
            <a:ext cx="591837" cy="420799"/>
            <a:chOff x="252817" y="2046895"/>
            <a:chExt cx="591837" cy="420799"/>
          </a:xfrm>
        </p:grpSpPr>
        <p:sp>
          <p:nvSpPr>
            <p:cNvPr id="431" name="TextBox 12">
              <a:extLst>
                <a:ext uri="{FF2B5EF4-FFF2-40B4-BE49-F238E27FC236}">
                  <a16:creationId xmlns:a16="http://schemas.microsoft.com/office/drawing/2014/main" id="{3AC15275-A2C8-953A-0CD2-A11877A70DD7}"/>
                </a:ext>
              </a:extLst>
            </p:cNvPr>
            <p:cNvSpPr txBox="1">
              <a:spLocks noChangeArrowheads="1"/>
            </p:cNvSpPr>
            <p:nvPr/>
          </p:nvSpPr>
          <p:spPr bwMode="auto">
            <a:xfrm>
              <a:off x="252817" y="2203006"/>
              <a:ext cx="591837"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Guardrail</a:t>
              </a:r>
            </a:p>
          </p:txBody>
        </p:sp>
        <p:pic>
          <p:nvPicPr>
            <p:cNvPr id="33" name="Graphic 32" descr="Amazon Bedrock AgentCore service icon.">
              <a:extLst>
                <a:ext uri="{FF2B5EF4-FFF2-40B4-BE49-F238E27FC236}">
                  <a16:creationId xmlns:a16="http://schemas.microsoft.com/office/drawing/2014/main" id="{2E25C2C6-D048-37C1-2E90-2A81D704FDB3}"/>
                </a:ext>
              </a:extLst>
            </p:cNvPr>
            <p:cNvPicPr>
              <a:picLocks noChangeAspect="1" noChangeArrowheads="1"/>
            </p:cNvPicPr>
            <p:nvPr/>
          </p:nvPicPr>
          <p:blipFill>
            <a:blip>
              <a:extLst>
                <a:ext uri="{96DAC541-7B7A-43D3-8B79-37D633B846F1}">
                  <asvg:svgBlip xmlns:asvg="http://schemas.microsoft.com/office/drawing/2016/SVG/main" r:embed="rId32"/>
                </a:ext>
              </a:extLst>
            </a:blip>
            <a:srcRect/>
            <a:stretch/>
          </p:blipFill>
          <p:spPr bwMode="auto">
            <a:xfrm>
              <a:off x="460034" y="2046895"/>
              <a:ext cx="185307" cy="18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2" name="Group 481">
            <a:extLst>
              <a:ext uri="{FF2B5EF4-FFF2-40B4-BE49-F238E27FC236}">
                <a16:creationId xmlns:a16="http://schemas.microsoft.com/office/drawing/2014/main" id="{C60983C2-9992-5853-1351-AA84735DD090}"/>
              </a:ext>
            </a:extLst>
          </p:cNvPr>
          <p:cNvGrpSpPr/>
          <p:nvPr/>
        </p:nvGrpSpPr>
        <p:grpSpPr>
          <a:xfrm>
            <a:off x="3028043" y="2023991"/>
            <a:ext cx="777051" cy="371385"/>
            <a:chOff x="8796318" y="2058486"/>
            <a:chExt cx="777051" cy="371385"/>
          </a:xfrm>
        </p:grpSpPr>
        <p:pic>
          <p:nvPicPr>
            <p:cNvPr id="487" name="Graphic 6" descr="Amazon CodeCatalyst service icon.">
              <a:extLst>
                <a:ext uri="{FF2B5EF4-FFF2-40B4-BE49-F238E27FC236}">
                  <a16:creationId xmlns:a16="http://schemas.microsoft.com/office/drawing/2014/main" id="{88471662-532F-3F90-3C41-CF408C8BF357}"/>
                </a:ext>
              </a:extLst>
            </p:cNvPr>
            <p:cNvPicPr>
              <a:picLocks noChangeAspect="1" noChangeArrowheads="1"/>
            </p:cNvPicPr>
            <p:nvPr/>
          </p:nvPicPr>
          <p:blipFill>
            <a:blip>
              <a:extLst>
                <a:ext uri="{96DAC541-7B7A-43D3-8B79-37D633B846F1}">
                  <asvg:svgBlip xmlns:asvg="http://schemas.microsoft.com/office/drawing/2016/SVG/main" r:embed="rId33"/>
                </a:ext>
              </a:extLst>
            </a:blip>
            <a:srcRect/>
            <a:stretch/>
          </p:blipFill>
          <p:spPr bwMode="auto">
            <a:xfrm>
              <a:off x="9085052" y="2058486"/>
              <a:ext cx="211698" cy="21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8" name="TextBox 15">
              <a:extLst>
                <a:ext uri="{FF2B5EF4-FFF2-40B4-BE49-F238E27FC236}">
                  <a16:creationId xmlns:a16="http://schemas.microsoft.com/office/drawing/2014/main" id="{7037C034-694B-F630-2284-8887AD5AABD5}"/>
                </a:ext>
              </a:extLst>
            </p:cNvPr>
            <p:cNvSpPr txBox="1">
              <a:spLocks noChangeArrowheads="1"/>
            </p:cNvSpPr>
            <p:nvPr/>
          </p:nvSpPr>
          <p:spPr bwMode="auto">
            <a:xfrm>
              <a:off x="8796318" y="2229816"/>
              <a:ext cx="7770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Code Catalyst</a:t>
              </a:r>
            </a:p>
          </p:txBody>
        </p:sp>
      </p:grpSp>
      <p:grpSp>
        <p:nvGrpSpPr>
          <p:cNvPr id="489" name="Group 488">
            <a:extLst>
              <a:ext uri="{FF2B5EF4-FFF2-40B4-BE49-F238E27FC236}">
                <a16:creationId xmlns:a16="http://schemas.microsoft.com/office/drawing/2014/main" id="{A34023AA-B46F-3092-1D59-E8CD931F4EEB}"/>
              </a:ext>
            </a:extLst>
          </p:cNvPr>
          <p:cNvGrpSpPr/>
          <p:nvPr/>
        </p:nvGrpSpPr>
        <p:grpSpPr>
          <a:xfrm>
            <a:off x="1166357" y="2934802"/>
            <a:ext cx="698547" cy="513494"/>
            <a:chOff x="252817" y="2040377"/>
            <a:chExt cx="698547" cy="513494"/>
          </a:xfrm>
        </p:grpSpPr>
        <p:sp>
          <p:nvSpPr>
            <p:cNvPr id="490" name="TextBox 12">
              <a:extLst>
                <a:ext uri="{FF2B5EF4-FFF2-40B4-BE49-F238E27FC236}">
                  <a16:creationId xmlns:a16="http://schemas.microsoft.com/office/drawing/2014/main" id="{0B36FCB6-07E4-81C9-8CD7-10F4528D9C1E}"/>
                </a:ext>
              </a:extLst>
            </p:cNvPr>
            <p:cNvSpPr txBox="1">
              <a:spLocks noChangeArrowheads="1"/>
            </p:cNvSpPr>
            <p:nvPr/>
          </p:nvSpPr>
          <p:spPr bwMode="auto">
            <a:xfrm>
              <a:off x="252817" y="2203006"/>
              <a:ext cx="698547"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Invocation Logs</a:t>
              </a:r>
            </a:p>
          </p:txBody>
        </p:sp>
        <p:pic>
          <p:nvPicPr>
            <p:cNvPr id="491" name="Graphic 490" descr="Amazon Bedrock AgentCore service icon.">
              <a:extLst>
                <a:ext uri="{FF2B5EF4-FFF2-40B4-BE49-F238E27FC236}">
                  <a16:creationId xmlns:a16="http://schemas.microsoft.com/office/drawing/2014/main" id="{A9D29AB2-2CB1-C9D0-C7E2-2E33D3C18B6C}"/>
                </a:ext>
              </a:extLst>
            </p:cNvPr>
            <p:cNvPicPr>
              <a:picLocks noChangeAspect="1" noChangeArrowheads="1"/>
            </p:cNvPicPr>
            <p:nvPr/>
          </p:nvPicPr>
          <p:blipFill>
            <a:blip>
              <a:extLst>
                <a:ext uri="{96DAC541-7B7A-43D3-8B79-37D633B846F1}">
                  <asvg:svgBlip xmlns:asvg="http://schemas.microsoft.com/office/drawing/2016/SVG/main" r:embed="rId32"/>
                </a:ext>
              </a:extLst>
            </a:blip>
            <a:srcRect/>
            <a:stretch/>
          </p:blipFill>
          <p:spPr bwMode="auto">
            <a:xfrm>
              <a:off x="512002" y="2040377"/>
              <a:ext cx="185307" cy="18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2" name="Group 491">
            <a:extLst>
              <a:ext uri="{FF2B5EF4-FFF2-40B4-BE49-F238E27FC236}">
                <a16:creationId xmlns:a16="http://schemas.microsoft.com/office/drawing/2014/main" id="{1E465DD4-76FB-8C85-9C45-EB624A163F1D}"/>
              </a:ext>
            </a:extLst>
          </p:cNvPr>
          <p:cNvGrpSpPr/>
          <p:nvPr/>
        </p:nvGrpSpPr>
        <p:grpSpPr>
          <a:xfrm>
            <a:off x="2692797" y="2958758"/>
            <a:ext cx="703429" cy="403542"/>
            <a:chOff x="2684686" y="3465313"/>
            <a:chExt cx="703429" cy="403542"/>
          </a:xfrm>
        </p:grpSpPr>
        <p:sp>
          <p:nvSpPr>
            <p:cNvPr id="493" name="TextBox 19">
              <a:extLst>
                <a:ext uri="{FF2B5EF4-FFF2-40B4-BE49-F238E27FC236}">
                  <a16:creationId xmlns:a16="http://schemas.microsoft.com/office/drawing/2014/main" id="{3EC58A2A-D1C4-F78A-9317-1201E5B32D1D}"/>
                </a:ext>
              </a:extLst>
            </p:cNvPr>
            <p:cNvSpPr txBox="1">
              <a:spLocks noChangeArrowheads="1"/>
            </p:cNvSpPr>
            <p:nvPr/>
          </p:nvSpPr>
          <p:spPr bwMode="auto">
            <a:xfrm>
              <a:off x="2684686" y="3688165"/>
              <a:ext cx="703429"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Clarify</a:t>
              </a:r>
            </a:p>
          </p:txBody>
        </p:sp>
        <p:pic>
          <p:nvPicPr>
            <p:cNvPr id="494" name="Picture 10" descr="Amazon SageMaker Now Supports Additional Instance Types, Local Mode, Open  Sourced Containers, MXNet and Tensorflow Updates | AWS News Blog">
              <a:extLst>
                <a:ext uri="{FF2B5EF4-FFF2-40B4-BE49-F238E27FC236}">
                  <a16:creationId xmlns:a16="http://schemas.microsoft.com/office/drawing/2014/main" id="{DFD26CE8-13B3-6D10-1601-3D1479DEE181}"/>
                </a:ext>
              </a:extLst>
            </p:cNvPr>
            <p:cNvPicPr>
              <a:picLocks noChangeAspect="1" noChangeArrowheads="1"/>
            </p:cNvPicPr>
            <p:nvPr/>
          </p:nvPicPr>
          <p:blipFill>
            <a:blip r:embed="rId12" cstate="email">
              <a:duotone>
                <a:prstClr val="black"/>
                <a:srgbClr val="A366FF">
                  <a:tint val="45000"/>
                  <a:satMod val="400000"/>
                </a:srgbClr>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99412" y="3465313"/>
              <a:ext cx="274320" cy="2798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5" name="Group 494">
            <a:extLst>
              <a:ext uri="{FF2B5EF4-FFF2-40B4-BE49-F238E27FC236}">
                <a16:creationId xmlns:a16="http://schemas.microsoft.com/office/drawing/2014/main" id="{AEA6B593-BE76-932E-CCFC-5B56CABE2219}"/>
              </a:ext>
            </a:extLst>
          </p:cNvPr>
          <p:cNvGrpSpPr/>
          <p:nvPr/>
        </p:nvGrpSpPr>
        <p:grpSpPr>
          <a:xfrm>
            <a:off x="791174" y="5337989"/>
            <a:ext cx="326046" cy="357867"/>
            <a:chOff x="5912541" y="3885656"/>
            <a:chExt cx="326046" cy="357867"/>
          </a:xfrm>
        </p:grpSpPr>
        <p:pic>
          <p:nvPicPr>
            <p:cNvPr id="497" name="Graphic 21" descr="Amazon Augmented AI (Amazon A2I) service icon.">
              <a:extLst>
                <a:ext uri="{FF2B5EF4-FFF2-40B4-BE49-F238E27FC236}">
                  <a16:creationId xmlns:a16="http://schemas.microsoft.com/office/drawing/2014/main" id="{201EE764-7E8C-347A-1559-E08BEF254DB2}"/>
                </a:ext>
              </a:extLst>
            </p:cNvPr>
            <p:cNvPicPr>
              <a:picLocks noChangeAspect="1" noChangeArrowheads="1"/>
            </p:cNvPicPr>
            <p:nvPr/>
          </p:nvPicPr>
          <p:blipFill>
            <a:blip>
              <a:extLst>
                <a:ext uri="{96DAC541-7B7A-43D3-8B79-37D633B846F1}">
                  <asvg:svgBlip xmlns:asvg="http://schemas.microsoft.com/office/drawing/2016/SVG/main" r:embed="rId34"/>
                </a:ext>
              </a:extLst>
            </a:blip>
            <a:srcRect/>
            <a:stretch/>
          </p:blipFill>
          <p:spPr bwMode="auto">
            <a:xfrm>
              <a:off x="5980557" y="3885656"/>
              <a:ext cx="209856"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 name="TextBox 20">
              <a:extLst>
                <a:ext uri="{FF2B5EF4-FFF2-40B4-BE49-F238E27FC236}">
                  <a16:creationId xmlns:a16="http://schemas.microsoft.com/office/drawing/2014/main" id="{A4E57864-0109-6FD3-44FD-6E3CAE2F7C3C}"/>
                </a:ext>
              </a:extLst>
            </p:cNvPr>
            <p:cNvSpPr txBox="1">
              <a:spLocks noChangeArrowheads="1"/>
            </p:cNvSpPr>
            <p:nvPr/>
          </p:nvSpPr>
          <p:spPr bwMode="auto">
            <a:xfrm>
              <a:off x="5912541" y="4065013"/>
              <a:ext cx="32604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A2I</a:t>
              </a:r>
            </a:p>
          </p:txBody>
        </p:sp>
      </p:grpSp>
      <p:grpSp>
        <p:nvGrpSpPr>
          <p:cNvPr id="499" name="Group 498">
            <a:extLst>
              <a:ext uri="{FF2B5EF4-FFF2-40B4-BE49-F238E27FC236}">
                <a16:creationId xmlns:a16="http://schemas.microsoft.com/office/drawing/2014/main" id="{ADFF3162-AA6E-F660-EC14-C74BA2BCC5DD}"/>
              </a:ext>
            </a:extLst>
          </p:cNvPr>
          <p:cNvGrpSpPr/>
          <p:nvPr/>
        </p:nvGrpSpPr>
        <p:grpSpPr>
          <a:xfrm>
            <a:off x="237856" y="5321571"/>
            <a:ext cx="735749" cy="461783"/>
            <a:chOff x="5942963" y="3978935"/>
            <a:chExt cx="735749" cy="461783"/>
          </a:xfrm>
        </p:grpSpPr>
        <p:pic>
          <p:nvPicPr>
            <p:cNvPr id="500" name="Graphic 499" descr="Amazon Bedrock AgentCore service icon.">
              <a:extLst>
                <a:ext uri="{FF2B5EF4-FFF2-40B4-BE49-F238E27FC236}">
                  <a16:creationId xmlns:a16="http://schemas.microsoft.com/office/drawing/2014/main" id="{FC3F92AB-9D94-849B-EF2C-B8CAF2C489F7}"/>
                </a:ext>
              </a:extLst>
            </p:cNvPr>
            <p:cNvPicPr>
              <a:picLocks noChangeAspect="1" noChangeArrowheads="1"/>
            </p:cNvPicPr>
            <p:nvPr/>
          </p:nvPicPr>
          <p:blipFill>
            <a:blip>
              <a:extLst>
                <a:ext uri="{96DAC541-7B7A-43D3-8B79-37D633B846F1}">
                  <asvg:svgBlip xmlns:asvg="http://schemas.microsoft.com/office/drawing/2016/SVG/main" r:embed="rId32"/>
                </a:ext>
              </a:extLst>
            </a:blip>
            <a:srcRect/>
            <a:stretch/>
          </p:blipFill>
          <p:spPr bwMode="auto">
            <a:xfrm>
              <a:off x="6200716" y="3978935"/>
              <a:ext cx="211654" cy="2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 name="TextBox 20">
              <a:extLst>
                <a:ext uri="{FF2B5EF4-FFF2-40B4-BE49-F238E27FC236}">
                  <a16:creationId xmlns:a16="http://schemas.microsoft.com/office/drawing/2014/main" id="{1F6DCCE3-18BB-C42A-9C07-34091EFFCD96}"/>
                </a:ext>
              </a:extLst>
            </p:cNvPr>
            <p:cNvSpPr txBox="1">
              <a:spLocks noChangeArrowheads="1"/>
            </p:cNvSpPr>
            <p:nvPr/>
          </p:nvSpPr>
          <p:spPr bwMode="auto">
            <a:xfrm>
              <a:off x="5942963" y="4176030"/>
              <a:ext cx="735749"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 Finetune</a:t>
              </a:r>
            </a:p>
          </p:txBody>
        </p:sp>
      </p:grpSp>
      <p:grpSp>
        <p:nvGrpSpPr>
          <p:cNvPr id="502" name="Group 501">
            <a:extLst>
              <a:ext uri="{FF2B5EF4-FFF2-40B4-BE49-F238E27FC236}">
                <a16:creationId xmlns:a16="http://schemas.microsoft.com/office/drawing/2014/main" id="{D03DCB25-2ECD-3B46-E997-C46A183C8778}"/>
              </a:ext>
            </a:extLst>
          </p:cNvPr>
          <p:cNvGrpSpPr/>
          <p:nvPr/>
        </p:nvGrpSpPr>
        <p:grpSpPr>
          <a:xfrm>
            <a:off x="1034442" y="5279968"/>
            <a:ext cx="640569" cy="488003"/>
            <a:chOff x="2684685" y="3428736"/>
            <a:chExt cx="744160" cy="566923"/>
          </a:xfrm>
        </p:grpSpPr>
        <p:sp>
          <p:nvSpPr>
            <p:cNvPr id="503" name="TextBox 19">
              <a:extLst>
                <a:ext uri="{FF2B5EF4-FFF2-40B4-BE49-F238E27FC236}">
                  <a16:creationId xmlns:a16="http://schemas.microsoft.com/office/drawing/2014/main" id="{D699DE7B-881D-64E8-2327-29E3C79801A5}"/>
                </a:ext>
              </a:extLst>
            </p:cNvPr>
            <p:cNvSpPr txBox="1">
              <a:spLocks noChangeArrowheads="1"/>
            </p:cNvSpPr>
            <p:nvPr/>
          </p:nvSpPr>
          <p:spPr bwMode="auto">
            <a:xfrm>
              <a:off x="2684685" y="3688166"/>
              <a:ext cx="744160" cy="30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Pipeline</a:t>
              </a:r>
            </a:p>
          </p:txBody>
        </p:sp>
        <p:pic>
          <p:nvPicPr>
            <p:cNvPr id="504" name="Picture 10" descr="Amazon SageMaker Now Supports Additional Instance Types, Local Mode, Open  Sourced Containers, MXNet and Tensorflow Updates | AWS News Blog">
              <a:extLst>
                <a:ext uri="{FF2B5EF4-FFF2-40B4-BE49-F238E27FC236}">
                  <a16:creationId xmlns:a16="http://schemas.microsoft.com/office/drawing/2014/main" id="{F095C1F4-94E3-4159-3632-5E9787599397}"/>
                </a:ext>
              </a:extLst>
            </p:cNvPr>
            <p:cNvPicPr>
              <a:picLocks noChangeAspect="1" noChangeArrowheads="1"/>
            </p:cNvPicPr>
            <p:nvPr/>
          </p:nvPicPr>
          <p:blipFill>
            <a:blip r:embed="rId12" cstate="email">
              <a:duotone>
                <a:prstClr val="black"/>
                <a:srgbClr val="A366FF">
                  <a:tint val="45000"/>
                  <a:satMod val="400000"/>
                </a:srgbClr>
              </a:duotone>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5" name="Group 504">
            <a:extLst>
              <a:ext uri="{FF2B5EF4-FFF2-40B4-BE49-F238E27FC236}">
                <a16:creationId xmlns:a16="http://schemas.microsoft.com/office/drawing/2014/main" id="{493F5174-83A1-F455-381E-751676CF0232}"/>
              </a:ext>
            </a:extLst>
          </p:cNvPr>
          <p:cNvGrpSpPr/>
          <p:nvPr/>
        </p:nvGrpSpPr>
        <p:grpSpPr>
          <a:xfrm>
            <a:off x="5972777" y="4323370"/>
            <a:ext cx="929873" cy="426160"/>
            <a:chOff x="5907116" y="4023701"/>
            <a:chExt cx="929873" cy="426160"/>
          </a:xfrm>
        </p:grpSpPr>
        <p:pic>
          <p:nvPicPr>
            <p:cNvPr id="506" name="Graphic 505" descr="Amazon Bedrock AgentCore service icon.">
              <a:extLst>
                <a:ext uri="{FF2B5EF4-FFF2-40B4-BE49-F238E27FC236}">
                  <a16:creationId xmlns:a16="http://schemas.microsoft.com/office/drawing/2014/main" id="{EEE5116A-DD60-4C04-AB6A-E95ABE8E57B4}"/>
                </a:ext>
              </a:extLst>
            </p:cNvPr>
            <p:cNvPicPr>
              <a:picLocks noChangeAspect="1" noChangeArrowheads="1"/>
            </p:cNvPicPr>
            <p:nvPr/>
          </p:nvPicPr>
          <p:blipFill>
            <a:blip>
              <a:extLst>
                <a:ext uri="{96DAC541-7B7A-43D3-8B79-37D633B846F1}">
                  <asvg:svgBlip xmlns:asvg="http://schemas.microsoft.com/office/drawing/2016/SVG/main" r:embed="rId32"/>
                </a:ext>
              </a:extLst>
            </a:blip>
            <a:srcRect/>
            <a:stretch/>
          </p:blipFill>
          <p:spPr bwMode="auto">
            <a:xfrm>
              <a:off x="6266226" y="4023701"/>
              <a:ext cx="1828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 name="TextBox 20">
              <a:extLst>
                <a:ext uri="{FF2B5EF4-FFF2-40B4-BE49-F238E27FC236}">
                  <a16:creationId xmlns:a16="http://schemas.microsoft.com/office/drawing/2014/main" id="{9A38C2DC-5215-62DC-AE4B-2E50CEC4AF54}"/>
                </a:ext>
              </a:extLst>
            </p:cNvPr>
            <p:cNvSpPr txBox="1">
              <a:spLocks noChangeArrowheads="1"/>
            </p:cNvSpPr>
            <p:nvPr/>
          </p:nvSpPr>
          <p:spPr bwMode="auto">
            <a:xfrm>
              <a:off x="5907116" y="4185173"/>
              <a:ext cx="92987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 Knowledgebase</a:t>
              </a:r>
            </a:p>
          </p:txBody>
        </p:sp>
      </p:grpSp>
      <p:grpSp>
        <p:nvGrpSpPr>
          <p:cNvPr id="508" name="Group 507">
            <a:extLst>
              <a:ext uri="{FF2B5EF4-FFF2-40B4-BE49-F238E27FC236}">
                <a16:creationId xmlns:a16="http://schemas.microsoft.com/office/drawing/2014/main" id="{5AFC9713-6487-9046-5F2E-A93FFA4FF75B}"/>
              </a:ext>
            </a:extLst>
          </p:cNvPr>
          <p:cNvGrpSpPr/>
          <p:nvPr/>
        </p:nvGrpSpPr>
        <p:grpSpPr>
          <a:xfrm>
            <a:off x="6670225" y="4351528"/>
            <a:ext cx="635142" cy="367523"/>
            <a:chOff x="5332416" y="4790506"/>
            <a:chExt cx="635142" cy="367523"/>
          </a:xfrm>
        </p:grpSpPr>
        <p:pic>
          <p:nvPicPr>
            <p:cNvPr id="509" name="Graphic 14" descr="Amazon OpenSearch Service service icon.">
              <a:extLst>
                <a:ext uri="{FF2B5EF4-FFF2-40B4-BE49-F238E27FC236}">
                  <a16:creationId xmlns:a16="http://schemas.microsoft.com/office/drawing/2014/main" id="{104B7DAA-325D-9E62-83B2-2AD780C5588F}"/>
                </a:ext>
              </a:extLst>
            </p:cNvPr>
            <p:cNvPicPr>
              <a:picLocks noChangeAspect="1" noChangeArrowheads="1"/>
            </p:cNvPicPr>
            <p:nvPr/>
          </p:nvPicPr>
          <p:blipFill>
            <a:blip>
              <a:extLst>
                <a:ext uri="{96DAC541-7B7A-43D3-8B79-37D633B846F1}">
                  <asvg:svgBlip xmlns:asvg="http://schemas.microsoft.com/office/drawing/2016/SVG/main" r:embed="rId35"/>
                </a:ext>
              </a:extLst>
            </a:blip>
            <a:srcRect/>
            <a:stretch/>
          </p:blipFill>
          <p:spPr bwMode="auto">
            <a:xfrm>
              <a:off x="5558547" y="4790506"/>
              <a:ext cx="18288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TextBox 10">
              <a:extLst>
                <a:ext uri="{FF2B5EF4-FFF2-40B4-BE49-F238E27FC236}">
                  <a16:creationId xmlns:a16="http://schemas.microsoft.com/office/drawing/2014/main" id="{19C06F73-FBE4-0C59-89E4-67DA5FEF3354}"/>
                </a:ext>
              </a:extLst>
            </p:cNvPr>
            <p:cNvSpPr txBox="1">
              <a:spLocks noChangeArrowheads="1"/>
            </p:cNvSpPr>
            <p:nvPr/>
          </p:nvSpPr>
          <p:spPr bwMode="auto">
            <a:xfrm>
              <a:off x="5332416" y="4957974"/>
              <a:ext cx="6351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OpenSearch</a:t>
              </a:r>
            </a:p>
          </p:txBody>
        </p:sp>
      </p:grpSp>
      <p:grpSp>
        <p:nvGrpSpPr>
          <p:cNvPr id="512" name="Group 511">
            <a:extLst>
              <a:ext uri="{FF2B5EF4-FFF2-40B4-BE49-F238E27FC236}">
                <a16:creationId xmlns:a16="http://schemas.microsoft.com/office/drawing/2014/main" id="{8E01E733-7F3D-7774-13F7-9A9CA4E6CFA1}"/>
              </a:ext>
            </a:extLst>
          </p:cNvPr>
          <p:cNvGrpSpPr/>
          <p:nvPr/>
        </p:nvGrpSpPr>
        <p:grpSpPr>
          <a:xfrm>
            <a:off x="4626186" y="5152157"/>
            <a:ext cx="829056" cy="363033"/>
            <a:chOff x="8796319" y="2066838"/>
            <a:chExt cx="829056" cy="363033"/>
          </a:xfrm>
        </p:grpSpPr>
        <p:pic>
          <p:nvPicPr>
            <p:cNvPr id="513" name="Graphic 6" descr="Amazon CodeCatalyst service icon.">
              <a:extLst>
                <a:ext uri="{FF2B5EF4-FFF2-40B4-BE49-F238E27FC236}">
                  <a16:creationId xmlns:a16="http://schemas.microsoft.com/office/drawing/2014/main" id="{1548ADE4-B87E-6F78-08C8-B061C6410849}"/>
                </a:ext>
              </a:extLst>
            </p:cNvPr>
            <p:cNvPicPr>
              <a:picLocks noChangeAspect="1" noChangeArrowheads="1"/>
            </p:cNvPicPr>
            <p:nvPr/>
          </p:nvPicPr>
          <p:blipFill>
            <a:blip>
              <a:extLst>
                <a:ext uri="{96DAC541-7B7A-43D3-8B79-37D633B846F1}">
                  <asvg:svgBlip xmlns:asvg="http://schemas.microsoft.com/office/drawing/2016/SVG/main" r:embed="rId33"/>
                </a:ext>
              </a:extLst>
            </a:blip>
            <a:srcRect/>
            <a:stretch/>
          </p:blipFill>
          <p:spPr bwMode="auto">
            <a:xfrm>
              <a:off x="9088880" y="2066838"/>
              <a:ext cx="211698" cy="21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 name="TextBox 15">
              <a:extLst>
                <a:ext uri="{FF2B5EF4-FFF2-40B4-BE49-F238E27FC236}">
                  <a16:creationId xmlns:a16="http://schemas.microsoft.com/office/drawing/2014/main" id="{707060F5-92CA-D74C-CF6A-C4E3D6FF485D}"/>
                </a:ext>
              </a:extLst>
            </p:cNvPr>
            <p:cNvSpPr txBox="1">
              <a:spLocks noChangeArrowheads="1"/>
            </p:cNvSpPr>
            <p:nvPr/>
          </p:nvSpPr>
          <p:spPr bwMode="auto">
            <a:xfrm>
              <a:off x="8796319" y="2229816"/>
              <a:ext cx="82905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Code Catalyst</a:t>
              </a:r>
            </a:p>
          </p:txBody>
        </p:sp>
      </p:grpSp>
      <p:grpSp>
        <p:nvGrpSpPr>
          <p:cNvPr id="515" name="Group 514">
            <a:extLst>
              <a:ext uri="{FF2B5EF4-FFF2-40B4-BE49-F238E27FC236}">
                <a16:creationId xmlns:a16="http://schemas.microsoft.com/office/drawing/2014/main" id="{21ACCEC2-CC50-5494-DAEC-06070B12DEB6}"/>
              </a:ext>
            </a:extLst>
          </p:cNvPr>
          <p:cNvGrpSpPr/>
          <p:nvPr/>
        </p:nvGrpSpPr>
        <p:grpSpPr>
          <a:xfrm>
            <a:off x="8504503" y="4282431"/>
            <a:ext cx="876342" cy="357872"/>
            <a:chOff x="7984944" y="3483002"/>
            <a:chExt cx="1018062" cy="415746"/>
          </a:xfrm>
        </p:grpSpPr>
        <p:sp>
          <p:nvSpPr>
            <p:cNvPr id="516" name="TextBox 9">
              <a:extLst>
                <a:ext uri="{FF2B5EF4-FFF2-40B4-BE49-F238E27FC236}">
                  <a16:creationId xmlns:a16="http://schemas.microsoft.com/office/drawing/2014/main" id="{664BFBDF-2E6A-7A63-31E0-9297080BE59F}"/>
                </a:ext>
              </a:extLst>
            </p:cNvPr>
            <p:cNvSpPr txBox="1">
              <a:spLocks noChangeArrowheads="1"/>
            </p:cNvSpPr>
            <p:nvPr/>
          </p:nvSpPr>
          <p:spPr bwMode="auto">
            <a:xfrm>
              <a:off x="7984944" y="3718058"/>
              <a:ext cx="1018062" cy="18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DynamoDB</a:t>
              </a:r>
            </a:p>
          </p:txBody>
        </p:sp>
        <p:pic>
          <p:nvPicPr>
            <p:cNvPr id="517" name="Picture 16">
              <a:extLst>
                <a:ext uri="{FF2B5EF4-FFF2-40B4-BE49-F238E27FC236}">
                  <a16:creationId xmlns:a16="http://schemas.microsoft.com/office/drawing/2014/main" id="{200C2968-590E-378C-2186-F4DC85B5B26D}"/>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343718" y="3483002"/>
              <a:ext cx="274320" cy="2481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8" name="Group 517">
            <a:extLst>
              <a:ext uri="{FF2B5EF4-FFF2-40B4-BE49-F238E27FC236}">
                <a16:creationId xmlns:a16="http://schemas.microsoft.com/office/drawing/2014/main" id="{AA534D4F-60FF-7F99-D3E8-A1DCDAC35920}"/>
              </a:ext>
            </a:extLst>
          </p:cNvPr>
          <p:cNvGrpSpPr/>
          <p:nvPr/>
        </p:nvGrpSpPr>
        <p:grpSpPr>
          <a:xfrm>
            <a:off x="8160891" y="4328667"/>
            <a:ext cx="644113" cy="356680"/>
            <a:chOff x="5802940" y="5593097"/>
            <a:chExt cx="644113" cy="356680"/>
          </a:xfrm>
        </p:grpSpPr>
        <p:pic>
          <p:nvPicPr>
            <p:cNvPr id="519" name="Graphic 7" descr="Amazon Aurora service icon.">
              <a:extLst>
                <a:ext uri="{FF2B5EF4-FFF2-40B4-BE49-F238E27FC236}">
                  <a16:creationId xmlns:a16="http://schemas.microsoft.com/office/drawing/2014/main" id="{EBF345D1-1DCA-DDB1-42E9-60D28AA8DB90}"/>
                </a:ext>
              </a:extLst>
            </p:cNvPr>
            <p:cNvPicPr>
              <a:picLocks noChangeAspect="1" noChangeArrowheads="1"/>
            </p:cNvPicPr>
            <p:nvPr/>
          </p:nvPicPr>
          <p:blipFill>
            <a:blip>
              <a:extLst>
                <a:ext uri="{96DAC541-7B7A-43D3-8B79-37D633B846F1}">
                  <asvg:svgBlip xmlns:asvg="http://schemas.microsoft.com/office/drawing/2016/SVG/main" r:embed="rId36"/>
                </a:ext>
              </a:extLst>
            </a:blip>
            <a:srcRect/>
            <a:stretch/>
          </p:blipFill>
          <p:spPr bwMode="auto">
            <a:xfrm>
              <a:off x="6028658" y="5593097"/>
              <a:ext cx="193234" cy="19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 name="TextBox 9">
              <a:extLst>
                <a:ext uri="{FF2B5EF4-FFF2-40B4-BE49-F238E27FC236}">
                  <a16:creationId xmlns:a16="http://schemas.microsoft.com/office/drawing/2014/main" id="{F90FD6DE-16E7-4D09-BD70-239225E2723D}"/>
                </a:ext>
              </a:extLst>
            </p:cNvPr>
            <p:cNvSpPr txBox="1">
              <a:spLocks noChangeArrowheads="1"/>
            </p:cNvSpPr>
            <p:nvPr/>
          </p:nvSpPr>
          <p:spPr bwMode="auto">
            <a:xfrm>
              <a:off x="5802940" y="5749722"/>
              <a:ext cx="6441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Aurora</a:t>
              </a:r>
            </a:p>
          </p:txBody>
        </p:sp>
      </p:grpSp>
      <p:grpSp>
        <p:nvGrpSpPr>
          <p:cNvPr id="521" name="Group 520">
            <a:extLst>
              <a:ext uri="{FF2B5EF4-FFF2-40B4-BE49-F238E27FC236}">
                <a16:creationId xmlns:a16="http://schemas.microsoft.com/office/drawing/2014/main" id="{7C3F8541-B7AC-324E-5A8C-3A812A128737}"/>
              </a:ext>
            </a:extLst>
          </p:cNvPr>
          <p:cNvGrpSpPr/>
          <p:nvPr/>
        </p:nvGrpSpPr>
        <p:grpSpPr>
          <a:xfrm>
            <a:off x="9125197" y="5205388"/>
            <a:ext cx="837151" cy="403322"/>
            <a:chOff x="2782703" y="5600439"/>
            <a:chExt cx="837151" cy="403322"/>
          </a:xfrm>
        </p:grpSpPr>
        <p:pic>
          <p:nvPicPr>
            <p:cNvPr id="522" name="Graphic 9" descr="AWS Lake Formation service icon.">
              <a:extLst>
                <a:ext uri="{FF2B5EF4-FFF2-40B4-BE49-F238E27FC236}">
                  <a16:creationId xmlns:a16="http://schemas.microsoft.com/office/drawing/2014/main" id="{2277C94F-24CE-8C8F-E351-CD299E16295E}"/>
                </a:ext>
              </a:extLst>
            </p:cNvPr>
            <p:cNvPicPr>
              <a:picLocks noChangeAspect="1" noChangeArrowheads="1"/>
            </p:cNvPicPr>
            <p:nvPr/>
          </p:nvPicPr>
          <p:blipFill>
            <a:blip>
              <a:extLst>
                <a:ext uri="{96DAC541-7B7A-43D3-8B79-37D633B846F1}">
                  <asvg:svgBlip xmlns:asvg="http://schemas.microsoft.com/office/drawing/2016/SVG/main" r:embed="rId16"/>
                </a:ext>
              </a:extLst>
            </a:blip>
            <a:srcRect/>
            <a:stretch/>
          </p:blipFill>
          <p:spPr bwMode="auto">
            <a:xfrm>
              <a:off x="3101992" y="5600439"/>
              <a:ext cx="197547" cy="19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 name="TextBox 17">
              <a:extLst>
                <a:ext uri="{FF2B5EF4-FFF2-40B4-BE49-F238E27FC236}">
                  <a16:creationId xmlns:a16="http://schemas.microsoft.com/office/drawing/2014/main" id="{E7851D80-DB70-386E-407F-19024CA17821}"/>
                </a:ext>
              </a:extLst>
            </p:cNvPr>
            <p:cNvSpPr txBox="1">
              <a:spLocks noChangeArrowheads="1"/>
            </p:cNvSpPr>
            <p:nvPr/>
          </p:nvSpPr>
          <p:spPr bwMode="auto">
            <a:xfrm>
              <a:off x="2782703" y="5803706"/>
              <a:ext cx="8371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Lake Formation</a:t>
              </a:r>
            </a:p>
          </p:txBody>
        </p:sp>
      </p:grpSp>
      <p:grpSp>
        <p:nvGrpSpPr>
          <p:cNvPr id="524" name="Group 523">
            <a:extLst>
              <a:ext uri="{FF2B5EF4-FFF2-40B4-BE49-F238E27FC236}">
                <a16:creationId xmlns:a16="http://schemas.microsoft.com/office/drawing/2014/main" id="{7468D528-94D4-28E7-7511-2578A23772A0}"/>
              </a:ext>
            </a:extLst>
          </p:cNvPr>
          <p:cNvGrpSpPr/>
          <p:nvPr/>
        </p:nvGrpSpPr>
        <p:grpSpPr>
          <a:xfrm>
            <a:off x="3893351" y="6375460"/>
            <a:ext cx="735749" cy="342204"/>
            <a:chOff x="9850138" y="4609198"/>
            <a:chExt cx="1695811" cy="788737"/>
          </a:xfrm>
        </p:grpSpPr>
        <p:pic>
          <p:nvPicPr>
            <p:cNvPr id="525" name="Graphic 19" descr="Amazon EventBridge service icon.">
              <a:extLst>
                <a:ext uri="{FF2B5EF4-FFF2-40B4-BE49-F238E27FC236}">
                  <a16:creationId xmlns:a16="http://schemas.microsoft.com/office/drawing/2014/main" id="{3787A6A1-2DC5-0458-9202-67CC1D5B097A}"/>
                </a:ext>
              </a:extLst>
            </p:cNvPr>
            <p:cNvPicPr>
              <a:picLocks noChangeAspect="1" noChangeArrowheads="1"/>
            </p:cNvPicPr>
            <p:nvPr/>
          </p:nvPicPr>
          <p:blipFill>
            <a:blip>
              <a:extLst>
                <a:ext uri="{96DAC541-7B7A-43D3-8B79-37D633B846F1}">
                  <asvg:svgBlip xmlns:asvg="http://schemas.microsoft.com/office/drawing/2016/SVG/main" r:embed="rId37"/>
                </a:ext>
              </a:extLst>
            </a:blip>
            <a:srcRect/>
            <a:stretch/>
          </p:blipFill>
          <p:spPr bwMode="auto">
            <a:xfrm>
              <a:off x="10454946" y="4609198"/>
              <a:ext cx="468540" cy="46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 name="TextBox 20">
              <a:extLst>
                <a:ext uri="{FF2B5EF4-FFF2-40B4-BE49-F238E27FC236}">
                  <a16:creationId xmlns:a16="http://schemas.microsoft.com/office/drawing/2014/main" id="{B1D8EBA5-32A1-5C5F-4637-52F16607E164}"/>
                </a:ext>
              </a:extLst>
            </p:cNvPr>
            <p:cNvSpPr txBox="1">
              <a:spLocks noChangeArrowheads="1"/>
            </p:cNvSpPr>
            <p:nvPr/>
          </p:nvSpPr>
          <p:spPr bwMode="auto">
            <a:xfrm>
              <a:off x="9850138" y="4986492"/>
              <a:ext cx="1695811" cy="41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EventBridge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grpSp>
      <p:grpSp>
        <p:nvGrpSpPr>
          <p:cNvPr id="527" name="Group 526">
            <a:extLst>
              <a:ext uri="{FF2B5EF4-FFF2-40B4-BE49-F238E27FC236}">
                <a16:creationId xmlns:a16="http://schemas.microsoft.com/office/drawing/2014/main" id="{B6E48CE7-1B8A-E057-D7D1-1937022E9316}"/>
              </a:ext>
            </a:extLst>
          </p:cNvPr>
          <p:cNvGrpSpPr/>
          <p:nvPr/>
        </p:nvGrpSpPr>
        <p:grpSpPr>
          <a:xfrm>
            <a:off x="4434444" y="6379908"/>
            <a:ext cx="578914" cy="354658"/>
            <a:chOff x="3903424" y="2985554"/>
            <a:chExt cx="578914" cy="354658"/>
          </a:xfrm>
        </p:grpSpPr>
        <p:pic>
          <p:nvPicPr>
            <p:cNvPr id="528" name="Graphic 26" descr="Amazon Simple Queue Service (Amazon SQS) service icon.">
              <a:extLst>
                <a:ext uri="{FF2B5EF4-FFF2-40B4-BE49-F238E27FC236}">
                  <a16:creationId xmlns:a16="http://schemas.microsoft.com/office/drawing/2014/main" id="{F2DC40CE-0A4C-F468-8426-B29AAFC7FAC1}"/>
                </a:ext>
              </a:extLst>
            </p:cNvPr>
            <p:cNvPicPr>
              <a:picLocks noChangeAspect="1" noChangeArrowheads="1"/>
            </p:cNvPicPr>
            <p:nvPr/>
          </p:nvPicPr>
          <p:blipFill>
            <a:blip>
              <a:extLst>
                <a:ext uri="{96DAC541-7B7A-43D3-8B79-37D633B846F1}">
                  <asvg:svgBlip xmlns:asvg="http://schemas.microsoft.com/office/drawing/2016/SVG/main" r:embed="rId38"/>
                </a:ext>
              </a:extLst>
            </a:blip>
            <a:srcRect/>
            <a:stretch/>
          </p:blipFill>
          <p:spPr bwMode="auto">
            <a:xfrm>
              <a:off x="4090594" y="2985554"/>
              <a:ext cx="190682" cy="1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9" name="TextBox 9">
              <a:extLst>
                <a:ext uri="{FF2B5EF4-FFF2-40B4-BE49-F238E27FC236}">
                  <a16:creationId xmlns:a16="http://schemas.microsoft.com/office/drawing/2014/main" id="{0AE54E65-A26C-EE22-62B9-C74E836D5269}"/>
                </a:ext>
              </a:extLst>
            </p:cNvPr>
            <p:cNvSpPr txBox="1">
              <a:spLocks noChangeArrowheads="1"/>
            </p:cNvSpPr>
            <p:nvPr/>
          </p:nvSpPr>
          <p:spPr bwMode="auto">
            <a:xfrm>
              <a:off x="3903424" y="3140157"/>
              <a:ext cx="5789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SQS/SNS</a:t>
              </a:r>
            </a:p>
          </p:txBody>
        </p:sp>
      </p:grpSp>
      <p:grpSp>
        <p:nvGrpSpPr>
          <p:cNvPr id="532" name="Group 531">
            <a:extLst>
              <a:ext uri="{FF2B5EF4-FFF2-40B4-BE49-F238E27FC236}">
                <a16:creationId xmlns:a16="http://schemas.microsoft.com/office/drawing/2014/main" id="{A43CBBB7-7A18-C1F1-34A3-99AE3404B4A4}"/>
              </a:ext>
            </a:extLst>
          </p:cNvPr>
          <p:cNvGrpSpPr/>
          <p:nvPr/>
        </p:nvGrpSpPr>
        <p:grpSpPr>
          <a:xfrm>
            <a:off x="5560799" y="6380851"/>
            <a:ext cx="685111" cy="354082"/>
            <a:chOff x="6630123" y="6373752"/>
            <a:chExt cx="685111" cy="354082"/>
          </a:xfrm>
        </p:grpSpPr>
        <p:pic>
          <p:nvPicPr>
            <p:cNvPr id="530" name="Graphic 6" descr="Amazon Virtual Private Cloud (Amazon VPC) service icon.">
              <a:extLst>
                <a:ext uri="{FF2B5EF4-FFF2-40B4-BE49-F238E27FC236}">
                  <a16:creationId xmlns:a16="http://schemas.microsoft.com/office/drawing/2014/main" id="{74953621-DB3F-E41B-73E7-0BD93E506F74}"/>
                </a:ext>
              </a:extLst>
            </p:cNvPr>
            <p:cNvPicPr>
              <a:picLocks noChangeAspect="1" noChangeArrowheads="1"/>
            </p:cNvPicPr>
            <p:nvPr/>
          </p:nvPicPr>
          <p:blipFill>
            <a:blip>
              <a:extLst>
                <a:ext uri="{96DAC541-7B7A-43D3-8B79-37D633B846F1}">
                  <asvg:svgBlip xmlns:asvg="http://schemas.microsoft.com/office/drawing/2016/SVG/main" r:embed="rId39"/>
                </a:ext>
              </a:extLst>
            </a:blip>
            <a:srcRect/>
            <a:stretch/>
          </p:blipFill>
          <p:spPr bwMode="auto">
            <a:xfrm>
              <a:off x="6882207" y="6373752"/>
              <a:ext cx="199541" cy="19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 name="TextBox 20">
              <a:extLst>
                <a:ext uri="{FF2B5EF4-FFF2-40B4-BE49-F238E27FC236}">
                  <a16:creationId xmlns:a16="http://schemas.microsoft.com/office/drawing/2014/main" id="{885FDFB7-AF9D-9CF5-E54F-49F6E8BB2466}"/>
                </a:ext>
              </a:extLst>
            </p:cNvPr>
            <p:cNvSpPr txBox="1">
              <a:spLocks noChangeArrowheads="1"/>
            </p:cNvSpPr>
            <p:nvPr/>
          </p:nvSpPr>
          <p:spPr bwMode="auto">
            <a:xfrm>
              <a:off x="6630123" y="6549324"/>
              <a:ext cx="685111"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Private Link</a:t>
              </a:r>
            </a:p>
          </p:txBody>
        </p:sp>
      </p:grpSp>
      <p:grpSp>
        <p:nvGrpSpPr>
          <p:cNvPr id="533" name="Group 532">
            <a:extLst>
              <a:ext uri="{FF2B5EF4-FFF2-40B4-BE49-F238E27FC236}">
                <a16:creationId xmlns:a16="http://schemas.microsoft.com/office/drawing/2014/main" id="{CBA1082F-2759-94DA-0E24-FD12715F1190}"/>
              </a:ext>
            </a:extLst>
          </p:cNvPr>
          <p:cNvGrpSpPr/>
          <p:nvPr/>
        </p:nvGrpSpPr>
        <p:grpSpPr>
          <a:xfrm>
            <a:off x="6023454" y="6415770"/>
            <a:ext cx="1085485" cy="349556"/>
            <a:chOff x="-401336" y="1983318"/>
            <a:chExt cx="1085485" cy="349556"/>
          </a:xfrm>
        </p:grpSpPr>
        <p:pic>
          <p:nvPicPr>
            <p:cNvPr id="534" name="Graphic 6" descr="AWS Organizations service icon.">
              <a:extLst>
                <a:ext uri="{FF2B5EF4-FFF2-40B4-BE49-F238E27FC236}">
                  <a16:creationId xmlns:a16="http://schemas.microsoft.com/office/drawing/2014/main" id="{4EEEF2C6-531F-ADB3-68F6-7EB6D42733AF}"/>
                </a:ext>
              </a:extLst>
            </p:cNvPr>
            <p:cNvPicPr>
              <a:picLocks noChangeAspect="1" noChangeArrowheads="1"/>
            </p:cNvPicPr>
            <p:nvPr/>
          </p:nvPicPr>
          <p:blipFill>
            <a:blip>
              <a:extLst>
                <a:ext uri="{96DAC541-7B7A-43D3-8B79-37D633B846F1}">
                  <asvg:svgBlip xmlns:asvg="http://schemas.microsoft.com/office/drawing/2016/SVG/main" r:embed="rId31"/>
                </a:ext>
              </a:extLst>
            </a:blip>
            <a:srcRect/>
            <a:stretch/>
          </p:blipFill>
          <p:spPr bwMode="auto">
            <a:xfrm>
              <a:off x="45351" y="1983318"/>
              <a:ext cx="177801" cy="17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5" name="TextBox 9">
              <a:extLst>
                <a:ext uri="{FF2B5EF4-FFF2-40B4-BE49-F238E27FC236}">
                  <a16:creationId xmlns:a16="http://schemas.microsoft.com/office/drawing/2014/main" id="{54991E87-3FBE-47DC-DEA2-A7D88AA68E8D}"/>
                </a:ext>
              </a:extLst>
            </p:cNvPr>
            <p:cNvSpPr txBox="1">
              <a:spLocks noChangeArrowheads="1"/>
            </p:cNvSpPr>
            <p:nvPr/>
          </p:nvSpPr>
          <p:spPr bwMode="auto">
            <a:xfrm>
              <a:off x="-401336" y="2132819"/>
              <a:ext cx="108548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Organizations + SCP</a:t>
              </a:r>
            </a:p>
          </p:txBody>
        </p:sp>
      </p:grpSp>
      <p:grpSp>
        <p:nvGrpSpPr>
          <p:cNvPr id="140" name="Group 139">
            <a:extLst>
              <a:ext uri="{FF2B5EF4-FFF2-40B4-BE49-F238E27FC236}">
                <a16:creationId xmlns:a16="http://schemas.microsoft.com/office/drawing/2014/main" id="{AEF803B3-246A-6C6C-19EE-6E6116BADACC}"/>
              </a:ext>
            </a:extLst>
          </p:cNvPr>
          <p:cNvGrpSpPr/>
          <p:nvPr/>
        </p:nvGrpSpPr>
        <p:grpSpPr>
          <a:xfrm>
            <a:off x="8112394" y="5647707"/>
            <a:ext cx="1884761" cy="808991"/>
            <a:chOff x="10103378" y="5752944"/>
            <a:chExt cx="1884761" cy="808991"/>
          </a:xfrm>
        </p:grpSpPr>
        <p:sp>
          <p:nvSpPr>
            <p:cNvPr id="536" name="Rounded Rectangle 53">
              <a:extLst>
                <a:ext uri="{FF2B5EF4-FFF2-40B4-BE49-F238E27FC236}">
                  <a16:creationId xmlns:a16="http://schemas.microsoft.com/office/drawing/2014/main" id="{92A11C95-2CB0-CDD5-E892-A2B57A6127B7}"/>
                </a:ext>
              </a:extLst>
            </p:cNvPr>
            <p:cNvSpPr/>
            <p:nvPr/>
          </p:nvSpPr>
          <p:spPr>
            <a:xfrm>
              <a:off x="10113704" y="5752944"/>
              <a:ext cx="1770977" cy="808991"/>
            </a:xfrm>
            <a:prstGeom prst="roundRect">
              <a:avLst>
                <a:gd name="adj" fmla="val 9153"/>
              </a:avLst>
            </a:prstGeom>
            <a:solidFill>
              <a:schemeClr val="accent5">
                <a:lumMod val="20000"/>
                <a:lumOff val="80000"/>
              </a:schemeClr>
            </a:solidFill>
            <a:ln w="6350" cap="flat" cmpd="sng" algn="ctr">
              <a:solidFill>
                <a:schemeClr val="accent5">
                  <a:lumMod val="40000"/>
                  <a:lumOff val="60000"/>
                </a:schemeClr>
              </a:solidFill>
              <a:prstDash val="solid"/>
            </a:ln>
            <a:effectLst>
              <a:outerShdw blurRad="127947" dist="38100" dir="9443624" algn="bl" rotWithShape="0">
                <a:prstClr val="black">
                  <a:alpha val="40000"/>
                </a:prstClr>
              </a:outerShdw>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537" name="Rectangle 536">
              <a:extLst>
                <a:ext uri="{FF2B5EF4-FFF2-40B4-BE49-F238E27FC236}">
                  <a16:creationId xmlns:a16="http://schemas.microsoft.com/office/drawing/2014/main" id="{8F12A51F-88E6-CFE5-3F59-E2C30FCA80E7}"/>
                </a:ext>
              </a:extLst>
            </p:cNvPr>
            <p:cNvSpPr/>
            <p:nvPr/>
          </p:nvSpPr>
          <p:spPr>
            <a:xfrm>
              <a:off x="10323368" y="5826796"/>
              <a:ext cx="1664771" cy="1603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 &amp; Integration Fabric</a:t>
              </a:r>
            </a:p>
          </p:txBody>
        </p:sp>
        <p:grpSp>
          <p:nvGrpSpPr>
            <p:cNvPr id="558" name="Group 557">
              <a:extLst>
                <a:ext uri="{FF2B5EF4-FFF2-40B4-BE49-F238E27FC236}">
                  <a16:creationId xmlns:a16="http://schemas.microsoft.com/office/drawing/2014/main" id="{42D3DD54-1D4B-2052-EFF3-58BA12A9A73B}"/>
                </a:ext>
              </a:extLst>
            </p:cNvPr>
            <p:cNvGrpSpPr/>
            <p:nvPr/>
          </p:nvGrpSpPr>
          <p:grpSpPr>
            <a:xfrm>
              <a:off x="10188519" y="5843663"/>
              <a:ext cx="206910" cy="210312"/>
              <a:chOff x="4952878" y="2354054"/>
              <a:chExt cx="353165" cy="353165"/>
            </a:xfrm>
          </p:grpSpPr>
          <p:sp>
            <p:nvSpPr>
              <p:cNvPr id="559" name="Oval 558">
                <a:extLst>
                  <a:ext uri="{FF2B5EF4-FFF2-40B4-BE49-F238E27FC236}">
                    <a16:creationId xmlns:a16="http://schemas.microsoft.com/office/drawing/2014/main" id="{4C02060A-CB12-ECBB-70B0-7620C0D52FCA}"/>
                  </a:ext>
                </a:extLst>
              </p:cNvPr>
              <p:cNvSpPr/>
              <p:nvPr/>
            </p:nvSpPr>
            <p:spPr>
              <a:xfrm>
                <a:off x="4952878" y="2354054"/>
                <a:ext cx="353165" cy="3531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err="1">
                  <a:ln>
                    <a:noFill/>
                  </a:ln>
                  <a:solidFill>
                    <a:srgbClr val="000000"/>
                  </a:solidFill>
                  <a:effectLst/>
                  <a:uLnTx/>
                  <a:uFillTx/>
                  <a:latin typeface="Graphik Regular"/>
                  <a:ea typeface="+mn-ea"/>
                  <a:cs typeface="+mn-cs"/>
                </a:endParaRPr>
              </a:p>
            </p:txBody>
          </p:sp>
          <p:grpSp>
            <p:nvGrpSpPr>
              <p:cNvPr id="560" name="Group 147">
                <a:extLst>
                  <a:ext uri="{FF2B5EF4-FFF2-40B4-BE49-F238E27FC236}">
                    <a16:creationId xmlns:a16="http://schemas.microsoft.com/office/drawing/2014/main" id="{2AA1AAD1-A1ED-0D6A-4CAE-0582B341D9CF}"/>
                  </a:ext>
                </a:extLst>
              </p:cNvPr>
              <p:cNvGrpSpPr>
                <a:grpSpLocks noChangeAspect="1"/>
              </p:cNvGrpSpPr>
              <p:nvPr/>
            </p:nvGrpSpPr>
            <p:grpSpPr bwMode="auto">
              <a:xfrm>
                <a:off x="5026283" y="2444659"/>
                <a:ext cx="206346" cy="171955"/>
                <a:chOff x="6541" y="1755"/>
                <a:chExt cx="426" cy="355"/>
              </a:xfrm>
              <a:solidFill>
                <a:srgbClr val="A100FF"/>
              </a:solidFill>
            </p:grpSpPr>
            <p:sp>
              <p:nvSpPr>
                <p:cNvPr id="561" name="Freeform 148">
                  <a:extLst>
                    <a:ext uri="{FF2B5EF4-FFF2-40B4-BE49-F238E27FC236}">
                      <a16:creationId xmlns:a16="http://schemas.microsoft.com/office/drawing/2014/main" id="{1B01DF57-B1B4-8A93-1ECA-7A4A10FD43A6}"/>
                    </a:ext>
                  </a:extLst>
                </p:cNvPr>
                <p:cNvSpPr>
                  <a:spLocks/>
                </p:cNvSpPr>
                <p:nvPr/>
              </p:nvSpPr>
              <p:spPr bwMode="auto">
                <a:xfrm>
                  <a:off x="6648" y="1895"/>
                  <a:ext cx="63" cy="108"/>
                </a:xfrm>
                <a:custGeom>
                  <a:avLst/>
                  <a:gdLst>
                    <a:gd name="T0" fmla="*/ 6 w 43"/>
                    <a:gd name="T1" fmla="*/ 73 h 73"/>
                    <a:gd name="T2" fmla="*/ 2 w 43"/>
                    <a:gd name="T3" fmla="*/ 71 h 73"/>
                    <a:gd name="T4" fmla="*/ 2 w 43"/>
                    <a:gd name="T5" fmla="*/ 63 h 73"/>
                    <a:gd name="T6" fmla="*/ 28 w 43"/>
                    <a:gd name="T7" fmla="*/ 37 h 73"/>
                    <a:gd name="T8" fmla="*/ 2 w 43"/>
                    <a:gd name="T9" fmla="*/ 11 h 73"/>
                    <a:gd name="T10" fmla="*/ 2 w 43"/>
                    <a:gd name="T11" fmla="*/ 3 h 73"/>
                    <a:gd name="T12" fmla="*/ 11 w 43"/>
                    <a:gd name="T13" fmla="*/ 3 h 73"/>
                    <a:gd name="T14" fmla="*/ 41 w 43"/>
                    <a:gd name="T15" fmla="*/ 33 h 73"/>
                    <a:gd name="T16" fmla="*/ 41 w 43"/>
                    <a:gd name="T17" fmla="*/ 41 h 73"/>
                    <a:gd name="T18" fmla="*/ 11 w 43"/>
                    <a:gd name="T19" fmla="*/ 71 h 73"/>
                    <a:gd name="T20" fmla="*/ 6 w 43"/>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73">
                      <a:moveTo>
                        <a:pt x="6" y="73"/>
                      </a:moveTo>
                      <a:cubicBezTo>
                        <a:pt x="5" y="73"/>
                        <a:pt x="3" y="72"/>
                        <a:pt x="2" y="71"/>
                      </a:cubicBezTo>
                      <a:cubicBezTo>
                        <a:pt x="0" y="69"/>
                        <a:pt x="0" y="65"/>
                        <a:pt x="2" y="63"/>
                      </a:cubicBezTo>
                      <a:cubicBezTo>
                        <a:pt x="28" y="37"/>
                        <a:pt x="28" y="37"/>
                        <a:pt x="28" y="37"/>
                      </a:cubicBezTo>
                      <a:cubicBezTo>
                        <a:pt x="2" y="11"/>
                        <a:pt x="2" y="11"/>
                        <a:pt x="2" y="11"/>
                      </a:cubicBezTo>
                      <a:cubicBezTo>
                        <a:pt x="0" y="9"/>
                        <a:pt x="0" y="5"/>
                        <a:pt x="2" y="3"/>
                      </a:cubicBezTo>
                      <a:cubicBezTo>
                        <a:pt x="5" y="0"/>
                        <a:pt x="8" y="0"/>
                        <a:pt x="11" y="3"/>
                      </a:cubicBezTo>
                      <a:cubicBezTo>
                        <a:pt x="41" y="33"/>
                        <a:pt x="41" y="33"/>
                        <a:pt x="41" y="33"/>
                      </a:cubicBezTo>
                      <a:cubicBezTo>
                        <a:pt x="43" y="35"/>
                        <a:pt x="43" y="39"/>
                        <a:pt x="41" y="41"/>
                      </a:cubicBezTo>
                      <a:cubicBezTo>
                        <a:pt x="11" y="71"/>
                        <a:pt x="11" y="71"/>
                        <a:pt x="11" y="71"/>
                      </a:cubicBezTo>
                      <a:cubicBezTo>
                        <a:pt x="10" y="72"/>
                        <a:pt x="8" y="73"/>
                        <a:pt x="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562" name="Freeform 149">
                  <a:extLst>
                    <a:ext uri="{FF2B5EF4-FFF2-40B4-BE49-F238E27FC236}">
                      <a16:creationId xmlns:a16="http://schemas.microsoft.com/office/drawing/2014/main" id="{FF84F4F0-3A8F-6BD1-575D-F30C04F55309}"/>
                    </a:ext>
                  </a:extLst>
                </p:cNvPr>
                <p:cNvSpPr>
                  <a:spLocks/>
                </p:cNvSpPr>
                <p:nvPr/>
              </p:nvSpPr>
              <p:spPr bwMode="auto">
                <a:xfrm>
                  <a:off x="6754" y="1950"/>
                  <a:ext cx="89" cy="1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8" y="0"/>
                        <a:pt x="60" y="3"/>
                        <a:pt x="60" y="6"/>
                      </a:cubicBezTo>
                      <a:cubicBezTo>
                        <a:pt x="60" y="9"/>
                        <a:pt x="58"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563" name="Freeform 150">
                  <a:extLst>
                    <a:ext uri="{FF2B5EF4-FFF2-40B4-BE49-F238E27FC236}">
                      <a16:creationId xmlns:a16="http://schemas.microsoft.com/office/drawing/2014/main" id="{F83C39BF-37B7-8B55-724E-A2AA089511AB}"/>
                    </a:ext>
                  </a:extLst>
                </p:cNvPr>
                <p:cNvSpPr>
                  <a:spLocks noEditPoints="1"/>
                </p:cNvSpPr>
                <p:nvPr/>
              </p:nvSpPr>
              <p:spPr bwMode="auto">
                <a:xfrm>
                  <a:off x="6772" y="1790"/>
                  <a:ext cx="35"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564" name="Freeform 151">
                  <a:extLst>
                    <a:ext uri="{FF2B5EF4-FFF2-40B4-BE49-F238E27FC236}">
                      <a16:creationId xmlns:a16="http://schemas.microsoft.com/office/drawing/2014/main" id="{F0E590DB-A027-C863-F6FD-352DC45FEBCF}"/>
                    </a:ext>
                  </a:extLst>
                </p:cNvPr>
                <p:cNvSpPr>
                  <a:spLocks noEditPoints="1"/>
                </p:cNvSpPr>
                <p:nvPr/>
              </p:nvSpPr>
              <p:spPr bwMode="auto">
                <a:xfrm>
                  <a:off x="6825"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565" name="Freeform 152">
                  <a:extLst>
                    <a:ext uri="{FF2B5EF4-FFF2-40B4-BE49-F238E27FC236}">
                      <a16:creationId xmlns:a16="http://schemas.microsoft.com/office/drawing/2014/main" id="{90FF3EAF-376F-DCCF-FF32-2CF821D8FDE9}"/>
                    </a:ext>
                  </a:extLst>
                </p:cNvPr>
                <p:cNvSpPr>
                  <a:spLocks noEditPoints="1"/>
                </p:cNvSpPr>
                <p:nvPr/>
              </p:nvSpPr>
              <p:spPr bwMode="auto">
                <a:xfrm>
                  <a:off x="6878" y="1790"/>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2 w 24"/>
                    <a:gd name="T15" fmla="*/ 12 h 24"/>
                    <a:gd name="T16" fmla="*/ 12 w 24"/>
                    <a:gd name="T17" fmla="*/ 12 h 24"/>
                    <a:gd name="T18" fmla="*/ 12 w 24"/>
                    <a:gd name="T19" fmla="*/ 12 h 24"/>
                    <a:gd name="T20" fmla="*/ 12 w 24"/>
                    <a:gd name="T21" fmla="*/ 12 h 24"/>
                    <a:gd name="T22" fmla="*/ 12 w 24"/>
                    <a:gd name="T23" fmla="*/ 12 h 24"/>
                    <a:gd name="T24" fmla="*/ 12 w 24"/>
                    <a:gd name="T25" fmla="*/ 12 h 24"/>
                    <a:gd name="T26" fmla="*/ 12 w 24"/>
                    <a:gd name="T27" fmla="*/ 12 h 24"/>
                    <a:gd name="T28" fmla="*/ 12 w 24"/>
                    <a:gd name="T29" fmla="*/ 12 h 24"/>
                    <a:gd name="T30" fmla="*/ 12 w 24"/>
                    <a:gd name="T31" fmla="*/ 12 h 24"/>
                    <a:gd name="T32" fmla="*/ 12 w 2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566" name="Freeform 153">
                  <a:extLst>
                    <a:ext uri="{FF2B5EF4-FFF2-40B4-BE49-F238E27FC236}">
                      <a16:creationId xmlns:a16="http://schemas.microsoft.com/office/drawing/2014/main" id="{5076A699-D8A8-9DF6-D8D1-DDF347CC78FA}"/>
                    </a:ext>
                  </a:extLst>
                </p:cNvPr>
                <p:cNvSpPr>
                  <a:spLocks noEditPoints="1"/>
                </p:cNvSpPr>
                <p:nvPr/>
              </p:nvSpPr>
              <p:spPr bwMode="auto">
                <a:xfrm>
                  <a:off x="6541" y="1755"/>
                  <a:ext cx="426" cy="355"/>
                </a:xfrm>
                <a:custGeom>
                  <a:avLst/>
                  <a:gdLst>
                    <a:gd name="T0" fmla="*/ 282 w 288"/>
                    <a:gd name="T1" fmla="*/ 240 h 240"/>
                    <a:gd name="T2" fmla="*/ 6 w 288"/>
                    <a:gd name="T3" fmla="*/ 240 h 240"/>
                    <a:gd name="T4" fmla="*/ 0 w 288"/>
                    <a:gd name="T5" fmla="*/ 234 h 240"/>
                    <a:gd name="T6" fmla="*/ 0 w 288"/>
                    <a:gd name="T7" fmla="*/ 6 h 240"/>
                    <a:gd name="T8" fmla="*/ 6 w 288"/>
                    <a:gd name="T9" fmla="*/ 0 h 240"/>
                    <a:gd name="T10" fmla="*/ 282 w 288"/>
                    <a:gd name="T11" fmla="*/ 0 h 240"/>
                    <a:gd name="T12" fmla="*/ 288 w 288"/>
                    <a:gd name="T13" fmla="*/ 6 h 240"/>
                    <a:gd name="T14" fmla="*/ 288 w 288"/>
                    <a:gd name="T15" fmla="*/ 234 h 240"/>
                    <a:gd name="T16" fmla="*/ 282 w 288"/>
                    <a:gd name="T17" fmla="*/ 240 h 240"/>
                    <a:gd name="T18" fmla="*/ 12 w 288"/>
                    <a:gd name="T19" fmla="*/ 228 h 240"/>
                    <a:gd name="T20" fmla="*/ 276 w 288"/>
                    <a:gd name="T21" fmla="*/ 228 h 240"/>
                    <a:gd name="T22" fmla="*/ 276 w 288"/>
                    <a:gd name="T23" fmla="*/ 12 h 240"/>
                    <a:gd name="T24" fmla="*/ 12 w 288"/>
                    <a:gd name="T25" fmla="*/ 12 h 240"/>
                    <a:gd name="T26" fmla="*/ 12 w 288"/>
                    <a:gd name="T27" fmla="*/ 22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240">
                      <a:moveTo>
                        <a:pt x="282" y="240"/>
                      </a:moveTo>
                      <a:cubicBezTo>
                        <a:pt x="6" y="240"/>
                        <a:pt x="6" y="240"/>
                        <a:pt x="6" y="240"/>
                      </a:cubicBezTo>
                      <a:cubicBezTo>
                        <a:pt x="3" y="240"/>
                        <a:pt x="0" y="237"/>
                        <a:pt x="0" y="234"/>
                      </a:cubicBezTo>
                      <a:cubicBezTo>
                        <a:pt x="0" y="6"/>
                        <a:pt x="0" y="6"/>
                        <a:pt x="0" y="6"/>
                      </a:cubicBezTo>
                      <a:cubicBezTo>
                        <a:pt x="0" y="3"/>
                        <a:pt x="3" y="0"/>
                        <a:pt x="6" y="0"/>
                      </a:cubicBezTo>
                      <a:cubicBezTo>
                        <a:pt x="282" y="0"/>
                        <a:pt x="282" y="0"/>
                        <a:pt x="282" y="0"/>
                      </a:cubicBezTo>
                      <a:cubicBezTo>
                        <a:pt x="286" y="0"/>
                        <a:pt x="288" y="3"/>
                        <a:pt x="288" y="6"/>
                      </a:cubicBezTo>
                      <a:cubicBezTo>
                        <a:pt x="288" y="234"/>
                        <a:pt x="288" y="234"/>
                        <a:pt x="288" y="234"/>
                      </a:cubicBezTo>
                      <a:cubicBezTo>
                        <a:pt x="288" y="237"/>
                        <a:pt x="286" y="240"/>
                        <a:pt x="282" y="240"/>
                      </a:cubicBezTo>
                      <a:close/>
                      <a:moveTo>
                        <a:pt x="12" y="228"/>
                      </a:moveTo>
                      <a:cubicBezTo>
                        <a:pt x="276" y="228"/>
                        <a:pt x="276" y="228"/>
                        <a:pt x="276" y="228"/>
                      </a:cubicBezTo>
                      <a:cubicBezTo>
                        <a:pt x="276" y="12"/>
                        <a:pt x="276" y="12"/>
                        <a:pt x="276" y="12"/>
                      </a:cubicBezTo>
                      <a:cubicBezTo>
                        <a:pt x="12" y="12"/>
                        <a:pt x="12" y="12"/>
                        <a:pt x="12" y="12"/>
                      </a:cubicBezTo>
                      <a:lnTo>
                        <a:pt x="12" y="2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568" name="Freeform 154">
                  <a:extLst>
                    <a:ext uri="{FF2B5EF4-FFF2-40B4-BE49-F238E27FC236}">
                      <a16:creationId xmlns:a16="http://schemas.microsoft.com/office/drawing/2014/main" id="{85E86F86-7FDF-0E22-5DB1-C5A904367B3A}"/>
                    </a:ext>
                  </a:extLst>
                </p:cNvPr>
                <p:cNvSpPr>
                  <a:spLocks/>
                </p:cNvSpPr>
                <p:nvPr/>
              </p:nvSpPr>
              <p:spPr bwMode="auto">
                <a:xfrm>
                  <a:off x="6541" y="1844"/>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3" y="12"/>
                        <a:pt x="0" y="9"/>
                        <a:pt x="0" y="6"/>
                      </a:cubicBezTo>
                      <a:cubicBezTo>
                        <a:pt x="0" y="3"/>
                        <a:pt x="3" y="0"/>
                        <a:pt x="6" y="0"/>
                      </a:cubicBezTo>
                      <a:cubicBezTo>
                        <a:pt x="282" y="0"/>
                        <a:pt x="282" y="0"/>
                        <a:pt x="282" y="0"/>
                      </a:cubicBezTo>
                      <a:cubicBezTo>
                        <a:pt x="286" y="0"/>
                        <a:pt x="288" y="3"/>
                        <a:pt x="288" y="6"/>
                      </a:cubicBezTo>
                      <a:cubicBezTo>
                        <a:pt x="288" y="9"/>
                        <a:pt x="286" y="12"/>
                        <a:pt x="28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9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grpSp>
          <p:nvGrpSpPr>
            <p:cNvPr id="569" name="Group 568">
              <a:extLst>
                <a:ext uri="{FF2B5EF4-FFF2-40B4-BE49-F238E27FC236}">
                  <a16:creationId xmlns:a16="http://schemas.microsoft.com/office/drawing/2014/main" id="{EB069B7C-0099-0E8A-D8DF-733D7E497540}"/>
                </a:ext>
              </a:extLst>
            </p:cNvPr>
            <p:cNvGrpSpPr/>
            <p:nvPr/>
          </p:nvGrpSpPr>
          <p:grpSpPr>
            <a:xfrm>
              <a:off x="10103378" y="6197954"/>
              <a:ext cx="708856" cy="346840"/>
              <a:chOff x="5541521" y="2527285"/>
              <a:chExt cx="1038320" cy="508041"/>
            </a:xfrm>
          </p:grpSpPr>
          <p:pic>
            <p:nvPicPr>
              <p:cNvPr id="570" name="Graphic 7" descr="Amazon API Gateway service icon.">
                <a:extLst>
                  <a:ext uri="{FF2B5EF4-FFF2-40B4-BE49-F238E27FC236}">
                    <a16:creationId xmlns:a16="http://schemas.microsoft.com/office/drawing/2014/main" id="{C6304AD0-7D29-8E51-0120-A3D2CF747127}"/>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5909501" y="2527285"/>
                <a:ext cx="274320" cy="2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1" name="TextBox 9">
                <a:extLst>
                  <a:ext uri="{FF2B5EF4-FFF2-40B4-BE49-F238E27FC236}">
                    <a16:creationId xmlns:a16="http://schemas.microsoft.com/office/drawing/2014/main" id="{370E41B1-6C78-1887-E681-71702D572359}"/>
                  </a:ext>
                </a:extLst>
              </p:cNvPr>
              <p:cNvSpPr txBox="1">
                <a:spLocks noChangeArrowheads="1"/>
              </p:cNvSpPr>
              <p:nvPr/>
            </p:nvSpPr>
            <p:spPr bwMode="auto">
              <a:xfrm>
                <a:off x="5541521" y="2784938"/>
                <a:ext cx="1038320" cy="25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API Gateway</a:t>
                </a:r>
              </a:p>
            </p:txBody>
          </p:sp>
        </p:grpSp>
        <p:grpSp>
          <p:nvGrpSpPr>
            <p:cNvPr id="572" name="Group 571">
              <a:extLst>
                <a:ext uri="{FF2B5EF4-FFF2-40B4-BE49-F238E27FC236}">
                  <a16:creationId xmlns:a16="http://schemas.microsoft.com/office/drawing/2014/main" id="{7F6F57DE-3D3C-2FBD-6E7A-2E76057A0257}"/>
                </a:ext>
              </a:extLst>
            </p:cNvPr>
            <p:cNvGrpSpPr/>
            <p:nvPr/>
          </p:nvGrpSpPr>
          <p:grpSpPr>
            <a:xfrm>
              <a:off x="11279954" y="6134797"/>
              <a:ext cx="563461" cy="377845"/>
              <a:chOff x="5397271" y="5776397"/>
              <a:chExt cx="731520" cy="490542"/>
            </a:xfrm>
          </p:grpSpPr>
          <p:pic>
            <p:nvPicPr>
              <p:cNvPr id="573" name="Graphic 10" descr="AWS Lambda service icon.">
                <a:extLst>
                  <a:ext uri="{FF2B5EF4-FFF2-40B4-BE49-F238E27FC236}">
                    <a16:creationId xmlns:a16="http://schemas.microsoft.com/office/drawing/2014/main" id="{B01E2EA0-2046-F777-7F43-534B51B2EAA8}"/>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5629047" y="5776397"/>
                <a:ext cx="261169" cy="2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4" name="TextBox 20">
                <a:extLst>
                  <a:ext uri="{FF2B5EF4-FFF2-40B4-BE49-F238E27FC236}">
                    <a16:creationId xmlns:a16="http://schemas.microsoft.com/office/drawing/2014/main" id="{B9725F57-4473-70A9-4D87-FDD7A3B7D7E9}"/>
                  </a:ext>
                </a:extLst>
              </p:cNvPr>
              <p:cNvSpPr txBox="1">
                <a:spLocks noChangeArrowheads="1"/>
              </p:cNvSpPr>
              <p:nvPr/>
            </p:nvSpPr>
            <p:spPr bwMode="auto">
              <a:xfrm>
                <a:off x="5397271" y="6032356"/>
                <a:ext cx="731520" cy="23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575" name="Group 574">
              <a:extLst>
                <a:ext uri="{FF2B5EF4-FFF2-40B4-BE49-F238E27FC236}">
                  <a16:creationId xmlns:a16="http://schemas.microsoft.com/office/drawing/2014/main" id="{431FD5AC-E288-D0D9-2F47-09F58063C260}"/>
                </a:ext>
              </a:extLst>
            </p:cNvPr>
            <p:cNvGrpSpPr/>
            <p:nvPr/>
          </p:nvGrpSpPr>
          <p:grpSpPr>
            <a:xfrm>
              <a:off x="10658390" y="6154154"/>
              <a:ext cx="735749" cy="342204"/>
              <a:chOff x="9850138" y="4609198"/>
              <a:chExt cx="1695811" cy="788737"/>
            </a:xfrm>
          </p:grpSpPr>
          <p:pic>
            <p:nvPicPr>
              <p:cNvPr id="135" name="Graphic 19" descr="Amazon EventBridge service icon.">
                <a:extLst>
                  <a:ext uri="{FF2B5EF4-FFF2-40B4-BE49-F238E27FC236}">
                    <a16:creationId xmlns:a16="http://schemas.microsoft.com/office/drawing/2014/main" id="{96E79CEF-2273-C964-CEF1-77EB14D5BE7A}"/>
                  </a:ext>
                </a:extLst>
              </p:cNvPr>
              <p:cNvPicPr>
                <a:picLocks noChangeAspect="1" noChangeArrowheads="1"/>
              </p:cNvPicPr>
              <p:nvPr/>
            </p:nvPicPr>
            <p:blipFill>
              <a:blip>
                <a:extLst>
                  <a:ext uri="{96DAC541-7B7A-43D3-8B79-37D633B846F1}">
                    <asvg:svgBlip xmlns:asvg="http://schemas.microsoft.com/office/drawing/2016/SVG/main" r:embed="rId37"/>
                  </a:ext>
                </a:extLst>
              </a:blip>
              <a:srcRect/>
              <a:stretch/>
            </p:blipFill>
            <p:spPr bwMode="auto">
              <a:xfrm>
                <a:off x="10454946" y="4609198"/>
                <a:ext cx="468540" cy="46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TextBox 20">
                <a:extLst>
                  <a:ext uri="{FF2B5EF4-FFF2-40B4-BE49-F238E27FC236}">
                    <a16:creationId xmlns:a16="http://schemas.microsoft.com/office/drawing/2014/main" id="{7DA4CDBD-D220-11B3-FF83-B759747C9087}"/>
                  </a:ext>
                </a:extLst>
              </p:cNvPr>
              <p:cNvSpPr txBox="1">
                <a:spLocks noChangeArrowheads="1"/>
              </p:cNvSpPr>
              <p:nvPr/>
            </p:nvSpPr>
            <p:spPr bwMode="auto">
              <a:xfrm>
                <a:off x="9850138" y="4986492"/>
                <a:ext cx="1695811" cy="41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EventBridge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grpSp>
      </p:grpSp>
      <p:cxnSp>
        <p:nvCxnSpPr>
          <p:cNvPr id="146" name="Straight Arrow Connector 145">
            <a:extLst>
              <a:ext uri="{FF2B5EF4-FFF2-40B4-BE49-F238E27FC236}">
                <a16:creationId xmlns:a16="http://schemas.microsoft.com/office/drawing/2014/main" id="{5217EE4D-923D-9C8D-185B-0EFD478835C5}"/>
              </a:ext>
            </a:extLst>
          </p:cNvPr>
          <p:cNvCxnSpPr/>
          <p:nvPr/>
        </p:nvCxnSpPr>
        <p:spPr>
          <a:xfrm flipH="1">
            <a:off x="7662608" y="6223714"/>
            <a:ext cx="3111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42D9A5A9-6DD7-A74B-2E33-0B22899CC533}"/>
              </a:ext>
            </a:extLst>
          </p:cNvPr>
          <p:cNvCxnSpPr>
            <a:stCxn id="123" idx="2"/>
          </p:cNvCxnSpPr>
          <p:nvPr/>
        </p:nvCxnSpPr>
        <p:spPr>
          <a:xfrm flipH="1">
            <a:off x="6085259" y="5575193"/>
            <a:ext cx="2876" cy="331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3" name="Connector: Elbow 172">
            <a:extLst>
              <a:ext uri="{FF2B5EF4-FFF2-40B4-BE49-F238E27FC236}">
                <a16:creationId xmlns:a16="http://schemas.microsoft.com/office/drawing/2014/main" id="{6D3AC905-A0B7-2741-C73E-EBA59A755C7B}"/>
              </a:ext>
            </a:extLst>
          </p:cNvPr>
          <p:cNvCxnSpPr/>
          <p:nvPr/>
        </p:nvCxnSpPr>
        <p:spPr>
          <a:xfrm rot="16200000" flipH="1">
            <a:off x="4302692" y="5621625"/>
            <a:ext cx="309137" cy="261559"/>
          </a:xfrm>
          <a:prstGeom prst="bentConnector3">
            <a:avLst>
              <a:gd name="adj1" fmla="val 9945"/>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91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BD9F8-A774-C023-FC75-87DB041DC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A39C2C-E722-5D2C-DE65-78EDFC12C6E3}"/>
              </a:ext>
            </a:extLst>
          </p:cNvPr>
          <p:cNvSpPr>
            <a:spLocks noGrp="1"/>
          </p:cNvSpPr>
          <p:nvPr>
            <p:ph type="title"/>
          </p:nvPr>
        </p:nvSpPr>
        <p:spPr/>
        <p:txBody>
          <a:bodyPr/>
          <a:lstStyle/>
          <a:p>
            <a:r>
              <a:rPr lang="en-US"/>
              <a:t>Intelligent Digital Brain on AWS – Scaled Enterprise AI Architecture (L2)</a:t>
            </a:r>
          </a:p>
        </p:txBody>
      </p:sp>
      <p:sp>
        <p:nvSpPr>
          <p:cNvPr id="3" name="Text Placeholder 80">
            <a:extLst>
              <a:ext uri="{FF2B5EF4-FFF2-40B4-BE49-F238E27FC236}">
                <a16:creationId xmlns:a16="http://schemas.microsoft.com/office/drawing/2014/main" id="{FD139B28-7D52-9427-84FF-8D02D60EF4BD}"/>
              </a:ext>
            </a:extLst>
          </p:cNvPr>
          <p:cNvSpPr txBox="1">
            <a:spLocks/>
          </p:cNvSpPr>
          <p:nvPr/>
        </p:nvSpPr>
        <p:spPr>
          <a:xfrm>
            <a:off x="325121" y="612947"/>
            <a:ext cx="11328001" cy="610235"/>
          </a:xfrm>
          <a:prstGeom prst="rect">
            <a:avLst/>
          </a:prstGeom>
        </p:spPr>
        <p:txBody>
          <a:bodyPr/>
          <a:lstStyle>
            <a:lvl1pPr marL="0" indent="0" algn="l" defTabSz="228600" rtl="0" eaLnBrk="1" latinLnBrk="0" hangingPunct="1">
              <a:lnSpc>
                <a:spcPct val="100000"/>
              </a:lnSpc>
              <a:spcBef>
                <a:spcPts val="0"/>
              </a:spcBef>
              <a:spcAft>
                <a:spcPts val="600"/>
              </a:spcAft>
              <a:buFont typeface="Arial" panose="020B0604020202020204" pitchFamily="34" charset="0"/>
              <a:buNone/>
              <a:defRPr sz="2000" b="0" kern="1200">
                <a:solidFill>
                  <a:schemeClr val="accent2"/>
                </a:solidFill>
                <a:latin typeface="+mj-lt"/>
                <a:ea typeface="+mn-ea"/>
                <a:cs typeface="+mn-cs"/>
              </a:defRPr>
            </a:lvl1pPr>
            <a:lvl2pPr marL="18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36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3pPr>
            <a:lvl4pPr marL="540000" indent="-180000" algn="l" defTabSz="228600" rtl="0" eaLnBrk="1" latinLnBrk="0" hangingPunct="1">
              <a:lnSpc>
                <a:spcPct val="100000"/>
              </a:lnSpc>
              <a:spcBef>
                <a:spcPts val="0"/>
              </a:spcBef>
              <a:spcAft>
                <a:spcPts val="600"/>
              </a:spcAft>
              <a:buClr>
                <a:schemeClr val="tx1"/>
              </a:buClr>
              <a:buSzPct val="100000"/>
              <a:buFont typeface="Arial" panose="020B0604020202020204" pitchFamily="34" charset="0"/>
              <a:buChar char="•"/>
              <a:defRPr sz="1600" kern="1200">
                <a:solidFill>
                  <a:schemeClr val="tx1"/>
                </a:solidFill>
                <a:latin typeface="+mn-lt"/>
                <a:ea typeface="+mn-ea"/>
                <a:cs typeface="+mn-cs"/>
              </a:defRPr>
            </a:lvl4pPr>
            <a:lvl5pPr marL="720000" indent="-180000" algn="l" defTabSz="228600" rtl="0" eaLnBrk="1" latinLnBrk="0" hangingPunct="1">
              <a:lnSpc>
                <a:spcPct val="100000"/>
              </a:lnSpc>
              <a:spcBef>
                <a:spcPts val="0"/>
              </a:spcBef>
              <a:spcAft>
                <a:spcPts val="600"/>
              </a:spcAft>
              <a:buFont typeface="System Font"/>
              <a:buChar char="–"/>
              <a:defRPr sz="1600" kern="1200">
                <a:solidFill>
                  <a:schemeClr val="tx1"/>
                </a:solidFill>
                <a:latin typeface="+mn-lt"/>
                <a:ea typeface="+mn-ea"/>
                <a:cs typeface="+mn-cs"/>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mn-lt"/>
                <a:ea typeface="+mn-ea"/>
                <a:cs typeface="+mn-cs"/>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kern="1200">
                <a:solidFill>
                  <a:schemeClr val="tx1"/>
                </a:solidFill>
                <a:latin typeface="+mn-lt"/>
                <a:ea typeface="+mn-ea"/>
                <a:cs typeface="+mn-cs"/>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Graphik Medium"/>
                <a:ea typeface="+mn-ea"/>
                <a:cs typeface="+mn-cs"/>
              </a:rPr>
              <a:t>Enterprise-grade brain layers for continuously learning, semantically grounded, agentic execution at scale. </a:t>
            </a:r>
            <a:endParaRPr kumimoji="0" lang="en-GB" sz="1200" b="1" i="0" u="none" strike="noStrike" kern="1200" cap="none" spc="0" normalizeH="0" baseline="0" noProof="0">
              <a:ln>
                <a:noFill/>
              </a:ln>
              <a:solidFill>
                <a:srgbClr val="000000"/>
              </a:solidFill>
              <a:effectLst/>
              <a:uLnTx/>
              <a:uFillTx/>
              <a:latin typeface="Graphik Medium"/>
              <a:ea typeface="+mn-ea"/>
              <a:cs typeface="+mn-cs"/>
            </a:endParaRPr>
          </a:p>
        </p:txBody>
      </p:sp>
      <p:sp>
        <p:nvSpPr>
          <p:cNvPr id="55" name="Rounded Rectangle 4112">
            <a:extLst>
              <a:ext uri="{FF2B5EF4-FFF2-40B4-BE49-F238E27FC236}">
                <a16:creationId xmlns:a16="http://schemas.microsoft.com/office/drawing/2014/main" id="{9D0B0C5F-956B-42B6-9CC7-209BA91B48B2}"/>
              </a:ext>
            </a:extLst>
          </p:cNvPr>
          <p:cNvSpPr/>
          <p:nvPr/>
        </p:nvSpPr>
        <p:spPr>
          <a:xfrm>
            <a:off x="10399550" y="1401264"/>
            <a:ext cx="1554988" cy="1003866"/>
          </a:xfrm>
          <a:prstGeom prst="roundRect">
            <a:avLst>
              <a:gd name="adj" fmla="val 12363"/>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Evergreen Learning System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Continuous improvement loop operationalized</a:t>
            </a:r>
          </a:p>
        </p:txBody>
      </p:sp>
      <p:sp>
        <p:nvSpPr>
          <p:cNvPr id="143" name="TextBox 142">
            <a:extLst>
              <a:ext uri="{FF2B5EF4-FFF2-40B4-BE49-F238E27FC236}">
                <a16:creationId xmlns:a16="http://schemas.microsoft.com/office/drawing/2014/main" id="{28C3813B-38F3-1635-75EB-A640B6A87E28}"/>
              </a:ext>
            </a:extLst>
          </p:cNvPr>
          <p:cNvSpPr txBox="1"/>
          <p:nvPr/>
        </p:nvSpPr>
        <p:spPr>
          <a:xfrm>
            <a:off x="10365258" y="973427"/>
            <a:ext cx="1626194" cy="369332"/>
          </a:xfrm>
          <a:prstGeom prst="rect">
            <a:avLst/>
          </a:prstGeom>
          <a:noFill/>
        </p:spPr>
        <p:txBody>
          <a:bodyPr wrap="square" lIns="0" tIns="0" rIns="0" bIns="0" rtlCol="0">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200" b="1" i="0" u="none" strike="noStrike" kern="1200" cap="none" spc="0" normalizeH="0" baseline="0" noProof="0">
                <a:ln>
                  <a:noFill/>
                </a:ln>
                <a:solidFill>
                  <a:srgbClr val="000000"/>
                </a:solidFill>
                <a:effectLst/>
                <a:uLnTx/>
                <a:uFillTx/>
                <a:latin typeface="Graphik Bold" panose="020B0503030202060203" pitchFamily="34" charset="77"/>
                <a:ea typeface="+mn-ea"/>
                <a:cs typeface="+mn-cs"/>
              </a:rPr>
              <a:t>Core Design Principles</a:t>
            </a:r>
          </a:p>
        </p:txBody>
      </p:sp>
      <p:sp>
        <p:nvSpPr>
          <p:cNvPr id="144" name="Rounded Rectangle 5">
            <a:extLst>
              <a:ext uri="{FF2B5EF4-FFF2-40B4-BE49-F238E27FC236}">
                <a16:creationId xmlns:a16="http://schemas.microsoft.com/office/drawing/2014/main" id="{444A11C4-1B79-354A-AD3C-63BB830DC8DB}"/>
              </a:ext>
            </a:extLst>
          </p:cNvPr>
          <p:cNvSpPr/>
          <p:nvPr/>
        </p:nvSpPr>
        <p:spPr>
          <a:xfrm>
            <a:off x="373836" y="924347"/>
            <a:ext cx="9784080" cy="884289"/>
          </a:xfrm>
          <a:prstGeom prst="roundRect">
            <a:avLst>
              <a:gd name="adj" fmla="val 11027"/>
            </a:avLst>
          </a:prstGeom>
          <a:solidFill>
            <a:srgbClr val="7500C1">
              <a:alpha val="63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Graphik Bold"/>
                <a:ea typeface="+mn-ea"/>
                <a:cs typeface="+mn-cs"/>
              </a:rPr>
              <a:t>Industry Pattern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Graphik Bold"/>
                <a:ea typeface="+mn-ea"/>
                <a:cs typeface="+mn-cs"/>
              </a:rPr>
              <a:t>L</a:t>
            </a:r>
            <a:r>
              <a:rPr kumimoji="0" lang="en-US" sz="1050" b="1" i="0" u="none" strike="noStrike" kern="1200" cap="none" spc="0" normalizeH="0" baseline="0" noProof="0" err="1">
                <a:ln>
                  <a:noFill/>
                </a:ln>
                <a:solidFill>
                  <a:srgbClr val="FFFFFF"/>
                </a:solidFill>
                <a:effectLst/>
                <a:uLnTx/>
                <a:uFillTx/>
                <a:latin typeface="Graphik Bold"/>
                <a:ea typeface="+mn-ea"/>
                <a:cs typeface="+mn-cs"/>
              </a:rPr>
              <a:t>ibraries</a:t>
            </a:r>
            <a:endParaRPr kumimoji="0" lang="en-US" sz="1050" b="1" i="0" u="none" strike="noStrike" kern="1200" cap="none" spc="0" normalizeH="0" baseline="0" noProof="0">
              <a:ln>
                <a:noFill/>
              </a:ln>
              <a:solidFill>
                <a:srgbClr val="FFFFFF"/>
              </a:solidFill>
              <a:effectLst/>
              <a:uLnTx/>
              <a:uFillTx/>
              <a:latin typeface="Graphik Bold"/>
              <a:ea typeface="+mn-ea"/>
              <a:cs typeface="+mn-cs"/>
            </a:endParaRPr>
          </a:p>
        </p:txBody>
      </p:sp>
      <p:sp>
        <p:nvSpPr>
          <p:cNvPr id="160" name="Rounded Rectangle 16">
            <a:extLst>
              <a:ext uri="{FF2B5EF4-FFF2-40B4-BE49-F238E27FC236}">
                <a16:creationId xmlns:a16="http://schemas.microsoft.com/office/drawing/2014/main" id="{231A2C28-9982-C1DE-5FF6-79F391E740EC}"/>
              </a:ext>
            </a:extLst>
          </p:cNvPr>
          <p:cNvSpPr/>
          <p:nvPr/>
        </p:nvSpPr>
        <p:spPr>
          <a:xfrm>
            <a:off x="1680285"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Employee Copilots</a:t>
            </a:r>
          </a:p>
        </p:txBody>
      </p:sp>
      <p:sp>
        <p:nvSpPr>
          <p:cNvPr id="161" name="Rounded Rectangle 16">
            <a:extLst>
              <a:ext uri="{FF2B5EF4-FFF2-40B4-BE49-F238E27FC236}">
                <a16:creationId xmlns:a16="http://schemas.microsoft.com/office/drawing/2014/main" id="{DD56A3F7-C8CC-19B6-A647-C473D9BE7C6D}"/>
              </a:ext>
            </a:extLst>
          </p:cNvPr>
          <p:cNvSpPr/>
          <p:nvPr/>
        </p:nvSpPr>
        <p:spPr>
          <a:xfrm>
            <a:off x="2932472" y="973095"/>
            <a:ext cx="137160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Analyst &amp; Investigator Workbenches</a:t>
            </a:r>
          </a:p>
        </p:txBody>
      </p:sp>
      <p:sp>
        <p:nvSpPr>
          <p:cNvPr id="162" name="Rounded Rectangle 16">
            <a:extLst>
              <a:ext uri="{FF2B5EF4-FFF2-40B4-BE49-F238E27FC236}">
                <a16:creationId xmlns:a16="http://schemas.microsoft.com/office/drawing/2014/main" id="{45BB93DA-2784-FA73-F132-0249D1271CCF}"/>
              </a:ext>
            </a:extLst>
          </p:cNvPr>
          <p:cNvSpPr/>
          <p:nvPr/>
        </p:nvSpPr>
        <p:spPr>
          <a:xfrm>
            <a:off x="4367539"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Contact Center Assist</a:t>
            </a:r>
          </a:p>
        </p:txBody>
      </p:sp>
      <p:sp>
        <p:nvSpPr>
          <p:cNvPr id="193" name="Rounded Rectangle 16">
            <a:extLst>
              <a:ext uri="{FF2B5EF4-FFF2-40B4-BE49-F238E27FC236}">
                <a16:creationId xmlns:a16="http://schemas.microsoft.com/office/drawing/2014/main" id="{DA88FE1C-0B66-2448-5613-5666412FA27D}"/>
              </a:ext>
            </a:extLst>
          </p:cNvPr>
          <p:cNvSpPr/>
          <p:nvPr/>
        </p:nvSpPr>
        <p:spPr>
          <a:xfrm>
            <a:off x="5711166" y="973095"/>
            <a:ext cx="118872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Digital Channels</a:t>
            </a:r>
          </a:p>
        </p:txBody>
      </p:sp>
      <p:sp>
        <p:nvSpPr>
          <p:cNvPr id="194" name="Rounded Rectangle 16">
            <a:extLst>
              <a:ext uri="{FF2B5EF4-FFF2-40B4-BE49-F238E27FC236}">
                <a16:creationId xmlns:a16="http://schemas.microsoft.com/office/drawing/2014/main" id="{C4578BAA-F2FE-F013-D3BD-F8EB9994DA17}"/>
              </a:ext>
            </a:extLst>
          </p:cNvPr>
          <p:cNvSpPr/>
          <p:nvPr/>
        </p:nvSpPr>
        <p:spPr>
          <a:xfrm>
            <a:off x="6963353"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Back-office Automation</a:t>
            </a:r>
          </a:p>
        </p:txBody>
      </p:sp>
      <p:sp>
        <p:nvSpPr>
          <p:cNvPr id="195" name="Rounded Rectangle 16">
            <a:extLst>
              <a:ext uri="{FF2B5EF4-FFF2-40B4-BE49-F238E27FC236}">
                <a16:creationId xmlns:a16="http://schemas.microsoft.com/office/drawing/2014/main" id="{6F30BCD4-AA28-492A-4F7A-2AAE38C8EDD9}"/>
              </a:ext>
            </a:extLst>
          </p:cNvPr>
          <p:cNvSpPr/>
          <p:nvPr/>
        </p:nvSpPr>
        <p:spPr>
          <a:xfrm>
            <a:off x="8306978" y="973095"/>
            <a:ext cx="1280160" cy="221462"/>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Developer &amp; Ops Productivity</a:t>
            </a:r>
          </a:p>
        </p:txBody>
      </p:sp>
      <p:sp>
        <p:nvSpPr>
          <p:cNvPr id="196" name="Rounded Rectangle 4112">
            <a:extLst>
              <a:ext uri="{FF2B5EF4-FFF2-40B4-BE49-F238E27FC236}">
                <a16:creationId xmlns:a16="http://schemas.microsoft.com/office/drawing/2014/main" id="{C3F79614-8885-0AE3-5666-DF368E7030C4}"/>
              </a:ext>
            </a:extLst>
          </p:cNvPr>
          <p:cNvSpPr/>
          <p:nvPr/>
        </p:nvSpPr>
        <p:spPr>
          <a:xfrm>
            <a:off x="10399549" y="2467969"/>
            <a:ext cx="1554988" cy="1113439"/>
          </a:xfrm>
          <a:prstGeom prst="roundRect">
            <a:avLst>
              <a:gd name="adj" fmla="val 966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Institutional Knowledge Compounding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Captures explicit, implicit, and tacit knowledge</a:t>
            </a:r>
          </a:p>
        </p:txBody>
      </p:sp>
      <p:sp>
        <p:nvSpPr>
          <p:cNvPr id="197" name="Rounded Rectangle 4112">
            <a:extLst>
              <a:ext uri="{FF2B5EF4-FFF2-40B4-BE49-F238E27FC236}">
                <a16:creationId xmlns:a16="http://schemas.microsoft.com/office/drawing/2014/main" id="{A9C9FC82-0960-4DCB-F600-6A0F84C3E948}"/>
              </a:ext>
            </a:extLst>
          </p:cNvPr>
          <p:cNvSpPr/>
          <p:nvPr/>
        </p:nvSpPr>
        <p:spPr>
          <a:xfrm>
            <a:off x="10399549" y="3644247"/>
            <a:ext cx="1554988" cy="1461698"/>
          </a:xfrm>
          <a:prstGeom prst="roundRect">
            <a:avLst>
              <a:gd name="adj" fmla="val 6991"/>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Trusted Agentic Execution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Certified agents, evidence packs, policy enforcement, secure tool execution across enterprise systems</a:t>
            </a:r>
          </a:p>
        </p:txBody>
      </p:sp>
      <p:sp>
        <p:nvSpPr>
          <p:cNvPr id="201" name="Rounded Rectangle 4112">
            <a:extLst>
              <a:ext uri="{FF2B5EF4-FFF2-40B4-BE49-F238E27FC236}">
                <a16:creationId xmlns:a16="http://schemas.microsoft.com/office/drawing/2014/main" id="{A69BDCC7-4C9B-991F-CA52-E29B9ED158A9}"/>
              </a:ext>
            </a:extLst>
          </p:cNvPr>
          <p:cNvSpPr/>
          <p:nvPr/>
        </p:nvSpPr>
        <p:spPr>
          <a:xfrm>
            <a:off x="10399548" y="5168784"/>
            <a:ext cx="1554988" cy="1294008"/>
          </a:xfrm>
          <a:prstGeom prst="roundRect">
            <a:avLst>
              <a:gd name="adj" fmla="val 7196"/>
            </a:avLst>
          </a:prstGeom>
          <a:solidFill>
            <a:schemeClr val="bg1"/>
          </a:solidFill>
          <a:ln w="12700" cap="flat" cmpd="sng" algn="ctr">
            <a:solidFill>
              <a:schemeClr val="accent1"/>
            </a:solidFill>
            <a:prstDash val="solid"/>
            <a:miter lim="800000"/>
          </a:ln>
          <a:effectLst>
            <a:outerShdw blurRad="139033" dist="38100" dir="2700000" algn="tl" rotWithShape="0">
              <a:prstClr val="black">
                <a:alpha val="40000"/>
              </a:prstClr>
            </a:outerShdw>
            <a:softEdge rad="25760"/>
          </a:effectLst>
        </p:spPr>
        <p:txBody>
          <a:bodyPr lIns="91440" t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gradFill flip="none" rotWithShape="1">
                  <a:gsLst>
                    <a:gs pos="1557">
                      <a:srgbClr val="F343AE"/>
                    </a:gs>
                    <a:gs pos="54000">
                      <a:srgbClr val="A100FF"/>
                    </a:gs>
                    <a:gs pos="85000">
                      <a:srgbClr val="7500C0"/>
                    </a:gs>
                  </a:gsLst>
                  <a:lin ang="0" scaled="0"/>
                </a:gradFill>
                <a:effectLst/>
                <a:uLnTx/>
                <a:uFillTx/>
                <a:latin typeface="Graphik Medium" panose="020B0603030202060203" pitchFamily="34" charset="0"/>
                <a:ea typeface="+mn-ea"/>
                <a:cs typeface="+mn-cs"/>
              </a:rPr>
              <a:t>Reusable Accelerators for Any Domain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Same core brain across industries; plug-in ontologies, data products, agent libraries</a:t>
            </a:r>
          </a:p>
        </p:txBody>
      </p:sp>
      <p:sp>
        <p:nvSpPr>
          <p:cNvPr id="464" name="Rounded Rectangle 16">
            <a:extLst>
              <a:ext uri="{FF2B5EF4-FFF2-40B4-BE49-F238E27FC236}">
                <a16:creationId xmlns:a16="http://schemas.microsoft.com/office/drawing/2014/main" id="{A5B22A3C-122F-9B3D-6B00-9307007A0F67}"/>
              </a:ext>
            </a:extLst>
          </p:cNvPr>
          <p:cNvSpPr/>
          <p:nvPr/>
        </p:nvSpPr>
        <p:spPr>
          <a:xfrm>
            <a:off x="1680284" y="1261496"/>
            <a:ext cx="2354497" cy="52958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65" name="TextBox 464">
            <a:extLst>
              <a:ext uri="{FF2B5EF4-FFF2-40B4-BE49-F238E27FC236}">
                <a16:creationId xmlns:a16="http://schemas.microsoft.com/office/drawing/2014/main" id="{405BDB46-A450-CBDD-B6ED-CC6772E2C5D0}"/>
              </a:ext>
            </a:extLst>
          </p:cNvPr>
          <p:cNvSpPr txBox="1"/>
          <p:nvPr/>
        </p:nvSpPr>
        <p:spPr>
          <a:xfrm>
            <a:off x="2107664" y="1295827"/>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Copilot &amp; Workbench Blueprints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Role-based copilots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Investigator workbenches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Process automation playbooks</a:t>
            </a:r>
          </a:p>
        </p:txBody>
      </p:sp>
      <p:grpSp>
        <p:nvGrpSpPr>
          <p:cNvPr id="466" name="Group 465">
            <a:extLst>
              <a:ext uri="{FF2B5EF4-FFF2-40B4-BE49-F238E27FC236}">
                <a16:creationId xmlns:a16="http://schemas.microsoft.com/office/drawing/2014/main" id="{C02F04E0-41B2-B880-BE34-1CBF0E20EDED}"/>
              </a:ext>
            </a:extLst>
          </p:cNvPr>
          <p:cNvGrpSpPr/>
          <p:nvPr/>
        </p:nvGrpSpPr>
        <p:grpSpPr>
          <a:xfrm>
            <a:off x="1777097" y="1427774"/>
            <a:ext cx="265136" cy="198901"/>
            <a:chOff x="4263786" y="750752"/>
            <a:chExt cx="578395" cy="433903"/>
          </a:xfrm>
        </p:grpSpPr>
        <p:sp>
          <p:nvSpPr>
            <p:cNvPr id="467" name="Freeform 134">
              <a:extLst>
                <a:ext uri="{FF2B5EF4-FFF2-40B4-BE49-F238E27FC236}">
                  <a16:creationId xmlns:a16="http://schemas.microsoft.com/office/drawing/2014/main" id="{AD2DD0C7-E392-A6FD-7FEA-FB5203ACA2DD}"/>
                </a:ext>
              </a:extLst>
            </p:cNvPr>
            <p:cNvSpPr>
              <a:spLocks noChangeAspect="1" noEditPoints="1"/>
            </p:cNvSpPr>
            <p:nvPr/>
          </p:nvSpPr>
          <p:spPr bwMode="auto">
            <a:xfrm>
              <a:off x="4263786" y="846239"/>
              <a:ext cx="344777" cy="338416"/>
            </a:xfrm>
            <a:custGeom>
              <a:avLst/>
              <a:gdLst>
                <a:gd name="T0" fmla="*/ 99 w 132"/>
                <a:gd name="T1" fmla="*/ 55 h 127"/>
                <a:gd name="T2" fmla="*/ 110 w 132"/>
                <a:gd name="T3" fmla="*/ 11 h 127"/>
                <a:gd name="T4" fmla="*/ 33 w 132"/>
                <a:gd name="T5" fmla="*/ 0 h 127"/>
                <a:gd name="T6" fmla="*/ 22 w 132"/>
                <a:gd name="T7" fmla="*/ 44 h 127"/>
                <a:gd name="T8" fmla="*/ 27 w 132"/>
                <a:gd name="T9" fmla="*/ 11 h 127"/>
                <a:gd name="T10" fmla="*/ 99 w 132"/>
                <a:gd name="T11" fmla="*/ 6 h 127"/>
                <a:gd name="T12" fmla="*/ 105 w 132"/>
                <a:gd name="T13" fmla="*/ 44 h 127"/>
                <a:gd name="T14" fmla="*/ 33 w 132"/>
                <a:gd name="T15" fmla="*/ 50 h 127"/>
                <a:gd name="T16" fmla="*/ 27 w 132"/>
                <a:gd name="T17" fmla="*/ 11 h 127"/>
                <a:gd name="T18" fmla="*/ 55 w 132"/>
                <a:gd name="T19" fmla="*/ 28 h 127"/>
                <a:gd name="T20" fmla="*/ 33 w 132"/>
                <a:gd name="T21" fmla="*/ 28 h 127"/>
                <a:gd name="T22" fmla="*/ 44 w 132"/>
                <a:gd name="T23" fmla="*/ 22 h 127"/>
                <a:gd name="T24" fmla="*/ 44 w 132"/>
                <a:gd name="T25" fmla="*/ 33 h 127"/>
                <a:gd name="T26" fmla="*/ 44 w 132"/>
                <a:gd name="T27" fmla="*/ 22 h 127"/>
                <a:gd name="T28" fmla="*/ 99 w 132"/>
                <a:gd name="T29" fmla="*/ 28 h 127"/>
                <a:gd name="T30" fmla="*/ 77 w 132"/>
                <a:gd name="T31" fmla="*/ 28 h 127"/>
                <a:gd name="T32" fmla="*/ 88 w 132"/>
                <a:gd name="T33" fmla="*/ 22 h 127"/>
                <a:gd name="T34" fmla="*/ 88 w 132"/>
                <a:gd name="T35" fmla="*/ 33 h 127"/>
                <a:gd name="T36" fmla="*/ 88 w 132"/>
                <a:gd name="T37" fmla="*/ 22 h 127"/>
                <a:gd name="T38" fmla="*/ 74 w 132"/>
                <a:gd name="T39" fmla="*/ 66 h 127"/>
                <a:gd name="T40" fmla="*/ 55 w 132"/>
                <a:gd name="T41" fmla="*/ 64 h 127"/>
                <a:gd name="T42" fmla="*/ 74 w 132"/>
                <a:gd name="T43" fmla="*/ 61 h 127"/>
                <a:gd name="T44" fmla="*/ 77 w 132"/>
                <a:gd name="T45" fmla="*/ 75 h 127"/>
                <a:gd name="T46" fmla="*/ 58 w 132"/>
                <a:gd name="T47" fmla="*/ 77 h 127"/>
                <a:gd name="T48" fmla="*/ 58 w 132"/>
                <a:gd name="T49" fmla="*/ 72 h 127"/>
                <a:gd name="T50" fmla="*/ 77 w 132"/>
                <a:gd name="T51" fmla="*/ 75 h 127"/>
                <a:gd name="T52" fmla="*/ 129 w 132"/>
                <a:gd name="T53" fmla="*/ 51 h 127"/>
                <a:gd name="T54" fmla="*/ 124 w 132"/>
                <a:gd name="T55" fmla="*/ 54 h 127"/>
                <a:gd name="T56" fmla="*/ 116 w 132"/>
                <a:gd name="T57" fmla="*/ 72 h 127"/>
                <a:gd name="T58" fmla="*/ 103 w 132"/>
                <a:gd name="T59" fmla="*/ 67 h 127"/>
                <a:gd name="T60" fmla="*/ 116 w 132"/>
                <a:gd name="T61" fmla="*/ 77 h 127"/>
                <a:gd name="T62" fmla="*/ 121 w 132"/>
                <a:gd name="T63" fmla="*/ 86 h 127"/>
                <a:gd name="T64" fmla="*/ 110 w 132"/>
                <a:gd name="T65" fmla="*/ 86 h 127"/>
                <a:gd name="T66" fmla="*/ 107 w 132"/>
                <a:gd name="T67" fmla="*/ 83 h 127"/>
                <a:gd name="T68" fmla="*/ 23 w 132"/>
                <a:gd name="T69" fmla="*/ 84 h 127"/>
                <a:gd name="T70" fmla="*/ 24 w 132"/>
                <a:gd name="T71" fmla="*/ 96 h 127"/>
                <a:gd name="T72" fmla="*/ 13 w 132"/>
                <a:gd name="T73" fmla="*/ 77 h 127"/>
                <a:gd name="T74" fmla="*/ 30 w 132"/>
                <a:gd name="T75" fmla="*/ 71 h 127"/>
                <a:gd name="T76" fmla="*/ 25 w 132"/>
                <a:gd name="T77" fmla="*/ 68 h 127"/>
                <a:gd name="T78" fmla="*/ 5 w 132"/>
                <a:gd name="T79" fmla="*/ 61 h 127"/>
                <a:gd name="T80" fmla="*/ 7 w 132"/>
                <a:gd name="T81" fmla="*/ 50 h 127"/>
                <a:gd name="T82" fmla="*/ 0 w 132"/>
                <a:gd name="T83" fmla="*/ 61 h 127"/>
                <a:gd name="T84" fmla="*/ 5 w 132"/>
                <a:gd name="T85" fmla="*/ 87 h 127"/>
                <a:gd name="T86" fmla="*/ 26 w 132"/>
                <a:gd name="T87" fmla="*/ 104 h 127"/>
                <a:gd name="T88" fmla="*/ 30 w 132"/>
                <a:gd name="T89" fmla="*/ 125 h 127"/>
                <a:gd name="T90" fmla="*/ 47 w 132"/>
                <a:gd name="T91" fmla="*/ 127 h 127"/>
                <a:gd name="T92" fmla="*/ 99 w 132"/>
                <a:gd name="T93" fmla="*/ 127 h 127"/>
                <a:gd name="T94" fmla="*/ 106 w 132"/>
                <a:gd name="T95" fmla="*/ 104 h 127"/>
                <a:gd name="T96" fmla="*/ 126 w 132"/>
                <a:gd name="T97" fmla="*/ 89 h 127"/>
                <a:gd name="T98" fmla="*/ 124 w 132"/>
                <a:gd name="T99" fmla="*/ 75 h 127"/>
                <a:gd name="T100" fmla="*/ 49 w 132"/>
                <a:gd name="T101" fmla="*/ 122 h 127"/>
                <a:gd name="T102" fmla="*/ 83 w 132"/>
                <a:gd name="T103" fmla="*/ 105 h 127"/>
                <a:gd name="T104" fmla="*/ 49 w 132"/>
                <a:gd name="T105" fmla="*/ 122 h 127"/>
                <a:gd name="T106" fmla="*/ 88 w 132"/>
                <a:gd name="T107" fmla="*/ 122 h 127"/>
                <a:gd name="T108" fmla="*/ 85 w 132"/>
                <a:gd name="T109" fmla="*/ 100 h 127"/>
                <a:gd name="T110" fmla="*/ 44 w 132"/>
                <a:gd name="T111" fmla="*/ 102 h 127"/>
                <a:gd name="T112" fmla="*/ 35 w 132"/>
                <a:gd name="T113" fmla="*/ 122 h 127"/>
                <a:gd name="T114" fmla="*/ 104 w 132"/>
                <a:gd name="T115" fmla="*/ 8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 h="127">
                  <a:moveTo>
                    <a:pt x="33" y="55"/>
                  </a:moveTo>
                  <a:cubicBezTo>
                    <a:pt x="99" y="55"/>
                    <a:pt x="99" y="55"/>
                    <a:pt x="99" y="55"/>
                  </a:cubicBezTo>
                  <a:cubicBezTo>
                    <a:pt x="105" y="55"/>
                    <a:pt x="110" y="51"/>
                    <a:pt x="110" y="44"/>
                  </a:cubicBezTo>
                  <a:cubicBezTo>
                    <a:pt x="110" y="11"/>
                    <a:pt x="110" y="11"/>
                    <a:pt x="110" y="11"/>
                  </a:cubicBezTo>
                  <a:cubicBezTo>
                    <a:pt x="110" y="5"/>
                    <a:pt x="105" y="0"/>
                    <a:pt x="99" y="0"/>
                  </a:cubicBezTo>
                  <a:cubicBezTo>
                    <a:pt x="33" y="0"/>
                    <a:pt x="33" y="0"/>
                    <a:pt x="33" y="0"/>
                  </a:cubicBezTo>
                  <a:cubicBezTo>
                    <a:pt x="27" y="0"/>
                    <a:pt x="22" y="5"/>
                    <a:pt x="22" y="11"/>
                  </a:cubicBezTo>
                  <a:cubicBezTo>
                    <a:pt x="22" y="44"/>
                    <a:pt x="22" y="44"/>
                    <a:pt x="22" y="44"/>
                  </a:cubicBezTo>
                  <a:cubicBezTo>
                    <a:pt x="22" y="51"/>
                    <a:pt x="27" y="55"/>
                    <a:pt x="33" y="55"/>
                  </a:cubicBezTo>
                  <a:close/>
                  <a:moveTo>
                    <a:pt x="27" y="11"/>
                  </a:moveTo>
                  <a:cubicBezTo>
                    <a:pt x="27" y="8"/>
                    <a:pt x="30" y="6"/>
                    <a:pt x="33" y="6"/>
                  </a:cubicBezTo>
                  <a:cubicBezTo>
                    <a:pt x="99" y="6"/>
                    <a:pt x="99" y="6"/>
                    <a:pt x="99" y="6"/>
                  </a:cubicBezTo>
                  <a:cubicBezTo>
                    <a:pt x="102" y="6"/>
                    <a:pt x="105" y="8"/>
                    <a:pt x="105" y="11"/>
                  </a:cubicBezTo>
                  <a:cubicBezTo>
                    <a:pt x="105" y="44"/>
                    <a:pt x="105" y="44"/>
                    <a:pt x="105" y="44"/>
                  </a:cubicBezTo>
                  <a:cubicBezTo>
                    <a:pt x="105" y="47"/>
                    <a:pt x="102" y="50"/>
                    <a:pt x="99" y="50"/>
                  </a:cubicBezTo>
                  <a:cubicBezTo>
                    <a:pt x="33" y="50"/>
                    <a:pt x="33" y="50"/>
                    <a:pt x="33" y="50"/>
                  </a:cubicBezTo>
                  <a:cubicBezTo>
                    <a:pt x="30" y="50"/>
                    <a:pt x="27" y="47"/>
                    <a:pt x="27" y="44"/>
                  </a:cubicBezTo>
                  <a:lnTo>
                    <a:pt x="27" y="11"/>
                  </a:lnTo>
                  <a:close/>
                  <a:moveTo>
                    <a:pt x="44" y="39"/>
                  </a:moveTo>
                  <a:cubicBezTo>
                    <a:pt x="50" y="39"/>
                    <a:pt x="55" y="34"/>
                    <a:pt x="55" y="28"/>
                  </a:cubicBezTo>
                  <a:cubicBezTo>
                    <a:pt x="55" y="22"/>
                    <a:pt x="50" y="17"/>
                    <a:pt x="44" y="17"/>
                  </a:cubicBezTo>
                  <a:cubicBezTo>
                    <a:pt x="38" y="17"/>
                    <a:pt x="33" y="22"/>
                    <a:pt x="33" y="28"/>
                  </a:cubicBezTo>
                  <a:cubicBezTo>
                    <a:pt x="33" y="34"/>
                    <a:pt x="38" y="39"/>
                    <a:pt x="44" y="39"/>
                  </a:cubicBezTo>
                  <a:close/>
                  <a:moveTo>
                    <a:pt x="44" y="22"/>
                  </a:moveTo>
                  <a:cubicBezTo>
                    <a:pt x="47" y="22"/>
                    <a:pt x="49" y="25"/>
                    <a:pt x="49" y="28"/>
                  </a:cubicBezTo>
                  <a:cubicBezTo>
                    <a:pt x="49" y="31"/>
                    <a:pt x="47" y="33"/>
                    <a:pt x="44" y="33"/>
                  </a:cubicBezTo>
                  <a:cubicBezTo>
                    <a:pt x="41" y="33"/>
                    <a:pt x="38" y="31"/>
                    <a:pt x="38" y="28"/>
                  </a:cubicBezTo>
                  <a:cubicBezTo>
                    <a:pt x="38" y="25"/>
                    <a:pt x="41" y="22"/>
                    <a:pt x="44" y="22"/>
                  </a:cubicBezTo>
                  <a:close/>
                  <a:moveTo>
                    <a:pt x="88" y="39"/>
                  </a:moveTo>
                  <a:cubicBezTo>
                    <a:pt x="94" y="39"/>
                    <a:pt x="99" y="34"/>
                    <a:pt x="99" y="28"/>
                  </a:cubicBezTo>
                  <a:cubicBezTo>
                    <a:pt x="99" y="22"/>
                    <a:pt x="94" y="17"/>
                    <a:pt x="88" y="17"/>
                  </a:cubicBezTo>
                  <a:cubicBezTo>
                    <a:pt x="82" y="17"/>
                    <a:pt x="77" y="22"/>
                    <a:pt x="77" y="28"/>
                  </a:cubicBezTo>
                  <a:cubicBezTo>
                    <a:pt x="77" y="34"/>
                    <a:pt x="82" y="39"/>
                    <a:pt x="88" y="39"/>
                  </a:cubicBezTo>
                  <a:close/>
                  <a:moveTo>
                    <a:pt x="88" y="22"/>
                  </a:moveTo>
                  <a:cubicBezTo>
                    <a:pt x="91" y="22"/>
                    <a:pt x="94" y="25"/>
                    <a:pt x="94" y="28"/>
                  </a:cubicBezTo>
                  <a:cubicBezTo>
                    <a:pt x="94" y="31"/>
                    <a:pt x="91" y="33"/>
                    <a:pt x="88" y="33"/>
                  </a:cubicBezTo>
                  <a:cubicBezTo>
                    <a:pt x="85" y="33"/>
                    <a:pt x="83" y="31"/>
                    <a:pt x="83" y="28"/>
                  </a:cubicBezTo>
                  <a:cubicBezTo>
                    <a:pt x="83" y="25"/>
                    <a:pt x="85" y="22"/>
                    <a:pt x="88" y="22"/>
                  </a:cubicBezTo>
                  <a:close/>
                  <a:moveTo>
                    <a:pt x="77" y="64"/>
                  </a:moveTo>
                  <a:cubicBezTo>
                    <a:pt x="77" y="65"/>
                    <a:pt x="76" y="66"/>
                    <a:pt x="74" y="66"/>
                  </a:cubicBezTo>
                  <a:cubicBezTo>
                    <a:pt x="58" y="66"/>
                    <a:pt x="58" y="66"/>
                    <a:pt x="58" y="66"/>
                  </a:cubicBezTo>
                  <a:cubicBezTo>
                    <a:pt x="56" y="66"/>
                    <a:pt x="55" y="65"/>
                    <a:pt x="55" y="64"/>
                  </a:cubicBezTo>
                  <a:cubicBezTo>
                    <a:pt x="55" y="62"/>
                    <a:pt x="56" y="61"/>
                    <a:pt x="58" y="61"/>
                  </a:cubicBezTo>
                  <a:cubicBezTo>
                    <a:pt x="74" y="61"/>
                    <a:pt x="74" y="61"/>
                    <a:pt x="74" y="61"/>
                  </a:cubicBezTo>
                  <a:cubicBezTo>
                    <a:pt x="76" y="61"/>
                    <a:pt x="77" y="62"/>
                    <a:pt x="77" y="64"/>
                  </a:cubicBezTo>
                  <a:close/>
                  <a:moveTo>
                    <a:pt x="77" y="75"/>
                  </a:moveTo>
                  <a:cubicBezTo>
                    <a:pt x="77" y="76"/>
                    <a:pt x="76" y="77"/>
                    <a:pt x="74" y="77"/>
                  </a:cubicBezTo>
                  <a:cubicBezTo>
                    <a:pt x="58" y="77"/>
                    <a:pt x="58" y="77"/>
                    <a:pt x="58" y="77"/>
                  </a:cubicBezTo>
                  <a:cubicBezTo>
                    <a:pt x="56" y="77"/>
                    <a:pt x="55" y="76"/>
                    <a:pt x="55" y="75"/>
                  </a:cubicBezTo>
                  <a:cubicBezTo>
                    <a:pt x="55" y="73"/>
                    <a:pt x="56" y="72"/>
                    <a:pt x="58" y="72"/>
                  </a:cubicBezTo>
                  <a:cubicBezTo>
                    <a:pt x="74" y="72"/>
                    <a:pt x="74" y="72"/>
                    <a:pt x="74" y="72"/>
                  </a:cubicBezTo>
                  <a:cubicBezTo>
                    <a:pt x="76" y="72"/>
                    <a:pt x="77" y="73"/>
                    <a:pt x="77" y="75"/>
                  </a:cubicBezTo>
                  <a:close/>
                  <a:moveTo>
                    <a:pt x="132" y="61"/>
                  </a:moveTo>
                  <a:cubicBezTo>
                    <a:pt x="132" y="57"/>
                    <a:pt x="131" y="54"/>
                    <a:pt x="129" y="51"/>
                  </a:cubicBezTo>
                  <a:cubicBezTo>
                    <a:pt x="128" y="50"/>
                    <a:pt x="126" y="50"/>
                    <a:pt x="125" y="50"/>
                  </a:cubicBezTo>
                  <a:cubicBezTo>
                    <a:pt x="124" y="51"/>
                    <a:pt x="123" y="53"/>
                    <a:pt x="124" y="54"/>
                  </a:cubicBezTo>
                  <a:cubicBezTo>
                    <a:pt x="126" y="56"/>
                    <a:pt x="127" y="59"/>
                    <a:pt x="127" y="61"/>
                  </a:cubicBezTo>
                  <a:cubicBezTo>
                    <a:pt x="127" y="67"/>
                    <a:pt x="122" y="72"/>
                    <a:pt x="116" y="72"/>
                  </a:cubicBezTo>
                  <a:cubicBezTo>
                    <a:pt x="112" y="72"/>
                    <a:pt x="109" y="70"/>
                    <a:pt x="107" y="68"/>
                  </a:cubicBezTo>
                  <a:cubicBezTo>
                    <a:pt x="106" y="66"/>
                    <a:pt x="104" y="66"/>
                    <a:pt x="103" y="67"/>
                  </a:cubicBezTo>
                  <a:cubicBezTo>
                    <a:pt x="102" y="68"/>
                    <a:pt x="101" y="70"/>
                    <a:pt x="102" y="71"/>
                  </a:cubicBezTo>
                  <a:cubicBezTo>
                    <a:pt x="106" y="75"/>
                    <a:pt x="110" y="77"/>
                    <a:pt x="116" y="77"/>
                  </a:cubicBezTo>
                  <a:cubicBezTo>
                    <a:pt x="117" y="77"/>
                    <a:pt x="118" y="77"/>
                    <a:pt x="119" y="77"/>
                  </a:cubicBezTo>
                  <a:cubicBezTo>
                    <a:pt x="121" y="86"/>
                    <a:pt x="121" y="86"/>
                    <a:pt x="121" y="86"/>
                  </a:cubicBezTo>
                  <a:cubicBezTo>
                    <a:pt x="108" y="96"/>
                    <a:pt x="108" y="96"/>
                    <a:pt x="108" y="96"/>
                  </a:cubicBezTo>
                  <a:cubicBezTo>
                    <a:pt x="110" y="86"/>
                    <a:pt x="110" y="86"/>
                    <a:pt x="110" y="86"/>
                  </a:cubicBezTo>
                  <a:cubicBezTo>
                    <a:pt x="110" y="86"/>
                    <a:pt x="110" y="85"/>
                    <a:pt x="109" y="84"/>
                  </a:cubicBezTo>
                  <a:cubicBezTo>
                    <a:pt x="109" y="83"/>
                    <a:pt x="108" y="83"/>
                    <a:pt x="107" y="83"/>
                  </a:cubicBezTo>
                  <a:cubicBezTo>
                    <a:pt x="25" y="83"/>
                    <a:pt x="25" y="83"/>
                    <a:pt x="25" y="83"/>
                  </a:cubicBezTo>
                  <a:cubicBezTo>
                    <a:pt x="24" y="83"/>
                    <a:pt x="23" y="83"/>
                    <a:pt x="23" y="84"/>
                  </a:cubicBezTo>
                  <a:cubicBezTo>
                    <a:pt x="22" y="85"/>
                    <a:pt x="22" y="86"/>
                    <a:pt x="22" y="86"/>
                  </a:cubicBezTo>
                  <a:cubicBezTo>
                    <a:pt x="24" y="96"/>
                    <a:pt x="24" y="96"/>
                    <a:pt x="24" y="96"/>
                  </a:cubicBezTo>
                  <a:cubicBezTo>
                    <a:pt x="11" y="86"/>
                    <a:pt x="11" y="86"/>
                    <a:pt x="11" y="86"/>
                  </a:cubicBezTo>
                  <a:cubicBezTo>
                    <a:pt x="13" y="77"/>
                    <a:pt x="13" y="77"/>
                    <a:pt x="13" y="77"/>
                  </a:cubicBezTo>
                  <a:cubicBezTo>
                    <a:pt x="14" y="77"/>
                    <a:pt x="15" y="77"/>
                    <a:pt x="16" y="77"/>
                  </a:cubicBezTo>
                  <a:cubicBezTo>
                    <a:pt x="22" y="77"/>
                    <a:pt x="26" y="75"/>
                    <a:pt x="30" y="71"/>
                  </a:cubicBezTo>
                  <a:cubicBezTo>
                    <a:pt x="31" y="70"/>
                    <a:pt x="30" y="68"/>
                    <a:pt x="29" y="67"/>
                  </a:cubicBezTo>
                  <a:cubicBezTo>
                    <a:pt x="28" y="66"/>
                    <a:pt x="26" y="66"/>
                    <a:pt x="25" y="68"/>
                  </a:cubicBezTo>
                  <a:cubicBezTo>
                    <a:pt x="23" y="70"/>
                    <a:pt x="20" y="72"/>
                    <a:pt x="16" y="72"/>
                  </a:cubicBezTo>
                  <a:cubicBezTo>
                    <a:pt x="10" y="72"/>
                    <a:pt x="5" y="67"/>
                    <a:pt x="5" y="61"/>
                  </a:cubicBezTo>
                  <a:cubicBezTo>
                    <a:pt x="5" y="59"/>
                    <a:pt x="6" y="56"/>
                    <a:pt x="8" y="54"/>
                  </a:cubicBezTo>
                  <a:cubicBezTo>
                    <a:pt x="9" y="53"/>
                    <a:pt x="8" y="51"/>
                    <a:pt x="7" y="50"/>
                  </a:cubicBezTo>
                  <a:cubicBezTo>
                    <a:pt x="6" y="50"/>
                    <a:pt x="4" y="50"/>
                    <a:pt x="3" y="51"/>
                  </a:cubicBezTo>
                  <a:cubicBezTo>
                    <a:pt x="1" y="54"/>
                    <a:pt x="0" y="57"/>
                    <a:pt x="0" y="61"/>
                  </a:cubicBezTo>
                  <a:cubicBezTo>
                    <a:pt x="0" y="67"/>
                    <a:pt x="3" y="72"/>
                    <a:pt x="8" y="75"/>
                  </a:cubicBezTo>
                  <a:cubicBezTo>
                    <a:pt x="5" y="87"/>
                    <a:pt x="5" y="87"/>
                    <a:pt x="5" y="87"/>
                  </a:cubicBezTo>
                  <a:cubicBezTo>
                    <a:pt x="5" y="88"/>
                    <a:pt x="6" y="89"/>
                    <a:pt x="6" y="89"/>
                  </a:cubicBezTo>
                  <a:cubicBezTo>
                    <a:pt x="26" y="104"/>
                    <a:pt x="26" y="104"/>
                    <a:pt x="26" y="104"/>
                  </a:cubicBezTo>
                  <a:cubicBezTo>
                    <a:pt x="26" y="104"/>
                    <a:pt x="26" y="104"/>
                    <a:pt x="26" y="104"/>
                  </a:cubicBezTo>
                  <a:cubicBezTo>
                    <a:pt x="30" y="125"/>
                    <a:pt x="30" y="125"/>
                    <a:pt x="30" y="125"/>
                  </a:cubicBezTo>
                  <a:cubicBezTo>
                    <a:pt x="31" y="126"/>
                    <a:pt x="32" y="127"/>
                    <a:pt x="33" y="127"/>
                  </a:cubicBezTo>
                  <a:cubicBezTo>
                    <a:pt x="47" y="127"/>
                    <a:pt x="47" y="127"/>
                    <a:pt x="47" y="127"/>
                  </a:cubicBezTo>
                  <a:cubicBezTo>
                    <a:pt x="85" y="127"/>
                    <a:pt x="85" y="127"/>
                    <a:pt x="85" y="127"/>
                  </a:cubicBezTo>
                  <a:cubicBezTo>
                    <a:pt x="99" y="127"/>
                    <a:pt x="99" y="127"/>
                    <a:pt x="99" y="127"/>
                  </a:cubicBezTo>
                  <a:cubicBezTo>
                    <a:pt x="100" y="127"/>
                    <a:pt x="101" y="126"/>
                    <a:pt x="102" y="125"/>
                  </a:cubicBezTo>
                  <a:cubicBezTo>
                    <a:pt x="106" y="104"/>
                    <a:pt x="106" y="104"/>
                    <a:pt x="106" y="104"/>
                  </a:cubicBezTo>
                  <a:cubicBezTo>
                    <a:pt x="106" y="104"/>
                    <a:pt x="106" y="104"/>
                    <a:pt x="106" y="104"/>
                  </a:cubicBezTo>
                  <a:cubicBezTo>
                    <a:pt x="126" y="89"/>
                    <a:pt x="126" y="89"/>
                    <a:pt x="126" y="89"/>
                  </a:cubicBezTo>
                  <a:cubicBezTo>
                    <a:pt x="126" y="89"/>
                    <a:pt x="127" y="88"/>
                    <a:pt x="127" y="87"/>
                  </a:cubicBezTo>
                  <a:cubicBezTo>
                    <a:pt x="124" y="75"/>
                    <a:pt x="124" y="75"/>
                    <a:pt x="124" y="75"/>
                  </a:cubicBezTo>
                  <a:cubicBezTo>
                    <a:pt x="129" y="72"/>
                    <a:pt x="132" y="67"/>
                    <a:pt x="132" y="61"/>
                  </a:cubicBezTo>
                  <a:close/>
                  <a:moveTo>
                    <a:pt x="49" y="122"/>
                  </a:moveTo>
                  <a:cubicBezTo>
                    <a:pt x="49" y="105"/>
                    <a:pt x="49" y="105"/>
                    <a:pt x="49" y="105"/>
                  </a:cubicBezTo>
                  <a:cubicBezTo>
                    <a:pt x="83" y="105"/>
                    <a:pt x="83" y="105"/>
                    <a:pt x="83" y="105"/>
                  </a:cubicBezTo>
                  <a:cubicBezTo>
                    <a:pt x="83" y="122"/>
                    <a:pt x="83" y="122"/>
                    <a:pt x="83" y="122"/>
                  </a:cubicBezTo>
                  <a:lnTo>
                    <a:pt x="49" y="122"/>
                  </a:lnTo>
                  <a:close/>
                  <a:moveTo>
                    <a:pt x="97" y="122"/>
                  </a:moveTo>
                  <a:cubicBezTo>
                    <a:pt x="88" y="122"/>
                    <a:pt x="88" y="122"/>
                    <a:pt x="88" y="122"/>
                  </a:cubicBezTo>
                  <a:cubicBezTo>
                    <a:pt x="88" y="102"/>
                    <a:pt x="88" y="102"/>
                    <a:pt x="88" y="102"/>
                  </a:cubicBezTo>
                  <a:cubicBezTo>
                    <a:pt x="88" y="101"/>
                    <a:pt x="87" y="100"/>
                    <a:pt x="85" y="100"/>
                  </a:cubicBezTo>
                  <a:cubicBezTo>
                    <a:pt x="47" y="100"/>
                    <a:pt x="47" y="100"/>
                    <a:pt x="47" y="100"/>
                  </a:cubicBezTo>
                  <a:cubicBezTo>
                    <a:pt x="45" y="100"/>
                    <a:pt x="44" y="101"/>
                    <a:pt x="44" y="102"/>
                  </a:cubicBezTo>
                  <a:cubicBezTo>
                    <a:pt x="44" y="122"/>
                    <a:pt x="44" y="122"/>
                    <a:pt x="44" y="122"/>
                  </a:cubicBezTo>
                  <a:cubicBezTo>
                    <a:pt x="35" y="122"/>
                    <a:pt x="35" y="122"/>
                    <a:pt x="35" y="122"/>
                  </a:cubicBezTo>
                  <a:cubicBezTo>
                    <a:pt x="28" y="88"/>
                    <a:pt x="28" y="88"/>
                    <a:pt x="28" y="88"/>
                  </a:cubicBezTo>
                  <a:cubicBezTo>
                    <a:pt x="104" y="88"/>
                    <a:pt x="104" y="88"/>
                    <a:pt x="104" y="88"/>
                  </a:cubicBezTo>
                  <a:lnTo>
                    <a:pt x="97" y="122"/>
                  </a:lnTo>
                  <a:close/>
                </a:path>
              </a:pathLst>
            </a:custGeom>
            <a:solidFill>
              <a:srgbClr val="A100F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nvGrpSpPr>
            <p:cNvPr id="468" name="Group 61">
              <a:extLst>
                <a:ext uri="{FF2B5EF4-FFF2-40B4-BE49-F238E27FC236}">
                  <a16:creationId xmlns:a16="http://schemas.microsoft.com/office/drawing/2014/main" id="{D247D373-9A56-8DCC-7361-4D6231695114}"/>
                </a:ext>
              </a:extLst>
            </p:cNvPr>
            <p:cNvGrpSpPr>
              <a:grpSpLocks noChangeAspect="1"/>
            </p:cNvGrpSpPr>
            <p:nvPr/>
          </p:nvGrpSpPr>
          <p:grpSpPr bwMode="auto">
            <a:xfrm>
              <a:off x="4566198" y="750752"/>
              <a:ext cx="275983" cy="241080"/>
              <a:chOff x="1371" y="1749"/>
              <a:chExt cx="427" cy="373"/>
            </a:xfrm>
            <a:solidFill>
              <a:srgbClr val="A100FF"/>
            </a:solidFill>
          </p:grpSpPr>
          <p:sp>
            <p:nvSpPr>
              <p:cNvPr id="469" name="Freeform 62">
                <a:extLst>
                  <a:ext uri="{FF2B5EF4-FFF2-40B4-BE49-F238E27FC236}">
                    <a16:creationId xmlns:a16="http://schemas.microsoft.com/office/drawing/2014/main" id="{A383C3E8-80CD-9C01-476A-B567525BB738}"/>
                  </a:ext>
                </a:extLst>
              </p:cNvPr>
              <p:cNvSpPr>
                <a:spLocks noEditPoints="1"/>
              </p:cNvSpPr>
              <p:nvPr/>
            </p:nvSpPr>
            <p:spPr bwMode="auto">
              <a:xfrm>
                <a:off x="1371" y="1820"/>
                <a:ext cx="427" cy="302"/>
              </a:xfrm>
              <a:custGeom>
                <a:avLst/>
                <a:gdLst>
                  <a:gd name="T0" fmla="*/ 246 w 288"/>
                  <a:gd name="T1" fmla="*/ 204 h 204"/>
                  <a:gd name="T2" fmla="*/ 42 w 288"/>
                  <a:gd name="T3" fmla="*/ 204 h 204"/>
                  <a:gd name="T4" fmla="*/ 0 w 288"/>
                  <a:gd name="T5" fmla="*/ 162 h 204"/>
                  <a:gd name="T6" fmla="*/ 0 w 288"/>
                  <a:gd name="T7" fmla="*/ 42 h 204"/>
                  <a:gd name="T8" fmla="*/ 42 w 288"/>
                  <a:gd name="T9" fmla="*/ 0 h 204"/>
                  <a:gd name="T10" fmla="*/ 246 w 288"/>
                  <a:gd name="T11" fmla="*/ 0 h 204"/>
                  <a:gd name="T12" fmla="*/ 288 w 288"/>
                  <a:gd name="T13" fmla="*/ 42 h 204"/>
                  <a:gd name="T14" fmla="*/ 288 w 288"/>
                  <a:gd name="T15" fmla="*/ 162 h 204"/>
                  <a:gd name="T16" fmla="*/ 246 w 288"/>
                  <a:gd name="T17" fmla="*/ 204 h 204"/>
                  <a:gd name="T18" fmla="*/ 42 w 288"/>
                  <a:gd name="T19" fmla="*/ 12 h 204"/>
                  <a:gd name="T20" fmla="*/ 12 w 288"/>
                  <a:gd name="T21" fmla="*/ 42 h 204"/>
                  <a:gd name="T22" fmla="*/ 12 w 288"/>
                  <a:gd name="T23" fmla="*/ 162 h 204"/>
                  <a:gd name="T24" fmla="*/ 42 w 288"/>
                  <a:gd name="T25" fmla="*/ 192 h 204"/>
                  <a:gd name="T26" fmla="*/ 246 w 288"/>
                  <a:gd name="T27" fmla="*/ 192 h 204"/>
                  <a:gd name="T28" fmla="*/ 276 w 288"/>
                  <a:gd name="T29" fmla="*/ 162 h 204"/>
                  <a:gd name="T30" fmla="*/ 276 w 288"/>
                  <a:gd name="T31" fmla="*/ 42 h 204"/>
                  <a:gd name="T32" fmla="*/ 246 w 288"/>
                  <a:gd name="T33" fmla="*/ 12 h 204"/>
                  <a:gd name="T34" fmla="*/ 42 w 288"/>
                  <a:gd name="T35" fmla="*/ 1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04">
                    <a:moveTo>
                      <a:pt x="246" y="204"/>
                    </a:moveTo>
                    <a:cubicBezTo>
                      <a:pt x="42" y="204"/>
                      <a:pt x="42" y="204"/>
                      <a:pt x="42" y="204"/>
                    </a:cubicBezTo>
                    <a:cubicBezTo>
                      <a:pt x="19" y="204"/>
                      <a:pt x="0" y="186"/>
                      <a:pt x="0" y="162"/>
                    </a:cubicBezTo>
                    <a:cubicBezTo>
                      <a:pt x="0" y="42"/>
                      <a:pt x="0" y="42"/>
                      <a:pt x="0" y="42"/>
                    </a:cubicBezTo>
                    <a:cubicBezTo>
                      <a:pt x="0" y="19"/>
                      <a:pt x="19" y="0"/>
                      <a:pt x="42" y="0"/>
                    </a:cubicBezTo>
                    <a:cubicBezTo>
                      <a:pt x="246" y="0"/>
                      <a:pt x="246" y="0"/>
                      <a:pt x="246" y="0"/>
                    </a:cubicBezTo>
                    <a:cubicBezTo>
                      <a:pt x="269" y="0"/>
                      <a:pt x="288" y="19"/>
                      <a:pt x="288" y="42"/>
                    </a:cubicBezTo>
                    <a:cubicBezTo>
                      <a:pt x="288" y="162"/>
                      <a:pt x="288" y="162"/>
                      <a:pt x="288" y="162"/>
                    </a:cubicBezTo>
                    <a:cubicBezTo>
                      <a:pt x="288" y="186"/>
                      <a:pt x="269" y="204"/>
                      <a:pt x="246" y="204"/>
                    </a:cubicBezTo>
                    <a:close/>
                    <a:moveTo>
                      <a:pt x="42" y="12"/>
                    </a:moveTo>
                    <a:cubicBezTo>
                      <a:pt x="25" y="12"/>
                      <a:pt x="12" y="26"/>
                      <a:pt x="12" y="42"/>
                    </a:cubicBezTo>
                    <a:cubicBezTo>
                      <a:pt x="12" y="162"/>
                      <a:pt x="12" y="162"/>
                      <a:pt x="12" y="162"/>
                    </a:cubicBezTo>
                    <a:cubicBezTo>
                      <a:pt x="12" y="179"/>
                      <a:pt x="25" y="192"/>
                      <a:pt x="42" y="192"/>
                    </a:cubicBezTo>
                    <a:cubicBezTo>
                      <a:pt x="246" y="192"/>
                      <a:pt x="246" y="192"/>
                      <a:pt x="246" y="192"/>
                    </a:cubicBezTo>
                    <a:cubicBezTo>
                      <a:pt x="263" y="192"/>
                      <a:pt x="276" y="179"/>
                      <a:pt x="276" y="162"/>
                    </a:cubicBezTo>
                    <a:cubicBezTo>
                      <a:pt x="276" y="42"/>
                      <a:pt x="276" y="42"/>
                      <a:pt x="276" y="42"/>
                    </a:cubicBezTo>
                    <a:cubicBezTo>
                      <a:pt x="276" y="26"/>
                      <a:pt x="263" y="12"/>
                      <a:pt x="246" y="12"/>
                    </a:cubicBezTo>
                    <a:lnTo>
                      <a:pt x="4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0" name="Freeform 63">
                <a:extLst>
                  <a:ext uri="{FF2B5EF4-FFF2-40B4-BE49-F238E27FC236}">
                    <a16:creationId xmlns:a16="http://schemas.microsoft.com/office/drawing/2014/main" id="{99562DF4-88C1-CCC8-99C3-CE9DCAFAB44C}"/>
                  </a:ext>
                </a:extLst>
              </p:cNvPr>
              <p:cNvSpPr>
                <a:spLocks/>
              </p:cNvSpPr>
              <p:nvPr/>
            </p:nvSpPr>
            <p:spPr bwMode="auto">
              <a:xfrm>
                <a:off x="1513" y="1749"/>
                <a:ext cx="142" cy="89"/>
              </a:xfrm>
              <a:custGeom>
                <a:avLst/>
                <a:gdLst>
                  <a:gd name="T0" fmla="*/ 90 w 96"/>
                  <a:gd name="T1" fmla="*/ 60 h 60"/>
                  <a:gd name="T2" fmla="*/ 84 w 96"/>
                  <a:gd name="T3" fmla="*/ 54 h 60"/>
                  <a:gd name="T4" fmla="*/ 84 w 96"/>
                  <a:gd name="T5" fmla="*/ 30 h 60"/>
                  <a:gd name="T6" fmla="*/ 66 w 96"/>
                  <a:gd name="T7" fmla="*/ 12 h 60"/>
                  <a:gd name="T8" fmla="*/ 30 w 96"/>
                  <a:gd name="T9" fmla="*/ 12 h 60"/>
                  <a:gd name="T10" fmla="*/ 12 w 96"/>
                  <a:gd name="T11" fmla="*/ 30 h 60"/>
                  <a:gd name="T12" fmla="*/ 12 w 96"/>
                  <a:gd name="T13" fmla="*/ 54 h 60"/>
                  <a:gd name="T14" fmla="*/ 6 w 96"/>
                  <a:gd name="T15" fmla="*/ 60 h 60"/>
                  <a:gd name="T16" fmla="*/ 0 w 96"/>
                  <a:gd name="T17" fmla="*/ 54 h 60"/>
                  <a:gd name="T18" fmla="*/ 0 w 96"/>
                  <a:gd name="T19" fmla="*/ 30 h 60"/>
                  <a:gd name="T20" fmla="*/ 30 w 96"/>
                  <a:gd name="T21" fmla="*/ 0 h 60"/>
                  <a:gd name="T22" fmla="*/ 66 w 96"/>
                  <a:gd name="T23" fmla="*/ 0 h 60"/>
                  <a:gd name="T24" fmla="*/ 96 w 96"/>
                  <a:gd name="T25" fmla="*/ 30 h 60"/>
                  <a:gd name="T26" fmla="*/ 96 w 96"/>
                  <a:gd name="T27" fmla="*/ 54 h 60"/>
                  <a:gd name="T28" fmla="*/ 90 w 96"/>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60">
                    <a:moveTo>
                      <a:pt x="90" y="60"/>
                    </a:moveTo>
                    <a:cubicBezTo>
                      <a:pt x="87" y="60"/>
                      <a:pt x="84" y="58"/>
                      <a:pt x="84" y="54"/>
                    </a:cubicBezTo>
                    <a:cubicBezTo>
                      <a:pt x="84" y="30"/>
                      <a:pt x="84" y="30"/>
                      <a:pt x="84" y="30"/>
                    </a:cubicBezTo>
                    <a:cubicBezTo>
                      <a:pt x="84" y="21"/>
                      <a:pt x="76" y="12"/>
                      <a:pt x="66" y="12"/>
                    </a:cubicBezTo>
                    <a:cubicBezTo>
                      <a:pt x="30" y="12"/>
                      <a:pt x="30" y="12"/>
                      <a:pt x="30" y="12"/>
                    </a:cubicBezTo>
                    <a:cubicBezTo>
                      <a:pt x="20" y="12"/>
                      <a:pt x="12" y="21"/>
                      <a:pt x="12" y="30"/>
                    </a:cubicBezTo>
                    <a:cubicBezTo>
                      <a:pt x="12" y="54"/>
                      <a:pt x="12" y="54"/>
                      <a:pt x="12" y="54"/>
                    </a:cubicBezTo>
                    <a:cubicBezTo>
                      <a:pt x="12" y="58"/>
                      <a:pt x="9" y="60"/>
                      <a:pt x="6" y="60"/>
                    </a:cubicBezTo>
                    <a:cubicBezTo>
                      <a:pt x="3" y="60"/>
                      <a:pt x="0" y="58"/>
                      <a:pt x="0" y="54"/>
                    </a:cubicBezTo>
                    <a:cubicBezTo>
                      <a:pt x="0" y="30"/>
                      <a:pt x="0" y="30"/>
                      <a:pt x="0" y="30"/>
                    </a:cubicBezTo>
                    <a:cubicBezTo>
                      <a:pt x="0" y="14"/>
                      <a:pt x="13" y="0"/>
                      <a:pt x="30" y="0"/>
                    </a:cubicBezTo>
                    <a:cubicBezTo>
                      <a:pt x="66" y="0"/>
                      <a:pt x="66" y="0"/>
                      <a:pt x="66" y="0"/>
                    </a:cubicBezTo>
                    <a:cubicBezTo>
                      <a:pt x="83" y="0"/>
                      <a:pt x="96" y="14"/>
                      <a:pt x="96" y="30"/>
                    </a:cubicBezTo>
                    <a:cubicBezTo>
                      <a:pt x="96" y="54"/>
                      <a:pt x="96" y="54"/>
                      <a:pt x="96" y="54"/>
                    </a:cubicBezTo>
                    <a:cubicBezTo>
                      <a:pt x="96" y="58"/>
                      <a:pt x="93" y="60"/>
                      <a:pt x="90"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sp>
            <p:nvSpPr>
              <p:cNvPr id="471" name="Freeform 64">
                <a:extLst>
                  <a:ext uri="{FF2B5EF4-FFF2-40B4-BE49-F238E27FC236}">
                    <a16:creationId xmlns:a16="http://schemas.microsoft.com/office/drawing/2014/main" id="{C947667C-3963-2FD2-37F8-E44C7EFCC113}"/>
                  </a:ext>
                </a:extLst>
              </p:cNvPr>
              <p:cNvSpPr>
                <a:spLocks noEditPoints="1"/>
              </p:cNvSpPr>
              <p:nvPr/>
            </p:nvSpPr>
            <p:spPr bwMode="auto">
              <a:xfrm>
                <a:off x="1436" y="1909"/>
                <a:ext cx="296" cy="124"/>
              </a:xfrm>
              <a:custGeom>
                <a:avLst/>
                <a:gdLst>
                  <a:gd name="T0" fmla="*/ 160 w 200"/>
                  <a:gd name="T1" fmla="*/ 84 h 84"/>
                  <a:gd name="T2" fmla="*/ 122 w 200"/>
                  <a:gd name="T3" fmla="*/ 60 h 84"/>
                  <a:gd name="T4" fmla="*/ 78 w 200"/>
                  <a:gd name="T5" fmla="*/ 60 h 84"/>
                  <a:gd name="T6" fmla="*/ 40 w 200"/>
                  <a:gd name="T7" fmla="*/ 84 h 84"/>
                  <a:gd name="T8" fmla="*/ 1 w 200"/>
                  <a:gd name="T9" fmla="*/ 57 h 84"/>
                  <a:gd name="T10" fmla="*/ 1 w 200"/>
                  <a:gd name="T11" fmla="*/ 51 h 84"/>
                  <a:gd name="T12" fmla="*/ 6 w 200"/>
                  <a:gd name="T13" fmla="*/ 48 h 84"/>
                  <a:gd name="T14" fmla="*/ 32 w 200"/>
                  <a:gd name="T15" fmla="*/ 48 h 84"/>
                  <a:gd name="T16" fmla="*/ 39 w 200"/>
                  <a:gd name="T17" fmla="*/ 43 h 84"/>
                  <a:gd name="T18" fmla="*/ 32 w 200"/>
                  <a:gd name="T19" fmla="*/ 36 h 84"/>
                  <a:gd name="T20" fmla="*/ 6 w 200"/>
                  <a:gd name="T21" fmla="*/ 36 h 84"/>
                  <a:gd name="T22" fmla="*/ 1 w 200"/>
                  <a:gd name="T23" fmla="*/ 34 h 84"/>
                  <a:gd name="T24" fmla="*/ 1 w 200"/>
                  <a:gd name="T25" fmla="*/ 28 h 84"/>
                  <a:gd name="T26" fmla="*/ 40 w 200"/>
                  <a:gd name="T27" fmla="*/ 0 h 84"/>
                  <a:gd name="T28" fmla="*/ 78 w 200"/>
                  <a:gd name="T29" fmla="*/ 24 h 84"/>
                  <a:gd name="T30" fmla="*/ 122 w 200"/>
                  <a:gd name="T31" fmla="*/ 24 h 84"/>
                  <a:gd name="T32" fmla="*/ 160 w 200"/>
                  <a:gd name="T33" fmla="*/ 0 h 84"/>
                  <a:gd name="T34" fmla="*/ 199 w 200"/>
                  <a:gd name="T35" fmla="*/ 28 h 84"/>
                  <a:gd name="T36" fmla="*/ 199 w 200"/>
                  <a:gd name="T37" fmla="*/ 34 h 84"/>
                  <a:gd name="T38" fmla="*/ 194 w 200"/>
                  <a:gd name="T39" fmla="*/ 36 h 84"/>
                  <a:gd name="T40" fmla="*/ 168 w 200"/>
                  <a:gd name="T41" fmla="*/ 36 h 84"/>
                  <a:gd name="T42" fmla="*/ 161 w 200"/>
                  <a:gd name="T43" fmla="*/ 43 h 84"/>
                  <a:gd name="T44" fmla="*/ 168 w 200"/>
                  <a:gd name="T45" fmla="*/ 48 h 84"/>
                  <a:gd name="T46" fmla="*/ 194 w 200"/>
                  <a:gd name="T47" fmla="*/ 48 h 84"/>
                  <a:gd name="T48" fmla="*/ 199 w 200"/>
                  <a:gd name="T49" fmla="*/ 51 h 84"/>
                  <a:gd name="T50" fmla="*/ 199 w 200"/>
                  <a:gd name="T51" fmla="*/ 56 h 84"/>
                  <a:gd name="T52" fmla="*/ 160 w 200"/>
                  <a:gd name="T53" fmla="*/ 84 h 84"/>
                  <a:gd name="T54" fmla="*/ 74 w 200"/>
                  <a:gd name="T55" fmla="*/ 48 h 84"/>
                  <a:gd name="T56" fmla="*/ 126 w 200"/>
                  <a:gd name="T57" fmla="*/ 48 h 84"/>
                  <a:gd name="T58" fmla="*/ 132 w 200"/>
                  <a:gd name="T59" fmla="*/ 52 h 84"/>
                  <a:gd name="T60" fmla="*/ 160 w 200"/>
                  <a:gd name="T61" fmla="*/ 72 h 84"/>
                  <a:gd name="T62" fmla="*/ 184 w 200"/>
                  <a:gd name="T63" fmla="*/ 60 h 84"/>
                  <a:gd name="T64" fmla="*/ 166 w 200"/>
                  <a:gd name="T65" fmla="*/ 60 h 84"/>
                  <a:gd name="T66" fmla="*/ 162 w 200"/>
                  <a:gd name="T67" fmla="*/ 59 h 84"/>
                  <a:gd name="T68" fmla="*/ 148 w 200"/>
                  <a:gd name="T69" fmla="*/ 47 h 84"/>
                  <a:gd name="T70" fmla="*/ 146 w 200"/>
                  <a:gd name="T71" fmla="*/ 43 h 84"/>
                  <a:gd name="T72" fmla="*/ 148 w 200"/>
                  <a:gd name="T73" fmla="*/ 38 h 84"/>
                  <a:gd name="T74" fmla="*/ 162 w 200"/>
                  <a:gd name="T75" fmla="*/ 26 h 84"/>
                  <a:gd name="T76" fmla="*/ 166 w 200"/>
                  <a:gd name="T77" fmla="*/ 24 h 84"/>
                  <a:gd name="T78" fmla="*/ 184 w 200"/>
                  <a:gd name="T79" fmla="*/ 24 h 84"/>
                  <a:gd name="T80" fmla="*/ 160 w 200"/>
                  <a:gd name="T81" fmla="*/ 12 h 84"/>
                  <a:gd name="T82" fmla="*/ 132 w 200"/>
                  <a:gd name="T83" fmla="*/ 32 h 84"/>
                  <a:gd name="T84" fmla="*/ 126 w 200"/>
                  <a:gd name="T85" fmla="*/ 36 h 84"/>
                  <a:gd name="T86" fmla="*/ 74 w 200"/>
                  <a:gd name="T87" fmla="*/ 36 h 84"/>
                  <a:gd name="T88" fmla="*/ 68 w 200"/>
                  <a:gd name="T89" fmla="*/ 32 h 84"/>
                  <a:gd name="T90" fmla="*/ 40 w 200"/>
                  <a:gd name="T91" fmla="*/ 12 h 84"/>
                  <a:gd name="T92" fmla="*/ 17 w 200"/>
                  <a:gd name="T93" fmla="*/ 24 h 84"/>
                  <a:gd name="T94" fmla="*/ 34 w 200"/>
                  <a:gd name="T95" fmla="*/ 24 h 84"/>
                  <a:gd name="T96" fmla="*/ 38 w 200"/>
                  <a:gd name="T97" fmla="*/ 26 h 84"/>
                  <a:gd name="T98" fmla="*/ 52 w 200"/>
                  <a:gd name="T99" fmla="*/ 38 h 84"/>
                  <a:gd name="T100" fmla="*/ 54 w 200"/>
                  <a:gd name="T101" fmla="*/ 43 h 84"/>
                  <a:gd name="T102" fmla="*/ 52 w 200"/>
                  <a:gd name="T103" fmla="*/ 47 h 84"/>
                  <a:gd name="T104" fmla="*/ 38 w 200"/>
                  <a:gd name="T105" fmla="*/ 59 h 84"/>
                  <a:gd name="T106" fmla="*/ 34 w 200"/>
                  <a:gd name="T107" fmla="*/ 60 h 84"/>
                  <a:gd name="T108" fmla="*/ 17 w 200"/>
                  <a:gd name="T109" fmla="*/ 60 h 84"/>
                  <a:gd name="T110" fmla="*/ 40 w 200"/>
                  <a:gd name="T111" fmla="*/ 72 h 84"/>
                  <a:gd name="T112" fmla="*/ 68 w 200"/>
                  <a:gd name="T113" fmla="*/ 52 h 84"/>
                  <a:gd name="T114" fmla="*/ 74 w 200"/>
                  <a:gd name="T115"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 h="84">
                    <a:moveTo>
                      <a:pt x="160" y="84"/>
                    </a:moveTo>
                    <a:cubicBezTo>
                      <a:pt x="144" y="84"/>
                      <a:pt x="129" y="75"/>
                      <a:pt x="122" y="60"/>
                    </a:cubicBezTo>
                    <a:cubicBezTo>
                      <a:pt x="78" y="60"/>
                      <a:pt x="78" y="60"/>
                      <a:pt x="78" y="60"/>
                    </a:cubicBezTo>
                    <a:cubicBezTo>
                      <a:pt x="71" y="75"/>
                      <a:pt x="56" y="84"/>
                      <a:pt x="40" y="84"/>
                    </a:cubicBezTo>
                    <a:cubicBezTo>
                      <a:pt x="22" y="84"/>
                      <a:pt x="6" y="70"/>
                      <a:pt x="1" y="57"/>
                    </a:cubicBezTo>
                    <a:cubicBezTo>
                      <a:pt x="0" y="55"/>
                      <a:pt x="0" y="53"/>
                      <a:pt x="1" y="51"/>
                    </a:cubicBezTo>
                    <a:cubicBezTo>
                      <a:pt x="2" y="49"/>
                      <a:pt x="4" y="48"/>
                      <a:pt x="6" y="48"/>
                    </a:cubicBezTo>
                    <a:cubicBezTo>
                      <a:pt x="32" y="48"/>
                      <a:pt x="32" y="48"/>
                      <a:pt x="32" y="48"/>
                    </a:cubicBezTo>
                    <a:cubicBezTo>
                      <a:pt x="39" y="43"/>
                      <a:pt x="39" y="43"/>
                      <a:pt x="39" y="43"/>
                    </a:cubicBezTo>
                    <a:cubicBezTo>
                      <a:pt x="32" y="36"/>
                      <a:pt x="32" y="36"/>
                      <a:pt x="32" y="36"/>
                    </a:cubicBezTo>
                    <a:cubicBezTo>
                      <a:pt x="6" y="36"/>
                      <a:pt x="6" y="36"/>
                      <a:pt x="6" y="36"/>
                    </a:cubicBezTo>
                    <a:cubicBezTo>
                      <a:pt x="4" y="36"/>
                      <a:pt x="2" y="35"/>
                      <a:pt x="1" y="34"/>
                    </a:cubicBezTo>
                    <a:cubicBezTo>
                      <a:pt x="0" y="32"/>
                      <a:pt x="0" y="30"/>
                      <a:pt x="1" y="28"/>
                    </a:cubicBezTo>
                    <a:cubicBezTo>
                      <a:pt x="6" y="14"/>
                      <a:pt x="22" y="0"/>
                      <a:pt x="40" y="0"/>
                    </a:cubicBezTo>
                    <a:cubicBezTo>
                      <a:pt x="56" y="0"/>
                      <a:pt x="71" y="10"/>
                      <a:pt x="78" y="24"/>
                    </a:cubicBezTo>
                    <a:cubicBezTo>
                      <a:pt x="122" y="24"/>
                      <a:pt x="122" y="24"/>
                      <a:pt x="122" y="24"/>
                    </a:cubicBezTo>
                    <a:cubicBezTo>
                      <a:pt x="129" y="10"/>
                      <a:pt x="144" y="0"/>
                      <a:pt x="160" y="0"/>
                    </a:cubicBezTo>
                    <a:cubicBezTo>
                      <a:pt x="178" y="0"/>
                      <a:pt x="194" y="12"/>
                      <a:pt x="199" y="28"/>
                    </a:cubicBezTo>
                    <a:cubicBezTo>
                      <a:pt x="200" y="30"/>
                      <a:pt x="200" y="32"/>
                      <a:pt x="199" y="34"/>
                    </a:cubicBezTo>
                    <a:cubicBezTo>
                      <a:pt x="198" y="35"/>
                      <a:pt x="196" y="36"/>
                      <a:pt x="194" y="36"/>
                    </a:cubicBezTo>
                    <a:cubicBezTo>
                      <a:pt x="168" y="36"/>
                      <a:pt x="168" y="36"/>
                      <a:pt x="168" y="36"/>
                    </a:cubicBezTo>
                    <a:cubicBezTo>
                      <a:pt x="161" y="43"/>
                      <a:pt x="161" y="43"/>
                      <a:pt x="161" y="43"/>
                    </a:cubicBezTo>
                    <a:cubicBezTo>
                      <a:pt x="168" y="48"/>
                      <a:pt x="168" y="48"/>
                      <a:pt x="168" y="48"/>
                    </a:cubicBezTo>
                    <a:cubicBezTo>
                      <a:pt x="194" y="48"/>
                      <a:pt x="194" y="48"/>
                      <a:pt x="194" y="48"/>
                    </a:cubicBezTo>
                    <a:cubicBezTo>
                      <a:pt x="196" y="48"/>
                      <a:pt x="198" y="49"/>
                      <a:pt x="199" y="51"/>
                    </a:cubicBezTo>
                    <a:cubicBezTo>
                      <a:pt x="200" y="53"/>
                      <a:pt x="200" y="55"/>
                      <a:pt x="199" y="56"/>
                    </a:cubicBezTo>
                    <a:cubicBezTo>
                      <a:pt x="194" y="73"/>
                      <a:pt x="178" y="84"/>
                      <a:pt x="160" y="84"/>
                    </a:cubicBezTo>
                    <a:close/>
                    <a:moveTo>
                      <a:pt x="74" y="48"/>
                    </a:moveTo>
                    <a:cubicBezTo>
                      <a:pt x="126" y="48"/>
                      <a:pt x="126" y="48"/>
                      <a:pt x="126" y="48"/>
                    </a:cubicBezTo>
                    <a:cubicBezTo>
                      <a:pt x="129" y="48"/>
                      <a:pt x="131" y="50"/>
                      <a:pt x="132" y="52"/>
                    </a:cubicBezTo>
                    <a:cubicBezTo>
                      <a:pt x="136" y="64"/>
                      <a:pt x="147" y="72"/>
                      <a:pt x="160" y="72"/>
                    </a:cubicBezTo>
                    <a:cubicBezTo>
                      <a:pt x="170" y="72"/>
                      <a:pt x="178" y="68"/>
                      <a:pt x="184" y="60"/>
                    </a:cubicBezTo>
                    <a:cubicBezTo>
                      <a:pt x="166" y="60"/>
                      <a:pt x="166" y="60"/>
                      <a:pt x="166" y="60"/>
                    </a:cubicBezTo>
                    <a:cubicBezTo>
                      <a:pt x="165" y="60"/>
                      <a:pt x="163" y="60"/>
                      <a:pt x="162" y="59"/>
                    </a:cubicBezTo>
                    <a:cubicBezTo>
                      <a:pt x="148" y="47"/>
                      <a:pt x="148" y="47"/>
                      <a:pt x="148" y="47"/>
                    </a:cubicBezTo>
                    <a:cubicBezTo>
                      <a:pt x="146" y="46"/>
                      <a:pt x="146" y="45"/>
                      <a:pt x="146" y="43"/>
                    </a:cubicBezTo>
                    <a:cubicBezTo>
                      <a:pt x="146" y="41"/>
                      <a:pt x="146" y="39"/>
                      <a:pt x="148" y="38"/>
                    </a:cubicBezTo>
                    <a:cubicBezTo>
                      <a:pt x="162" y="26"/>
                      <a:pt x="162" y="26"/>
                      <a:pt x="162" y="26"/>
                    </a:cubicBezTo>
                    <a:cubicBezTo>
                      <a:pt x="163" y="25"/>
                      <a:pt x="165" y="24"/>
                      <a:pt x="166" y="24"/>
                    </a:cubicBezTo>
                    <a:cubicBezTo>
                      <a:pt x="184" y="24"/>
                      <a:pt x="184" y="24"/>
                      <a:pt x="184" y="24"/>
                    </a:cubicBezTo>
                    <a:cubicBezTo>
                      <a:pt x="178" y="17"/>
                      <a:pt x="170" y="12"/>
                      <a:pt x="160" y="12"/>
                    </a:cubicBezTo>
                    <a:cubicBezTo>
                      <a:pt x="147" y="12"/>
                      <a:pt x="136" y="20"/>
                      <a:pt x="132" y="32"/>
                    </a:cubicBezTo>
                    <a:cubicBezTo>
                      <a:pt x="131" y="35"/>
                      <a:pt x="129" y="36"/>
                      <a:pt x="126" y="36"/>
                    </a:cubicBezTo>
                    <a:cubicBezTo>
                      <a:pt x="74" y="36"/>
                      <a:pt x="74" y="36"/>
                      <a:pt x="74" y="36"/>
                    </a:cubicBezTo>
                    <a:cubicBezTo>
                      <a:pt x="71" y="36"/>
                      <a:pt x="69" y="35"/>
                      <a:pt x="68" y="32"/>
                    </a:cubicBezTo>
                    <a:cubicBezTo>
                      <a:pt x="64" y="20"/>
                      <a:pt x="53" y="12"/>
                      <a:pt x="40" y="12"/>
                    </a:cubicBezTo>
                    <a:cubicBezTo>
                      <a:pt x="31" y="12"/>
                      <a:pt x="22" y="18"/>
                      <a:pt x="17" y="24"/>
                    </a:cubicBezTo>
                    <a:cubicBezTo>
                      <a:pt x="34" y="24"/>
                      <a:pt x="34" y="24"/>
                      <a:pt x="34" y="24"/>
                    </a:cubicBezTo>
                    <a:cubicBezTo>
                      <a:pt x="35" y="24"/>
                      <a:pt x="37" y="25"/>
                      <a:pt x="38" y="26"/>
                    </a:cubicBezTo>
                    <a:cubicBezTo>
                      <a:pt x="52" y="38"/>
                      <a:pt x="52" y="38"/>
                      <a:pt x="52" y="38"/>
                    </a:cubicBezTo>
                    <a:cubicBezTo>
                      <a:pt x="54" y="39"/>
                      <a:pt x="55" y="41"/>
                      <a:pt x="54" y="43"/>
                    </a:cubicBezTo>
                    <a:cubicBezTo>
                      <a:pt x="54" y="45"/>
                      <a:pt x="54" y="46"/>
                      <a:pt x="52" y="47"/>
                    </a:cubicBezTo>
                    <a:cubicBezTo>
                      <a:pt x="38" y="59"/>
                      <a:pt x="38" y="59"/>
                      <a:pt x="38" y="59"/>
                    </a:cubicBezTo>
                    <a:cubicBezTo>
                      <a:pt x="37" y="60"/>
                      <a:pt x="35" y="60"/>
                      <a:pt x="34" y="60"/>
                    </a:cubicBezTo>
                    <a:cubicBezTo>
                      <a:pt x="17" y="60"/>
                      <a:pt x="17" y="60"/>
                      <a:pt x="17" y="60"/>
                    </a:cubicBezTo>
                    <a:cubicBezTo>
                      <a:pt x="22" y="67"/>
                      <a:pt x="31" y="72"/>
                      <a:pt x="40" y="72"/>
                    </a:cubicBezTo>
                    <a:cubicBezTo>
                      <a:pt x="53" y="72"/>
                      <a:pt x="64" y="64"/>
                      <a:pt x="68" y="52"/>
                    </a:cubicBezTo>
                    <a:cubicBezTo>
                      <a:pt x="69" y="50"/>
                      <a:pt x="71" y="48"/>
                      <a:pt x="7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a:ea typeface="+mn-ea"/>
                  <a:cs typeface="Arial" charset="0"/>
                </a:endParaRPr>
              </a:p>
            </p:txBody>
          </p:sp>
        </p:grpSp>
      </p:grpSp>
      <p:sp>
        <p:nvSpPr>
          <p:cNvPr id="473" name="Rounded Rectangle 16">
            <a:extLst>
              <a:ext uri="{FF2B5EF4-FFF2-40B4-BE49-F238E27FC236}">
                <a16:creationId xmlns:a16="http://schemas.microsoft.com/office/drawing/2014/main" id="{3E8B96F4-94D7-18C0-B963-7EAEF969B9D1}"/>
              </a:ext>
            </a:extLst>
          </p:cNvPr>
          <p:cNvSpPr/>
          <p:nvPr/>
        </p:nvSpPr>
        <p:spPr>
          <a:xfrm>
            <a:off x="6356758" y="1257765"/>
            <a:ext cx="2301464" cy="539496"/>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74" name="TextBox 473">
            <a:extLst>
              <a:ext uri="{FF2B5EF4-FFF2-40B4-BE49-F238E27FC236}">
                <a16:creationId xmlns:a16="http://schemas.microsoft.com/office/drawing/2014/main" id="{F1643723-FD3E-C740-ED28-01E231F009DF}"/>
              </a:ext>
            </a:extLst>
          </p:cNvPr>
          <p:cNvSpPr txBox="1"/>
          <p:nvPr/>
        </p:nvSpPr>
        <p:spPr>
          <a:xfrm>
            <a:off x="6688635" y="1292097"/>
            <a:ext cx="1924151"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Solution Delivery &amp; Adoption Kits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Operating model patterns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Controls/evidence packs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Change management + enablement</a:t>
            </a:r>
          </a:p>
        </p:txBody>
      </p:sp>
      <p:grpSp>
        <p:nvGrpSpPr>
          <p:cNvPr id="475" name="Group 20">
            <a:extLst>
              <a:ext uri="{FF2B5EF4-FFF2-40B4-BE49-F238E27FC236}">
                <a16:creationId xmlns:a16="http://schemas.microsoft.com/office/drawing/2014/main" id="{A188F3AF-72CD-FBD6-C38F-F5CF7C8D3876}"/>
              </a:ext>
            </a:extLst>
          </p:cNvPr>
          <p:cNvGrpSpPr>
            <a:grpSpLocks noChangeAspect="1"/>
          </p:cNvGrpSpPr>
          <p:nvPr/>
        </p:nvGrpSpPr>
        <p:grpSpPr bwMode="auto">
          <a:xfrm>
            <a:off x="6419843" y="1447757"/>
            <a:ext cx="185955" cy="182969"/>
            <a:chOff x="3431" y="433"/>
            <a:chExt cx="436" cy="429"/>
          </a:xfrm>
          <a:solidFill>
            <a:srgbClr val="A100FF"/>
          </a:solidFill>
        </p:grpSpPr>
        <p:sp>
          <p:nvSpPr>
            <p:cNvPr id="476" name="Freeform 21">
              <a:extLst>
                <a:ext uri="{FF2B5EF4-FFF2-40B4-BE49-F238E27FC236}">
                  <a16:creationId xmlns:a16="http://schemas.microsoft.com/office/drawing/2014/main" id="{1A3336C4-D374-8025-4074-668E9E303237}"/>
                </a:ext>
              </a:extLst>
            </p:cNvPr>
            <p:cNvSpPr>
              <a:spLocks noEditPoints="1"/>
            </p:cNvSpPr>
            <p:nvPr/>
          </p:nvSpPr>
          <p:spPr bwMode="auto">
            <a:xfrm>
              <a:off x="3431" y="433"/>
              <a:ext cx="435" cy="429"/>
            </a:xfrm>
            <a:custGeom>
              <a:avLst/>
              <a:gdLst>
                <a:gd name="T0" fmla="*/ 59 w 294"/>
                <a:gd name="T1" fmla="*/ 290 h 290"/>
                <a:gd name="T2" fmla="*/ 38 w 294"/>
                <a:gd name="T3" fmla="*/ 286 h 290"/>
                <a:gd name="T4" fmla="*/ 34 w 294"/>
                <a:gd name="T5" fmla="*/ 281 h 290"/>
                <a:gd name="T6" fmla="*/ 36 w 294"/>
                <a:gd name="T7" fmla="*/ 276 h 290"/>
                <a:gd name="T8" fmla="*/ 58 w 294"/>
                <a:gd name="T9" fmla="*/ 255 h 290"/>
                <a:gd name="T10" fmla="*/ 58 w 294"/>
                <a:gd name="T11" fmla="*/ 238 h 290"/>
                <a:gd name="T12" fmla="*/ 39 w 294"/>
                <a:gd name="T13" fmla="*/ 238 h 290"/>
                <a:gd name="T14" fmla="*/ 18 w 294"/>
                <a:gd name="T15" fmla="*/ 259 h 290"/>
                <a:gd name="T16" fmla="*/ 13 w 294"/>
                <a:gd name="T17" fmla="*/ 261 h 290"/>
                <a:gd name="T18" fmla="*/ 8 w 294"/>
                <a:gd name="T19" fmla="*/ 257 h 290"/>
                <a:gd name="T20" fmla="*/ 20 w 294"/>
                <a:gd name="T21" fmla="*/ 198 h 290"/>
                <a:gd name="T22" fmla="*/ 75 w 294"/>
                <a:gd name="T23" fmla="*/ 185 h 290"/>
                <a:gd name="T24" fmla="*/ 185 w 294"/>
                <a:gd name="T25" fmla="*/ 75 h 290"/>
                <a:gd name="T26" fmla="*/ 198 w 294"/>
                <a:gd name="T27" fmla="*/ 20 h 290"/>
                <a:gd name="T28" fmla="*/ 257 w 294"/>
                <a:gd name="T29" fmla="*/ 8 h 290"/>
                <a:gd name="T30" fmla="*/ 261 w 294"/>
                <a:gd name="T31" fmla="*/ 13 h 290"/>
                <a:gd name="T32" fmla="*/ 259 w 294"/>
                <a:gd name="T33" fmla="*/ 18 h 290"/>
                <a:gd name="T34" fmla="*/ 238 w 294"/>
                <a:gd name="T35" fmla="*/ 39 h 290"/>
                <a:gd name="T36" fmla="*/ 238 w 294"/>
                <a:gd name="T37" fmla="*/ 58 h 290"/>
                <a:gd name="T38" fmla="*/ 255 w 294"/>
                <a:gd name="T39" fmla="*/ 58 h 290"/>
                <a:gd name="T40" fmla="*/ 276 w 294"/>
                <a:gd name="T41" fmla="*/ 36 h 290"/>
                <a:gd name="T42" fmla="*/ 281 w 294"/>
                <a:gd name="T43" fmla="*/ 34 h 290"/>
                <a:gd name="T44" fmla="*/ 286 w 294"/>
                <a:gd name="T45" fmla="*/ 38 h 290"/>
                <a:gd name="T46" fmla="*/ 274 w 294"/>
                <a:gd name="T47" fmla="*/ 96 h 290"/>
                <a:gd name="T48" fmla="*/ 219 w 294"/>
                <a:gd name="T49" fmla="*/ 109 h 290"/>
                <a:gd name="T50" fmla="*/ 109 w 294"/>
                <a:gd name="T51" fmla="*/ 219 h 290"/>
                <a:gd name="T52" fmla="*/ 97 w 294"/>
                <a:gd name="T53" fmla="*/ 274 h 290"/>
                <a:gd name="T54" fmla="*/ 59 w 294"/>
                <a:gd name="T55" fmla="*/ 290 h 290"/>
                <a:gd name="T56" fmla="*/ 52 w 294"/>
                <a:gd name="T57" fmla="*/ 278 h 290"/>
                <a:gd name="T58" fmla="*/ 88 w 294"/>
                <a:gd name="T59" fmla="*/ 266 h 290"/>
                <a:gd name="T60" fmla="*/ 97 w 294"/>
                <a:gd name="T61" fmla="*/ 220 h 290"/>
                <a:gd name="T62" fmla="*/ 98 w 294"/>
                <a:gd name="T63" fmla="*/ 213 h 290"/>
                <a:gd name="T64" fmla="*/ 213 w 294"/>
                <a:gd name="T65" fmla="*/ 98 h 290"/>
                <a:gd name="T66" fmla="*/ 220 w 294"/>
                <a:gd name="T67" fmla="*/ 97 h 290"/>
                <a:gd name="T68" fmla="*/ 266 w 294"/>
                <a:gd name="T69" fmla="*/ 88 h 290"/>
                <a:gd name="T70" fmla="*/ 278 w 294"/>
                <a:gd name="T71" fmla="*/ 52 h 290"/>
                <a:gd name="T72" fmla="*/ 262 w 294"/>
                <a:gd name="T73" fmla="*/ 68 h 290"/>
                <a:gd name="T74" fmla="*/ 257 w 294"/>
                <a:gd name="T75" fmla="*/ 70 h 290"/>
                <a:gd name="T76" fmla="*/ 232 w 294"/>
                <a:gd name="T77" fmla="*/ 70 h 290"/>
                <a:gd name="T78" fmla="*/ 226 w 294"/>
                <a:gd name="T79" fmla="*/ 64 h 290"/>
                <a:gd name="T80" fmla="*/ 226 w 294"/>
                <a:gd name="T81" fmla="*/ 37 h 290"/>
                <a:gd name="T82" fmla="*/ 228 w 294"/>
                <a:gd name="T83" fmla="*/ 32 h 290"/>
                <a:gd name="T84" fmla="*/ 244 w 294"/>
                <a:gd name="T85" fmla="*/ 17 h 290"/>
                <a:gd name="T86" fmla="*/ 206 w 294"/>
                <a:gd name="T87" fmla="*/ 28 h 290"/>
                <a:gd name="T88" fmla="*/ 198 w 294"/>
                <a:gd name="T89" fmla="*/ 74 h 290"/>
                <a:gd name="T90" fmla="*/ 196 w 294"/>
                <a:gd name="T91" fmla="*/ 81 h 290"/>
                <a:gd name="T92" fmla="*/ 81 w 294"/>
                <a:gd name="T93" fmla="*/ 196 h 290"/>
                <a:gd name="T94" fmla="*/ 74 w 294"/>
                <a:gd name="T95" fmla="*/ 198 h 290"/>
                <a:gd name="T96" fmla="*/ 28 w 294"/>
                <a:gd name="T97" fmla="*/ 206 h 290"/>
                <a:gd name="T98" fmla="*/ 17 w 294"/>
                <a:gd name="T99" fmla="*/ 244 h 290"/>
                <a:gd name="T100" fmla="*/ 32 w 294"/>
                <a:gd name="T101" fmla="*/ 228 h 290"/>
                <a:gd name="T102" fmla="*/ 37 w 294"/>
                <a:gd name="T103" fmla="*/ 226 h 290"/>
                <a:gd name="T104" fmla="*/ 64 w 294"/>
                <a:gd name="T105" fmla="*/ 226 h 290"/>
                <a:gd name="T106" fmla="*/ 70 w 294"/>
                <a:gd name="T107" fmla="*/ 232 h 290"/>
                <a:gd name="T108" fmla="*/ 70 w 294"/>
                <a:gd name="T109" fmla="*/ 257 h 290"/>
                <a:gd name="T110" fmla="*/ 68 w 294"/>
                <a:gd name="T111" fmla="*/ 262 h 290"/>
                <a:gd name="T112" fmla="*/ 52 w 294"/>
                <a:gd name="T113" fmla="*/ 278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4" h="290">
                  <a:moveTo>
                    <a:pt x="59" y="290"/>
                  </a:moveTo>
                  <a:cubicBezTo>
                    <a:pt x="52" y="290"/>
                    <a:pt x="45" y="289"/>
                    <a:pt x="38" y="286"/>
                  </a:cubicBezTo>
                  <a:cubicBezTo>
                    <a:pt x="36" y="285"/>
                    <a:pt x="35" y="283"/>
                    <a:pt x="34" y="281"/>
                  </a:cubicBezTo>
                  <a:cubicBezTo>
                    <a:pt x="34" y="279"/>
                    <a:pt x="34" y="277"/>
                    <a:pt x="36" y="276"/>
                  </a:cubicBezTo>
                  <a:cubicBezTo>
                    <a:pt x="58" y="255"/>
                    <a:pt x="58" y="255"/>
                    <a:pt x="58" y="255"/>
                  </a:cubicBezTo>
                  <a:cubicBezTo>
                    <a:pt x="58" y="238"/>
                    <a:pt x="58" y="238"/>
                    <a:pt x="58" y="238"/>
                  </a:cubicBezTo>
                  <a:cubicBezTo>
                    <a:pt x="39" y="238"/>
                    <a:pt x="39" y="238"/>
                    <a:pt x="39" y="238"/>
                  </a:cubicBezTo>
                  <a:cubicBezTo>
                    <a:pt x="18" y="259"/>
                    <a:pt x="18" y="259"/>
                    <a:pt x="18" y="259"/>
                  </a:cubicBezTo>
                  <a:cubicBezTo>
                    <a:pt x="17" y="261"/>
                    <a:pt x="15" y="261"/>
                    <a:pt x="13" y="261"/>
                  </a:cubicBezTo>
                  <a:cubicBezTo>
                    <a:pt x="11" y="260"/>
                    <a:pt x="9" y="259"/>
                    <a:pt x="8" y="257"/>
                  </a:cubicBezTo>
                  <a:cubicBezTo>
                    <a:pt x="0" y="237"/>
                    <a:pt x="4" y="214"/>
                    <a:pt x="20" y="198"/>
                  </a:cubicBezTo>
                  <a:cubicBezTo>
                    <a:pt x="34" y="183"/>
                    <a:pt x="56" y="178"/>
                    <a:pt x="75" y="185"/>
                  </a:cubicBezTo>
                  <a:cubicBezTo>
                    <a:pt x="185" y="75"/>
                    <a:pt x="185" y="75"/>
                    <a:pt x="185" y="75"/>
                  </a:cubicBezTo>
                  <a:cubicBezTo>
                    <a:pt x="178" y="56"/>
                    <a:pt x="183" y="34"/>
                    <a:pt x="198" y="20"/>
                  </a:cubicBezTo>
                  <a:cubicBezTo>
                    <a:pt x="214" y="4"/>
                    <a:pt x="237" y="0"/>
                    <a:pt x="257" y="8"/>
                  </a:cubicBezTo>
                  <a:cubicBezTo>
                    <a:pt x="259" y="9"/>
                    <a:pt x="260" y="11"/>
                    <a:pt x="261" y="13"/>
                  </a:cubicBezTo>
                  <a:cubicBezTo>
                    <a:pt x="261" y="15"/>
                    <a:pt x="261" y="17"/>
                    <a:pt x="259" y="18"/>
                  </a:cubicBezTo>
                  <a:cubicBezTo>
                    <a:pt x="238" y="39"/>
                    <a:pt x="238" y="39"/>
                    <a:pt x="238" y="39"/>
                  </a:cubicBezTo>
                  <a:cubicBezTo>
                    <a:pt x="238" y="58"/>
                    <a:pt x="238" y="58"/>
                    <a:pt x="238" y="58"/>
                  </a:cubicBezTo>
                  <a:cubicBezTo>
                    <a:pt x="255" y="58"/>
                    <a:pt x="255" y="58"/>
                    <a:pt x="255" y="58"/>
                  </a:cubicBezTo>
                  <a:cubicBezTo>
                    <a:pt x="276" y="36"/>
                    <a:pt x="276" y="36"/>
                    <a:pt x="276" y="36"/>
                  </a:cubicBezTo>
                  <a:cubicBezTo>
                    <a:pt x="277" y="34"/>
                    <a:pt x="279" y="34"/>
                    <a:pt x="281" y="34"/>
                  </a:cubicBezTo>
                  <a:cubicBezTo>
                    <a:pt x="283" y="35"/>
                    <a:pt x="285" y="36"/>
                    <a:pt x="286" y="38"/>
                  </a:cubicBezTo>
                  <a:cubicBezTo>
                    <a:pt x="294" y="58"/>
                    <a:pt x="290" y="80"/>
                    <a:pt x="274" y="96"/>
                  </a:cubicBezTo>
                  <a:cubicBezTo>
                    <a:pt x="260" y="111"/>
                    <a:pt x="238" y="116"/>
                    <a:pt x="219" y="109"/>
                  </a:cubicBezTo>
                  <a:cubicBezTo>
                    <a:pt x="109" y="219"/>
                    <a:pt x="109" y="219"/>
                    <a:pt x="109" y="219"/>
                  </a:cubicBezTo>
                  <a:cubicBezTo>
                    <a:pt x="116" y="239"/>
                    <a:pt x="111" y="260"/>
                    <a:pt x="97" y="274"/>
                  </a:cubicBezTo>
                  <a:cubicBezTo>
                    <a:pt x="86" y="285"/>
                    <a:pt x="73" y="290"/>
                    <a:pt x="59" y="290"/>
                  </a:cubicBezTo>
                  <a:close/>
                  <a:moveTo>
                    <a:pt x="52" y="278"/>
                  </a:moveTo>
                  <a:cubicBezTo>
                    <a:pt x="65" y="280"/>
                    <a:pt x="78" y="276"/>
                    <a:pt x="88" y="266"/>
                  </a:cubicBezTo>
                  <a:cubicBezTo>
                    <a:pt x="100" y="254"/>
                    <a:pt x="103" y="236"/>
                    <a:pt x="97" y="220"/>
                  </a:cubicBezTo>
                  <a:cubicBezTo>
                    <a:pt x="96" y="218"/>
                    <a:pt x="96" y="215"/>
                    <a:pt x="98" y="213"/>
                  </a:cubicBezTo>
                  <a:cubicBezTo>
                    <a:pt x="213" y="98"/>
                    <a:pt x="213" y="98"/>
                    <a:pt x="213" y="98"/>
                  </a:cubicBezTo>
                  <a:cubicBezTo>
                    <a:pt x="215" y="96"/>
                    <a:pt x="218" y="96"/>
                    <a:pt x="220" y="97"/>
                  </a:cubicBezTo>
                  <a:cubicBezTo>
                    <a:pt x="236" y="103"/>
                    <a:pt x="254" y="100"/>
                    <a:pt x="266" y="88"/>
                  </a:cubicBezTo>
                  <a:cubicBezTo>
                    <a:pt x="276" y="78"/>
                    <a:pt x="280" y="65"/>
                    <a:pt x="278" y="52"/>
                  </a:cubicBezTo>
                  <a:cubicBezTo>
                    <a:pt x="262" y="68"/>
                    <a:pt x="262" y="68"/>
                    <a:pt x="262" y="68"/>
                  </a:cubicBezTo>
                  <a:cubicBezTo>
                    <a:pt x="261" y="69"/>
                    <a:pt x="259" y="70"/>
                    <a:pt x="257" y="70"/>
                  </a:cubicBezTo>
                  <a:cubicBezTo>
                    <a:pt x="232" y="70"/>
                    <a:pt x="232" y="70"/>
                    <a:pt x="232" y="70"/>
                  </a:cubicBezTo>
                  <a:cubicBezTo>
                    <a:pt x="229" y="70"/>
                    <a:pt x="226" y="67"/>
                    <a:pt x="226" y="64"/>
                  </a:cubicBezTo>
                  <a:cubicBezTo>
                    <a:pt x="226" y="37"/>
                    <a:pt x="226" y="37"/>
                    <a:pt x="226" y="37"/>
                  </a:cubicBezTo>
                  <a:cubicBezTo>
                    <a:pt x="226" y="35"/>
                    <a:pt x="227" y="34"/>
                    <a:pt x="228" y="32"/>
                  </a:cubicBezTo>
                  <a:cubicBezTo>
                    <a:pt x="244" y="17"/>
                    <a:pt x="244" y="17"/>
                    <a:pt x="244" y="17"/>
                  </a:cubicBezTo>
                  <a:cubicBezTo>
                    <a:pt x="230" y="14"/>
                    <a:pt x="216" y="18"/>
                    <a:pt x="206" y="28"/>
                  </a:cubicBezTo>
                  <a:cubicBezTo>
                    <a:pt x="194" y="40"/>
                    <a:pt x="191" y="58"/>
                    <a:pt x="198" y="74"/>
                  </a:cubicBezTo>
                  <a:cubicBezTo>
                    <a:pt x="198" y="77"/>
                    <a:pt x="198" y="79"/>
                    <a:pt x="196" y="81"/>
                  </a:cubicBezTo>
                  <a:cubicBezTo>
                    <a:pt x="81" y="196"/>
                    <a:pt x="81" y="196"/>
                    <a:pt x="81" y="196"/>
                  </a:cubicBezTo>
                  <a:cubicBezTo>
                    <a:pt x="79" y="198"/>
                    <a:pt x="77" y="198"/>
                    <a:pt x="74" y="198"/>
                  </a:cubicBezTo>
                  <a:cubicBezTo>
                    <a:pt x="58" y="191"/>
                    <a:pt x="40" y="194"/>
                    <a:pt x="28" y="206"/>
                  </a:cubicBezTo>
                  <a:cubicBezTo>
                    <a:pt x="18" y="216"/>
                    <a:pt x="14" y="230"/>
                    <a:pt x="17" y="244"/>
                  </a:cubicBezTo>
                  <a:cubicBezTo>
                    <a:pt x="32" y="228"/>
                    <a:pt x="32" y="228"/>
                    <a:pt x="32" y="228"/>
                  </a:cubicBezTo>
                  <a:cubicBezTo>
                    <a:pt x="34" y="227"/>
                    <a:pt x="35" y="226"/>
                    <a:pt x="37" y="226"/>
                  </a:cubicBezTo>
                  <a:cubicBezTo>
                    <a:pt x="64" y="226"/>
                    <a:pt x="64" y="226"/>
                    <a:pt x="64" y="226"/>
                  </a:cubicBezTo>
                  <a:cubicBezTo>
                    <a:pt x="67" y="226"/>
                    <a:pt x="70" y="229"/>
                    <a:pt x="70" y="232"/>
                  </a:cubicBezTo>
                  <a:cubicBezTo>
                    <a:pt x="70" y="257"/>
                    <a:pt x="70" y="257"/>
                    <a:pt x="70" y="257"/>
                  </a:cubicBezTo>
                  <a:cubicBezTo>
                    <a:pt x="70" y="259"/>
                    <a:pt x="69" y="261"/>
                    <a:pt x="68" y="262"/>
                  </a:cubicBezTo>
                  <a:lnTo>
                    <a:pt x="5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7" name="Freeform 22">
              <a:extLst>
                <a:ext uri="{FF2B5EF4-FFF2-40B4-BE49-F238E27FC236}">
                  <a16:creationId xmlns:a16="http://schemas.microsoft.com/office/drawing/2014/main" id="{36C9CCC7-EABF-D748-DC17-7675E378ED88}"/>
                </a:ext>
              </a:extLst>
            </p:cNvPr>
            <p:cNvSpPr>
              <a:spLocks/>
            </p:cNvSpPr>
            <p:nvPr/>
          </p:nvSpPr>
          <p:spPr bwMode="auto">
            <a:xfrm>
              <a:off x="3431" y="433"/>
              <a:ext cx="223" cy="223"/>
            </a:xfrm>
            <a:custGeom>
              <a:avLst/>
              <a:gdLst>
                <a:gd name="T0" fmla="*/ 117 w 151"/>
                <a:gd name="T1" fmla="*/ 151 h 151"/>
                <a:gd name="T2" fmla="*/ 75 w 151"/>
                <a:gd name="T3" fmla="*/ 109 h 151"/>
                <a:gd name="T4" fmla="*/ 20 w 151"/>
                <a:gd name="T5" fmla="*/ 97 h 151"/>
                <a:gd name="T6" fmla="*/ 8 w 151"/>
                <a:gd name="T7" fmla="*/ 38 h 151"/>
                <a:gd name="T8" fmla="*/ 13 w 151"/>
                <a:gd name="T9" fmla="*/ 34 h 151"/>
                <a:gd name="T10" fmla="*/ 18 w 151"/>
                <a:gd name="T11" fmla="*/ 36 h 151"/>
                <a:gd name="T12" fmla="*/ 39 w 151"/>
                <a:gd name="T13" fmla="*/ 58 h 151"/>
                <a:gd name="T14" fmla="*/ 58 w 151"/>
                <a:gd name="T15" fmla="*/ 58 h 151"/>
                <a:gd name="T16" fmla="*/ 58 w 151"/>
                <a:gd name="T17" fmla="*/ 39 h 151"/>
                <a:gd name="T18" fmla="*/ 36 w 151"/>
                <a:gd name="T19" fmla="*/ 18 h 151"/>
                <a:gd name="T20" fmla="*/ 34 w 151"/>
                <a:gd name="T21" fmla="*/ 13 h 151"/>
                <a:gd name="T22" fmla="*/ 38 w 151"/>
                <a:gd name="T23" fmla="*/ 8 h 151"/>
                <a:gd name="T24" fmla="*/ 96 w 151"/>
                <a:gd name="T25" fmla="*/ 20 h 151"/>
                <a:gd name="T26" fmla="*/ 109 w 151"/>
                <a:gd name="T27" fmla="*/ 75 h 151"/>
                <a:gd name="T28" fmla="*/ 151 w 151"/>
                <a:gd name="T29" fmla="*/ 117 h 151"/>
                <a:gd name="T30" fmla="*/ 143 w 151"/>
                <a:gd name="T31" fmla="*/ 126 h 151"/>
                <a:gd name="T32" fmla="*/ 98 w 151"/>
                <a:gd name="T33" fmla="*/ 81 h 151"/>
                <a:gd name="T34" fmla="*/ 97 w 151"/>
                <a:gd name="T35" fmla="*/ 74 h 151"/>
                <a:gd name="T36" fmla="*/ 88 w 151"/>
                <a:gd name="T37" fmla="*/ 28 h 151"/>
                <a:gd name="T38" fmla="*/ 52 w 151"/>
                <a:gd name="T39" fmla="*/ 17 h 151"/>
                <a:gd name="T40" fmla="*/ 68 w 151"/>
                <a:gd name="T41" fmla="*/ 32 h 151"/>
                <a:gd name="T42" fmla="*/ 70 w 151"/>
                <a:gd name="T43" fmla="*/ 37 h 151"/>
                <a:gd name="T44" fmla="*/ 70 w 151"/>
                <a:gd name="T45" fmla="*/ 64 h 151"/>
                <a:gd name="T46" fmla="*/ 64 w 151"/>
                <a:gd name="T47" fmla="*/ 70 h 151"/>
                <a:gd name="T48" fmla="*/ 37 w 151"/>
                <a:gd name="T49" fmla="*/ 70 h 151"/>
                <a:gd name="T50" fmla="*/ 32 w 151"/>
                <a:gd name="T51" fmla="*/ 68 h 151"/>
                <a:gd name="T52" fmla="*/ 17 w 151"/>
                <a:gd name="T53" fmla="*/ 52 h 151"/>
                <a:gd name="T54" fmla="*/ 28 w 151"/>
                <a:gd name="T55" fmla="*/ 88 h 151"/>
                <a:gd name="T56" fmla="*/ 74 w 151"/>
                <a:gd name="T57" fmla="*/ 97 h 151"/>
                <a:gd name="T58" fmla="*/ 81 w 151"/>
                <a:gd name="T59" fmla="*/ 98 h 151"/>
                <a:gd name="T60" fmla="*/ 126 w 151"/>
                <a:gd name="T61" fmla="*/ 143 h 151"/>
                <a:gd name="T62" fmla="*/ 117 w 151"/>
                <a:gd name="T63"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151">
                  <a:moveTo>
                    <a:pt x="117" y="151"/>
                  </a:moveTo>
                  <a:cubicBezTo>
                    <a:pt x="75" y="109"/>
                    <a:pt x="75" y="109"/>
                    <a:pt x="75" y="109"/>
                  </a:cubicBezTo>
                  <a:cubicBezTo>
                    <a:pt x="56" y="116"/>
                    <a:pt x="34" y="111"/>
                    <a:pt x="20" y="97"/>
                  </a:cubicBezTo>
                  <a:cubicBezTo>
                    <a:pt x="4" y="81"/>
                    <a:pt x="0" y="58"/>
                    <a:pt x="8" y="38"/>
                  </a:cubicBezTo>
                  <a:cubicBezTo>
                    <a:pt x="9" y="36"/>
                    <a:pt x="11" y="35"/>
                    <a:pt x="13" y="34"/>
                  </a:cubicBezTo>
                  <a:cubicBezTo>
                    <a:pt x="15" y="34"/>
                    <a:pt x="17" y="34"/>
                    <a:pt x="18" y="36"/>
                  </a:cubicBezTo>
                  <a:cubicBezTo>
                    <a:pt x="39" y="58"/>
                    <a:pt x="39" y="58"/>
                    <a:pt x="39" y="58"/>
                  </a:cubicBezTo>
                  <a:cubicBezTo>
                    <a:pt x="58" y="58"/>
                    <a:pt x="58" y="58"/>
                    <a:pt x="58" y="58"/>
                  </a:cubicBezTo>
                  <a:cubicBezTo>
                    <a:pt x="58" y="39"/>
                    <a:pt x="58" y="39"/>
                    <a:pt x="58" y="39"/>
                  </a:cubicBezTo>
                  <a:cubicBezTo>
                    <a:pt x="36" y="18"/>
                    <a:pt x="36" y="18"/>
                    <a:pt x="36" y="18"/>
                  </a:cubicBezTo>
                  <a:cubicBezTo>
                    <a:pt x="34" y="17"/>
                    <a:pt x="34" y="15"/>
                    <a:pt x="34" y="13"/>
                  </a:cubicBezTo>
                  <a:cubicBezTo>
                    <a:pt x="35" y="11"/>
                    <a:pt x="36" y="9"/>
                    <a:pt x="38" y="8"/>
                  </a:cubicBezTo>
                  <a:cubicBezTo>
                    <a:pt x="58" y="0"/>
                    <a:pt x="80" y="4"/>
                    <a:pt x="96" y="20"/>
                  </a:cubicBezTo>
                  <a:cubicBezTo>
                    <a:pt x="111" y="34"/>
                    <a:pt x="116" y="56"/>
                    <a:pt x="109" y="75"/>
                  </a:cubicBezTo>
                  <a:cubicBezTo>
                    <a:pt x="151" y="117"/>
                    <a:pt x="151" y="117"/>
                    <a:pt x="151" y="117"/>
                  </a:cubicBezTo>
                  <a:cubicBezTo>
                    <a:pt x="143" y="126"/>
                    <a:pt x="143" y="126"/>
                    <a:pt x="143" y="126"/>
                  </a:cubicBezTo>
                  <a:cubicBezTo>
                    <a:pt x="98" y="81"/>
                    <a:pt x="98" y="81"/>
                    <a:pt x="98" y="81"/>
                  </a:cubicBezTo>
                  <a:cubicBezTo>
                    <a:pt x="96" y="79"/>
                    <a:pt x="96" y="77"/>
                    <a:pt x="97" y="74"/>
                  </a:cubicBezTo>
                  <a:cubicBezTo>
                    <a:pt x="103" y="58"/>
                    <a:pt x="100" y="40"/>
                    <a:pt x="88" y="28"/>
                  </a:cubicBezTo>
                  <a:cubicBezTo>
                    <a:pt x="78" y="18"/>
                    <a:pt x="65" y="14"/>
                    <a:pt x="52" y="17"/>
                  </a:cubicBezTo>
                  <a:cubicBezTo>
                    <a:pt x="68" y="32"/>
                    <a:pt x="68" y="32"/>
                    <a:pt x="68" y="32"/>
                  </a:cubicBezTo>
                  <a:cubicBezTo>
                    <a:pt x="69" y="34"/>
                    <a:pt x="70" y="35"/>
                    <a:pt x="70" y="37"/>
                  </a:cubicBezTo>
                  <a:cubicBezTo>
                    <a:pt x="70" y="64"/>
                    <a:pt x="70" y="64"/>
                    <a:pt x="70" y="64"/>
                  </a:cubicBezTo>
                  <a:cubicBezTo>
                    <a:pt x="70" y="67"/>
                    <a:pt x="67" y="70"/>
                    <a:pt x="64" y="70"/>
                  </a:cubicBezTo>
                  <a:cubicBezTo>
                    <a:pt x="37" y="70"/>
                    <a:pt x="37" y="70"/>
                    <a:pt x="37" y="70"/>
                  </a:cubicBezTo>
                  <a:cubicBezTo>
                    <a:pt x="35" y="70"/>
                    <a:pt x="33" y="69"/>
                    <a:pt x="32" y="68"/>
                  </a:cubicBezTo>
                  <a:cubicBezTo>
                    <a:pt x="17" y="52"/>
                    <a:pt x="17" y="52"/>
                    <a:pt x="17" y="52"/>
                  </a:cubicBezTo>
                  <a:cubicBezTo>
                    <a:pt x="14" y="65"/>
                    <a:pt x="18" y="78"/>
                    <a:pt x="28" y="88"/>
                  </a:cubicBezTo>
                  <a:cubicBezTo>
                    <a:pt x="40" y="100"/>
                    <a:pt x="58" y="104"/>
                    <a:pt x="74" y="97"/>
                  </a:cubicBezTo>
                  <a:cubicBezTo>
                    <a:pt x="77" y="96"/>
                    <a:pt x="79" y="96"/>
                    <a:pt x="81" y="98"/>
                  </a:cubicBezTo>
                  <a:cubicBezTo>
                    <a:pt x="126" y="143"/>
                    <a:pt x="126" y="143"/>
                    <a:pt x="126" y="143"/>
                  </a:cubicBezTo>
                  <a:lnTo>
                    <a:pt x="11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sp>
          <p:nvSpPr>
            <p:cNvPr id="478" name="Freeform 23">
              <a:extLst>
                <a:ext uri="{FF2B5EF4-FFF2-40B4-BE49-F238E27FC236}">
                  <a16:creationId xmlns:a16="http://schemas.microsoft.com/office/drawing/2014/main" id="{38F9357A-E3BB-4133-418F-F8903A738C99}"/>
                </a:ext>
              </a:extLst>
            </p:cNvPr>
            <p:cNvSpPr>
              <a:spLocks/>
            </p:cNvSpPr>
            <p:nvPr/>
          </p:nvSpPr>
          <p:spPr bwMode="auto">
            <a:xfrm>
              <a:off x="3643" y="645"/>
              <a:ext cx="224" cy="217"/>
            </a:xfrm>
            <a:custGeom>
              <a:avLst/>
              <a:gdLst>
                <a:gd name="T0" fmla="*/ 93 w 152"/>
                <a:gd name="T1" fmla="*/ 147 h 147"/>
                <a:gd name="T2" fmla="*/ 55 w 152"/>
                <a:gd name="T3" fmla="*/ 131 h 147"/>
                <a:gd name="T4" fmla="*/ 42 w 152"/>
                <a:gd name="T5" fmla="*/ 76 h 147"/>
                <a:gd name="T6" fmla="*/ 0 w 152"/>
                <a:gd name="T7" fmla="*/ 34 h 147"/>
                <a:gd name="T8" fmla="*/ 8 w 152"/>
                <a:gd name="T9" fmla="*/ 25 h 147"/>
                <a:gd name="T10" fmla="*/ 53 w 152"/>
                <a:gd name="T11" fmla="*/ 70 h 147"/>
                <a:gd name="T12" fmla="*/ 55 w 152"/>
                <a:gd name="T13" fmla="*/ 77 h 147"/>
                <a:gd name="T14" fmla="*/ 63 w 152"/>
                <a:gd name="T15" fmla="*/ 123 h 147"/>
                <a:gd name="T16" fmla="*/ 101 w 152"/>
                <a:gd name="T17" fmla="*/ 135 h 147"/>
                <a:gd name="T18" fmla="*/ 85 w 152"/>
                <a:gd name="T19" fmla="*/ 119 h 147"/>
                <a:gd name="T20" fmla="*/ 83 w 152"/>
                <a:gd name="T21" fmla="*/ 114 h 147"/>
                <a:gd name="T22" fmla="*/ 83 w 152"/>
                <a:gd name="T23" fmla="*/ 89 h 147"/>
                <a:gd name="T24" fmla="*/ 89 w 152"/>
                <a:gd name="T25" fmla="*/ 83 h 147"/>
                <a:gd name="T26" fmla="*/ 114 w 152"/>
                <a:gd name="T27" fmla="*/ 83 h 147"/>
                <a:gd name="T28" fmla="*/ 119 w 152"/>
                <a:gd name="T29" fmla="*/ 85 h 147"/>
                <a:gd name="T30" fmla="*/ 135 w 152"/>
                <a:gd name="T31" fmla="*/ 101 h 147"/>
                <a:gd name="T32" fmla="*/ 123 w 152"/>
                <a:gd name="T33" fmla="*/ 63 h 147"/>
                <a:gd name="T34" fmla="*/ 77 w 152"/>
                <a:gd name="T35" fmla="*/ 55 h 147"/>
                <a:gd name="T36" fmla="*/ 70 w 152"/>
                <a:gd name="T37" fmla="*/ 53 h 147"/>
                <a:gd name="T38" fmla="*/ 25 w 152"/>
                <a:gd name="T39" fmla="*/ 8 h 147"/>
                <a:gd name="T40" fmla="*/ 34 w 152"/>
                <a:gd name="T41" fmla="*/ 0 h 147"/>
                <a:gd name="T42" fmla="*/ 76 w 152"/>
                <a:gd name="T43" fmla="*/ 42 h 147"/>
                <a:gd name="T44" fmla="*/ 131 w 152"/>
                <a:gd name="T45" fmla="*/ 55 h 147"/>
                <a:gd name="T46" fmla="*/ 143 w 152"/>
                <a:gd name="T47" fmla="*/ 114 h 147"/>
                <a:gd name="T48" fmla="*/ 138 w 152"/>
                <a:gd name="T49" fmla="*/ 118 h 147"/>
                <a:gd name="T50" fmla="*/ 133 w 152"/>
                <a:gd name="T51" fmla="*/ 116 h 147"/>
                <a:gd name="T52" fmla="*/ 112 w 152"/>
                <a:gd name="T53" fmla="*/ 95 h 147"/>
                <a:gd name="T54" fmla="*/ 95 w 152"/>
                <a:gd name="T55" fmla="*/ 95 h 147"/>
                <a:gd name="T56" fmla="*/ 95 w 152"/>
                <a:gd name="T57" fmla="*/ 112 h 147"/>
                <a:gd name="T58" fmla="*/ 116 w 152"/>
                <a:gd name="T59" fmla="*/ 133 h 147"/>
                <a:gd name="T60" fmla="*/ 118 w 152"/>
                <a:gd name="T61" fmla="*/ 139 h 147"/>
                <a:gd name="T62" fmla="*/ 114 w 152"/>
                <a:gd name="T63" fmla="*/ 143 h 147"/>
                <a:gd name="T64" fmla="*/ 93 w 152"/>
                <a:gd name="T65"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 h="147">
                  <a:moveTo>
                    <a:pt x="93" y="147"/>
                  </a:moveTo>
                  <a:cubicBezTo>
                    <a:pt x="79" y="147"/>
                    <a:pt x="65" y="142"/>
                    <a:pt x="55" y="131"/>
                  </a:cubicBezTo>
                  <a:cubicBezTo>
                    <a:pt x="40" y="117"/>
                    <a:pt x="35" y="95"/>
                    <a:pt x="42" y="76"/>
                  </a:cubicBezTo>
                  <a:cubicBezTo>
                    <a:pt x="0" y="34"/>
                    <a:pt x="0" y="34"/>
                    <a:pt x="0" y="34"/>
                  </a:cubicBezTo>
                  <a:cubicBezTo>
                    <a:pt x="8" y="25"/>
                    <a:pt x="8" y="25"/>
                    <a:pt x="8" y="25"/>
                  </a:cubicBezTo>
                  <a:cubicBezTo>
                    <a:pt x="53" y="70"/>
                    <a:pt x="53" y="70"/>
                    <a:pt x="53" y="70"/>
                  </a:cubicBezTo>
                  <a:cubicBezTo>
                    <a:pt x="55" y="72"/>
                    <a:pt x="55" y="75"/>
                    <a:pt x="55" y="77"/>
                  </a:cubicBezTo>
                  <a:cubicBezTo>
                    <a:pt x="48" y="93"/>
                    <a:pt x="51" y="111"/>
                    <a:pt x="63" y="123"/>
                  </a:cubicBezTo>
                  <a:cubicBezTo>
                    <a:pt x="73" y="133"/>
                    <a:pt x="87" y="137"/>
                    <a:pt x="101" y="135"/>
                  </a:cubicBezTo>
                  <a:cubicBezTo>
                    <a:pt x="85" y="119"/>
                    <a:pt x="85" y="119"/>
                    <a:pt x="85" y="119"/>
                  </a:cubicBezTo>
                  <a:cubicBezTo>
                    <a:pt x="84" y="118"/>
                    <a:pt x="83" y="116"/>
                    <a:pt x="83" y="114"/>
                  </a:cubicBezTo>
                  <a:cubicBezTo>
                    <a:pt x="83" y="89"/>
                    <a:pt x="83" y="89"/>
                    <a:pt x="83" y="89"/>
                  </a:cubicBezTo>
                  <a:cubicBezTo>
                    <a:pt x="83" y="86"/>
                    <a:pt x="86" y="83"/>
                    <a:pt x="89" y="83"/>
                  </a:cubicBezTo>
                  <a:cubicBezTo>
                    <a:pt x="114" y="83"/>
                    <a:pt x="114" y="83"/>
                    <a:pt x="114" y="83"/>
                  </a:cubicBezTo>
                  <a:cubicBezTo>
                    <a:pt x="116" y="83"/>
                    <a:pt x="117" y="84"/>
                    <a:pt x="119" y="85"/>
                  </a:cubicBezTo>
                  <a:cubicBezTo>
                    <a:pt x="135" y="101"/>
                    <a:pt x="135" y="101"/>
                    <a:pt x="135" y="101"/>
                  </a:cubicBezTo>
                  <a:cubicBezTo>
                    <a:pt x="137" y="87"/>
                    <a:pt x="133" y="73"/>
                    <a:pt x="123" y="63"/>
                  </a:cubicBezTo>
                  <a:cubicBezTo>
                    <a:pt x="111" y="51"/>
                    <a:pt x="93" y="48"/>
                    <a:pt x="77" y="55"/>
                  </a:cubicBezTo>
                  <a:cubicBezTo>
                    <a:pt x="75" y="55"/>
                    <a:pt x="72" y="55"/>
                    <a:pt x="70" y="53"/>
                  </a:cubicBezTo>
                  <a:cubicBezTo>
                    <a:pt x="25" y="8"/>
                    <a:pt x="25" y="8"/>
                    <a:pt x="25" y="8"/>
                  </a:cubicBezTo>
                  <a:cubicBezTo>
                    <a:pt x="34" y="0"/>
                    <a:pt x="34" y="0"/>
                    <a:pt x="34" y="0"/>
                  </a:cubicBezTo>
                  <a:cubicBezTo>
                    <a:pt x="76" y="42"/>
                    <a:pt x="76" y="42"/>
                    <a:pt x="76" y="42"/>
                  </a:cubicBezTo>
                  <a:cubicBezTo>
                    <a:pt x="95" y="35"/>
                    <a:pt x="117" y="40"/>
                    <a:pt x="131" y="55"/>
                  </a:cubicBezTo>
                  <a:cubicBezTo>
                    <a:pt x="147" y="71"/>
                    <a:pt x="152" y="94"/>
                    <a:pt x="143" y="114"/>
                  </a:cubicBezTo>
                  <a:cubicBezTo>
                    <a:pt x="142" y="116"/>
                    <a:pt x="140" y="117"/>
                    <a:pt x="138" y="118"/>
                  </a:cubicBezTo>
                  <a:cubicBezTo>
                    <a:pt x="137" y="118"/>
                    <a:pt x="135" y="118"/>
                    <a:pt x="133" y="116"/>
                  </a:cubicBezTo>
                  <a:cubicBezTo>
                    <a:pt x="112" y="95"/>
                    <a:pt x="112" y="95"/>
                    <a:pt x="112" y="95"/>
                  </a:cubicBezTo>
                  <a:cubicBezTo>
                    <a:pt x="95" y="95"/>
                    <a:pt x="95" y="95"/>
                    <a:pt x="95" y="95"/>
                  </a:cubicBezTo>
                  <a:cubicBezTo>
                    <a:pt x="95" y="112"/>
                    <a:pt x="95" y="112"/>
                    <a:pt x="95" y="112"/>
                  </a:cubicBezTo>
                  <a:cubicBezTo>
                    <a:pt x="116" y="133"/>
                    <a:pt x="116" y="133"/>
                    <a:pt x="116" y="133"/>
                  </a:cubicBezTo>
                  <a:cubicBezTo>
                    <a:pt x="118" y="135"/>
                    <a:pt x="118" y="137"/>
                    <a:pt x="118" y="139"/>
                  </a:cubicBezTo>
                  <a:cubicBezTo>
                    <a:pt x="117" y="140"/>
                    <a:pt x="116" y="142"/>
                    <a:pt x="114" y="143"/>
                  </a:cubicBezTo>
                  <a:cubicBezTo>
                    <a:pt x="107" y="146"/>
                    <a:pt x="100" y="147"/>
                    <a:pt x="93"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AU" sz="1800" b="0" i="0" u="none" strike="noStrike" kern="0" cap="none" spc="0" normalizeH="0" baseline="0" noProof="0">
                <a:ln>
                  <a:noFill/>
                </a:ln>
                <a:solidFill>
                  <a:srgbClr val="000000"/>
                </a:solidFill>
                <a:effectLst/>
                <a:uLnTx/>
                <a:uFillTx/>
                <a:latin typeface="Graphik Regular" charset="0"/>
                <a:ea typeface="+mn-ea"/>
                <a:cs typeface="Arial" charset="0"/>
              </a:endParaRPr>
            </a:p>
          </p:txBody>
        </p:sp>
      </p:grpSp>
      <p:sp>
        <p:nvSpPr>
          <p:cNvPr id="480" name="Rounded Rectangle 16">
            <a:extLst>
              <a:ext uri="{FF2B5EF4-FFF2-40B4-BE49-F238E27FC236}">
                <a16:creationId xmlns:a16="http://schemas.microsoft.com/office/drawing/2014/main" id="{D044022B-B16F-E6C5-D180-53663C876355}"/>
              </a:ext>
            </a:extLst>
          </p:cNvPr>
          <p:cNvSpPr/>
          <p:nvPr/>
        </p:nvSpPr>
        <p:spPr>
          <a:xfrm>
            <a:off x="4119283" y="1265320"/>
            <a:ext cx="2159227" cy="530352"/>
          </a:xfrm>
          <a:prstGeom prst="round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00" b="0" i="0" u="none" strike="noStrike" kern="0" cap="none" spc="0" normalizeH="0" baseline="0" noProof="0">
              <a:ln>
                <a:noFill/>
              </a:ln>
              <a:solidFill>
                <a:srgbClr val="000000"/>
              </a:solidFill>
              <a:effectLst/>
              <a:uLnTx/>
              <a:uFillTx/>
              <a:latin typeface="Graphik Medium"/>
              <a:ea typeface="+mn-ea"/>
              <a:cs typeface="Arial" charset="0"/>
            </a:endParaRPr>
          </a:p>
        </p:txBody>
      </p:sp>
      <p:sp>
        <p:nvSpPr>
          <p:cNvPr id="481" name="TextBox 480">
            <a:extLst>
              <a:ext uri="{FF2B5EF4-FFF2-40B4-BE49-F238E27FC236}">
                <a16:creationId xmlns:a16="http://schemas.microsoft.com/office/drawing/2014/main" id="{4355C7BC-D742-DDFC-A327-25D7DD3292E8}"/>
              </a:ext>
            </a:extLst>
          </p:cNvPr>
          <p:cNvSpPr txBox="1"/>
          <p:nvPr/>
        </p:nvSpPr>
        <p:spPr>
          <a:xfrm>
            <a:off x="4482739" y="1299652"/>
            <a:ext cx="1839727" cy="457048"/>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9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Agent Libraries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Domain agent templates</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Toolkits for process reinvention</a:t>
            </a:r>
          </a:p>
          <a:p>
            <a:pPr marL="171450" marR="0" lvl="0" indent="-171450" algn="l" defTabSz="2286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Graphik Regular" panose="020B0503030202060203" pitchFamily="34" charset="77"/>
                <a:ea typeface="+mn-ea"/>
                <a:cs typeface="+mn-cs"/>
              </a:rPr>
              <a:t>Reusable evaluation packs</a:t>
            </a:r>
          </a:p>
        </p:txBody>
      </p:sp>
      <p:pic>
        <p:nvPicPr>
          <p:cNvPr id="482" name="Graphic 481" descr="Address Book outline">
            <a:extLst>
              <a:ext uri="{FF2B5EF4-FFF2-40B4-BE49-F238E27FC236}">
                <a16:creationId xmlns:a16="http://schemas.microsoft.com/office/drawing/2014/main" id="{E74D1C2B-2DA8-700D-8D9A-B7BC9946E8AA}"/>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192881" y="1400709"/>
            <a:ext cx="251159" cy="251159"/>
          </a:xfrm>
          <a:prstGeom prst="rect">
            <a:avLst/>
          </a:prstGeom>
        </p:spPr>
      </p:pic>
      <p:sp>
        <p:nvSpPr>
          <p:cNvPr id="483" name="TextBox 482">
            <a:extLst>
              <a:ext uri="{FF2B5EF4-FFF2-40B4-BE49-F238E27FC236}">
                <a16:creationId xmlns:a16="http://schemas.microsoft.com/office/drawing/2014/main" id="{CF48A755-4AAC-25E3-5D12-BC2B743BC67E}"/>
              </a:ext>
            </a:extLst>
          </p:cNvPr>
          <p:cNvSpPr txBox="1"/>
          <p:nvPr/>
        </p:nvSpPr>
        <p:spPr>
          <a:xfrm>
            <a:off x="8742724" y="1280188"/>
            <a:ext cx="1341355" cy="492443"/>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Graphik Bold"/>
                <a:ea typeface="+mn-ea"/>
                <a:cs typeface="+mn-cs"/>
              </a:rPr>
              <a:t>Industry Apps: </a:t>
            </a:r>
            <a:r>
              <a:rPr kumimoji="0" lang="en-US" sz="800" b="0" i="0" u="none" strike="noStrike" kern="1200" cap="none" spc="0" normalizeH="0" baseline="0" noProof="0">
                <a:ln>
                  <a:noFill/>
                </a:ln>
                <a:solidFill>
                  <a:srgbClr val="FFFFFF"/>
                </a:solidFill>
                <a:effectLst/>
                <a:uLnTx/>
                <a:uFillTx/>
                <a:latin typeface="Graphik Regular"/>
                <a:ea typeface="+mn-ea"/>
                <a:cs typeface="+mn-cs"/>
              </a:rPr>
              <a:t>Salesforce, Workday, ServiceNow, SAP, Pega/Appian, Guidewire, &amp; more</a:t>
            </a:r>
            <a:endParaRPr kumimoji="0" lang="en-US" sz="500" b="0" i="0" u="none" strike="noStrike" kern="1200" cap="none" spc="0" normalizeH="0" baseline="0" noProof="0">
              <a:ln>
                <a:noFill/>
              </a:ln>
              <a:solidFill>
                <a:srgbClr val="FFFFFF"/>
              </a:solidFill>
              <a:effectLst/>
              <a:uLnTx/>
              <a:uFillTx/>
              <a:latin typeface="Graphik Regular"/>
              <a:ea typeface="+mn-ea"/>
              <a:cs typeface="+mn-cs"/>
            </a:endParaRPr>
          </a:p>
        </p:txBody>
      </p:sp>
      <p:sp>
        <p:nvSpPr>
          <p:cNvPr id="1025" name="Rounded Rectangle 5">
            <a:extLst>
              <a:ext uri="{FF2B5EF4-FFF2-40B4-BE49-F238E27FC236}">
                <a16:creationId xmlns:a16="http://schemas.microsoft.com/office/drawing/2014/main" id="{6D0E5D06-1C5F-1C99-91BD-D21D9328554A}"/>
              </a:ext>
            </a:extLst>
          </p:cNvPr>
          <p:cNvSpPr/>
          <p:nvPr/>
        </p:nvSpPr>
        <p:spPr>
          <a:xfrm>
            <a:off x="373836" y="1857489"/>
            <a:ext cx="9784080" cy="769087"/>
          </a:xfrm>
          <a:prstGeom prst="roundRect">
            <a:avLst>
              <a:gd name="adj" fmla="val 11027"/>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1027" name="TextBox 1026">
            <a:extLst>
              <a:ext uri="{FF2B5EF4-FFF2-40B4-BE49-F238E27FC236}">
                <a16:creationId xmlns:a16="http://schemas.microsoft.com/office/drawing/2014/main" id="{07B7FEA5-383E-A926-D5E8-BBBF80E6442A}"/>
              </a:ext>
            </a:extLst>
          </p:cNvPr>
          <p:cNvSpPr txBox="1"/>
          <p:nvPr/>
        </p:nvSpPr>
        <p:spPr>
          <a:xfrm>
            <a:off x="789520" y="2081780"/>
            <a:ext cx="1315625" cy="338554"/>
          </a:xfrm>
          <a:prstGeom prst="rect">
            <a:avLst/>
          </a:prstGeom>
          <a:noFill/>
          <a:ln>
            <a:noFill/>
          </a:ln>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AI Lifecycle </a:t>
            </a:r>
          </a:p>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Management </a:t>
            </a:r>
          </a:p>
        </p:txBody>
      </p:sp>
      <p:sp>
        <p:nvSpPr>
          <p:cNvPr id="1029" name="Rounded Rectangle 16">
            <a:extLst>
              <a:ext uri="{FF2B5EF4-FFF2-40B4-BE49-F238E27FC236}">
                <a16:creationId xmlns:a16="http://schemas.microsoft.com/office/drawing/2014/main" id="{6A9762F7-649D-6E99-3B4E-D0F93BFB07EA}"/>
              </a:ext>
            </a:extLst>
          </p:cNvPr>
          <p:cNvSpPr/>
          <p:nvPr/>
        </p:nvSpPr>
        <p:spPr>
          <a:xfrm>
            <a:off x="1941732" y="1880855"/>
            <a:ext cx="1618488" cy="715648"/>
          </a:xfrm>
          <a:prstGeom prst="roundRect">
            <a:avLst>
              <a:gd name="adj" fmla="val 8005"/>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rPr>
              <a:t>AI Governance, Registry &amp; Lineage</a:t>
            </a:r>
          </a:p>
        </p:txBody>
      </p:sp>
      <p:sp>
        <p:nvSpPr>
          <p:cNvPr id="1031" name="Rounded Rectangle 16">
            <a:extLst>
              <a:ext uri="{FF2B5EF4-FFF2-40B4-BE49-F238E27FC236}">
                <a16:creationId xmlns:a16="http://schemas.microsoft.com/office/drawing/2014/main" id="{D706F6FB-3397-C94F-EB76-7E2D859C0CF7}"/>
              </a:ext>
            </a:extLst>
          </p:cNvPr>
          <p:cNvSpPr/>
          <p:nvPr/>
        </p:nvSpPr>
        <p:spPr>
          <a:xfrm>
            <a:off x="3579646" y="1885976"/>
            <a:ext cx="1618488" cy="715648"/>
          </a:xfrm>
          <a:prstGeom prst="roundRect">
            <a:avLst>
              <a:gd name="adj" fmla="val 6922"/>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AI Observability, Monitoring &amp; Evaluation</a:t>
            </a:r>
          </a:p>
        </p:txBody>
      </p:sp>
      <p:sp>
        <p:nvSpPr>
          <p:cNvPr id="1033" name="Rounded Rectangle 16">
            <a:extLst>
              <a:ext uri="{FF2B5EF4-FFF2-40B4-BE49-F238E27FC236}">
                <a16:creationId xmlns:a16="http://schemas.microsoft.com/office/drawing/2014/main" id="{FC9B7D0A-96EE-FB73-A6DD-2EEA656AD4C9}"/>
              </a:ext>
            </a:extLst>
          </p:cNvPr>
          <p:cNvSpPr/>
          <p:nvPr/>
        </p:nvSpPr>
        <p:spPr>
          <a:xfrm>
            <a:off x="5220236" y="1886054"/>
            <a:ext cx="2265496" cy="715648"/>
          </a:xfrm>
          <a:prstGeom prst="roundRect">
            <a:avLst>
              <a:gd name="adj" fmla="val 5838"/>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Responsible, Explainable &amp; </a:t>
            </a:r>
          </a:p>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Compliant AI</a:t>
            </a:r>
          </a:p>
        </p:txBody>
      </p:sp>
      <p:sp>
        <p:nvSpPr>
          <p:cNvPr id="1034" name="Rounded Rectangle 16">
            <a:extLst>
              <a:ext uri="{FF2B5EF4-FFF2-40B4-BE49-F238E27FC236}">
                <a16:creationId xmlns:a16="http://schemas.microsoft.com/office/drawing/2014/main" id="{B62F8637-CB3A-C337-7AC5-9EAB0D53001E}"/>
              </a:ext>
            </a:extLst>
          </p:cNvPr>
          <p:cNvSpPr/>
          <p:nvPr/>
        </p:nvSpPr>
        <p:spPr>
          <a:xfrm>
            <a:off x="7505463" y="1891175"/>
            <a:ext cx="1708764" cy="715648"/>
          </a:xfrm>
          <a:prstGeom prst="roundRect">
            <a:avLst>
              <a:gd name="adj" fmla="val 6921"/>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r>
              <a:rPr kumimoji="0" lang="en-US" sz="900" b="1" i="0" u="none" strike="noStrike" kern="0" cap="none" spc="0" normalizeH="0" baseline="0" noProof="0">
                <a:ln>
                  <a:noFill/>
                </a:ln>
                <a:solidFill>
                  <a:srgbClr val="000000"/>
                </a:solidFill>
                <a:effectLst/>
                <a:uLnTx/>
                <a:uFillTx/>
                <a:latin typeface="Graphik Semibold" panose="020B0503030202060203" pitchFamily="34" charset="77"/>
                <a:ea typeface="+mn-ea"/>
                <a:cs typeface="Arial" charset="0"/>
                <a:sym typeface="Calibri" pitchFamily="34" charset="0"/>
              </a:rPr>
              <a:t>AI Lifecycle Automation &amp; Promotion</a:t>
            </a:r>
          </a:p>
        </p:txBody>
      </p:sp>
      <p:sp>
        <p:nvSpPr>
          <p:cNvPr id="1035" name="TextBox 1034">
            <a:extLst>
              <a:ext uri="{FF2B5EF4-FFF2-40B4-BE49-F238E27FC236}">
                <a16:creationId xmlns:a16="http://schemas.microsoft.com/office/drawing/2014/main" id="{4D87FCC2-EEE1-DF2C-A7D3-B2F84D851D98}"/>
              </a:ext>
            </a:extLst>
          </p:cNvPr>
          <p:cNvSpPr txBox="1"/>
          <p:nvPr/>
        </p:nvSpPr>
        <p:spPr>
          <a:xfrm>
            <a:off x="9164292" y="1875873"/>
            <a:ext cx="103832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Graphik Light"/>
                <a:ea typeface="+mn-ea"/>
                <a:cs typeface="+mn-cs"/>
              </a:rPr>
              <a:t>Lifecycle Scope: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Graphik Light"/>
                <a:ea typeface="+mn-ea"/>
                <a:cs typeface="+mn-cs"/>
              </a:rPr>
              <a:t>Models · Agents · Prompts · Policies · Knowledge · Data · Tools</a:t>
            </a:r>
          </a:p>
        </p:txBody>
      </p:sp>
      <p:pic>
        <p:nvPicPr>
          <p:cNvPr id="1036" name="Graphic 23" descr="AWS CloudTrail service icon.">
            <a:extLst>
              <a:ext uri="{FF2B5EF4-FFF2-40B4-BE49-F238E27FC236}">
                <a16:creationId xmlns:a16="http://schemas.microsoft.com/office/drawing/2014/main" id="{1D767AFB-D0D5-C4AC-495A-609A71079DDD}"/>
              </a:ext>
            </a:extLst>
          </p:cNvPr>
          <p:cNvPicPr>
            <a:picLocks noChangeAspect="1" noChangeArrowheads="1"/>
          </p:cNvPicPr>
          <p:nvPr/>
        </p:nvPicPr>
        <p:blipFill>
          <a:blip>
            <a:extLst>
              <a:ext uri="{96DAC541-7B7A-43D3-8B79-37D633B846F1}">
                <asvg:svgBlip xmlns:asvg="http://schemas.microsoft.com/office/drawing/2016/SVG/main" r:embed="rId4"/>
              </a:ext>
            </a:extLst>
          </a:blip>
          <a:srcRect/>
          <a:stretch/>
        </p:blipFill>
        <p:spPr bwMode="auto">
          <a:xfrm>
            <a:off x="2958680" y="2162974"/>
            <a:ext cx="195054" cy="1950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Box 11">
            <a:extLst>
              <a:ext uri="{FF2B5EF4-FFF2-40B4-BE49-F238E27FC236}">
                <a16:creationId xmlns:a16="http://schemas.microsoft.com/office/drawing/2014/main" id="{3352A3BC-C5BA-1BED-CBCE-96B5ED9A830A}"/>
              </a:ext>
            </a:extLst>
          </p:cNvPr>
          <p:cNvSpPr txBox="1">
            <a:spLocks noChangeArrowheads="1"/>
          </p:cNvSpPr>
          <p:nvPr/>
        </p:nvSpPr>
        <p:spPr bwMode="auto">
          <a:xfrm>
            <a:off x="2745426" y="2369600"/>
            <a:ext cx="622398"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CloudTrail</a:t>
            </a:r>
          </a:p>
        </p:txBody>
      </p:sp>
      <p:pic>
        <p:nvPicPr>
          <p:cNvPr id="1038" name="Graphic 17" descr="Amazon CloudWatch service icon.">
            <a:extLst>
              <a:ext uri="{FF2B5EF4-FFF2-40B4-BE49-F238E27FC236}">
                <a16:creationId xmlns:a16="http://schemas.microsoft.com/office/drawing/2014/main" id="{441184A1-DDB7-7527-342F-E7B2B56AF677}"/>
              </a:ext>
            </a:extLst>
          </p:cNvPr>
          <p:cNvPicPr>
            <a:picLocks noChangeAspect="1" noChangeArrowheads="1"/>
          </p:cNvPicPr>
          <p:nvPr/>
        </p:nvPicPr>
        <p:blipFill>
          <a:blip>
            <a:extLst>
              <a:ext uri="{96DAC541-7B7A-43D3-8B79-37D633B846F1}">
                <asvg:svgBlip xmlns:asvg="http://schemas.microsoft.com/office/drawing/2016/SVG/main" r:embed="rId5"/>
              </a:ext>
            </a:extLst>
          </a:blip>
          <a:srcRect/>
          <a:stretch/>
        </p:blipFill>
        <p:spPr bwMode="auto">
          <a:xfrm>
            <a:off x="3784328" y="2163423"/>
            <a:ext cx="194155" cy="19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TextBox 9">
            <a:extLst>
              <a:ext uri="{FF2B5EF4-FFF2-40B4-BE49-F238E27FC236}">
                <a16:creationId xmlns:a16="http://schemas.microsoft.com/office/drawing/2014/main" id="{BFF248B5-F19B-6ED1-F265-CEB1AEFFA2A0}"/>
              </a:ext>
            </a:extLst>
          </p:cNvPr>
          <p:cNvSpPr txBox="1">
            <a:spLocks noChangeArrowheads="1"/>
          </p:cNvSpPr>
          <p:nvPr/>
        </p:nvSpPr>
        <p:spPr bwMode="auto">
          <a:xfrm>
            <a:off x="3518945" y="2369600"/>
            <a:ext cx="735952"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CloudWatch</a:t>
            </a:r>
          </a:p>
        </p:txBody>
      </p:sp>
      <p:grpSp>
        <p:nvGrpSpPr>
          <p:cNvPr id="1040" name="Group 1039">
            <a:extLst>
              <a:ext uri="{FF2B5EF4-FFF2-40B4-BE49-F238E27FC236}">
                <a16:creationId xmlns:a16="http://schemas.microsoft.com/office/drawing/2014/main" id="{09EC37AB-2D8A-FA8B-96F9-507B12BA820A}"/>
              </a:ext>
            </a:extLst>
          </p:cNvPr>
          <p:cNvGrpSpPr/>
          <p:nvPr/>
        </p:nvGrpSpPr>
        <p:grpSpPr>
          <a:xfrm>
            <a:off x="6820115" y="1958630"/>
            <a:ext cx="345892" cy="346951"/>
            <a:chOff x="6457340" y="2177933"/>
            <a:chExt cx="345892" cy="346951"/>
          </a:xfrm>
        </p:grpSpPr>
        <p:pic>
          <p:nvPicPr>
            <p:cNvPr id="1041" name="Graphic 19" descr="AWS Identity and Access Management (IAM) service icon.">
              <a:extLst>
                <a:ext uri="{FF2B5EF4-FFF2-40B4-BE49-F238E27FC236}">
                  <a16:creationId xmlns:a16="http://schemas.microsoft.com/office/drawing/2014/main" id="{6074B233-D422-F277-D9DA-B3976B7E42E0}"/>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a:off x="6544345" y="2177933"/>
              <a:ext cx="191051" cy="1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TextBox 12">
              <a:extLst>
                <a:ext uri="{FF2B5EF4-FFF2-40B4-BE49-F238E27FC236}">
                  <a16:creationId xmlns:a16="http://schemas.microsoft.com/office/drawing/2014/main" id="{AFD05D8A-15AA-40A7-9EDD-FB23CB3162D1}"/>
                </a:ext>
              </a:extLst>
            </p:cNvPr>
            <p:cNvSpPr txBox="1">
              <a:spLocks noChangeArrowheads="1"/>
            </p:cNvSpPr>
            <p:nvPr/>
          </p:nvSpPr>
          <p:spPr bwMode="auto">
            <a:xfrm>
              <a:off x="6457340" y="2346374"/>
              <a:ext cx="345892"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IAM</a:t>
              </a:r>
            </a:p>
          </p:txBody>
        </p:sp>
      </p:grpSp>
      <p:grpSp>
        <p:nvGrpSpPr>
          <p:cNvPr id="1043" name="Group 1042">
            <a:extLst>
              <a:ext uri="{FF2B5EF4-FFF2-40B4-BE49-F238E27FC236}">
                <a16:creationId xmlns:a16="http://schemas.microsoft.com/office/drawing/2014/main" id="{44968278-4461-28D6-4906-AB37EE678BC7}"/>
              </a:ext>
            </a:extLst>
          </p:cNvPr>
          <p:cNvGrpSpPr/>
          <p:nvPr/>
        </p:nvGrpSpPr>
        <p:grpSpPr>
          <a:xfrm>
            <a:off x="7127029" y="1955036"/>
            <a:ext cx="390566" cy="358172"/>
            <a:chOff x="6741929" y="2177144"/>
            <a:chExt cx="390566" cy="358172"/>
          </a:xfrm>
        </p:grpSpPr>
        <p:pic>
          <p:nvPicPr>
            <p:cNvPr id="1044" name="Graphic 7" descr="AWS Key Management Service (AWS KMS) service icon.">
              <a:extLst>
                <a:ext uri="{FF2B5EF4-FFF2-40B4-BE49-F238E27FC236}">
                  <a16:creationId xmlns:a16="http://schemas.microsoft.com/office/drawing/2014/main" id="{E2E64262-446B-BC1F-0FDC-BFA4710D0C25}"/>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6830138" y="2177144"/>
              <a:ext cx="191050" cy="1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5" name="TextBox 9">
              <a:extLst>
                <a:ext uri="{FF2B5EF4-FFF2-40B4-BE49-F238E27FC236}">
                  <a16:creationId xmlns:a16="http://schemas.microsoft.com/office/drawing/2014/main" id="{B8965744-A167-7C45-0D58-0D231E1429E6}"/>
                </a:ext>
              </a:extLst>
            </p:cNvPr>
            <p:cNvSpPr txBox="1">
              <a:spLocks noChangeArrowheads="1"/>
            </p:cNvSpPr>
            <p:nvPr/>
          </p:nvSpPr>
          <p:spPr bwMode="auto">
            <a:xfrm>
              <a:off x="6741929" y="2352081"/>
              <a:ext cx="390566" cy="18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KMS</a:t>
              </a:r>
            </a:p>
          </p:txBody>
        </p:sp>
      </p:grpSp>
      <p:grpSp>
        <p:nvGrpSpPr>
          <p:cNvPr id="1046" name="Group 1045">
            <a:extLst>
              <a:ext uri="{FF2B5EF4-FFF2-40B4-BE49-F238E27FC236}">
                <a16:creationId xmlns:a16="http://schemas.microsoft.com/office/drawing/2014/main" id="{45E9B930-7FE7-6D00-DA69-4899B54B229E}"/>
              </a:ext>
            </a:extLst>
          </p:cNvPr>
          <p:cNvGrpSpPr/>
          <p:nvPr/>
        </p:nvGrpSpPr>
        <p:grpSpPr>
          <a:xfrm>
            <a:off x="6391832" y="2203110"/>
            <a:ext cx="559713" cy="418479"/>
            <a:chOff x="6942896" y="2173896"/>
            <a:chExt cx="559713" cy="418479"/>
          </a:xfrm>
        </p:grpSpPr>
        <p:pic>
          <p:nvPicPr>
            <p:cNvPr id="1047" name="Graphic 17" descr="AWS Secrets Manager service icon.">
              <a:extLst>
                <a:ext uri="{FF2B5EF4-FFF2-40B4-BE49-F238E27FC236}">
                  <a16:creationId xmlns:a16="http://schemas.microsoft.com/office/drawing/2014/main" id="{F9C22C82-E5CF-78EE-6CE8-4590EBB719D6}"/>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7101090" y="2173896"/>
              <a:ext cx="186378" cy="18637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8" name="TextBox 11">
              <a:extLst>
                <a:ext uri="{FF2B5EF4-FFF2-40B4-BE49-F238E27FC236}">
                  <a16:creationId xmlns:a16="http://schemas.microsoft.com/office/drawing/2014/main" id="{D686D94E-A9CD-BEC3-EE5C-065E11DB898F}"/>
                </a:ext>
              </a:extLst>
            </p:cNvPr>
            <p:cNvSpPr txBox="1">
              <a:spLocks noChangeArrowheads="1"/>
            </p:cNvSpPr>
            <p:nvPr/>
          </p:nvSpPr>
          <p:spPr bwMode="auto">
            <a:xfrm>
              <a:off x="6942896" y="2327687"/>
              <a:ext cx="55971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Secrets Manager</a:t>
              </a:r>
            </a:p>
          </p:txBody>
        </p:sp>
      </p:grpSp>
      <p:grpSp>
        <p:nvGrpSpPr>
          <p:cNvPr id="1049" name="Group 1048">
            <a:extLst>
              <a:ext uri="{FF2B5EF4-FFF2-40B4-BE49-F238E27FC236}">
                <a16:creationId xmlns:a16="http://schemas.microsoft.com/office/drawing/2014/main" id="{2674E1C7-48F2-7966-ECE9-892960C898E4}"/>
              </a:ext>
            </a:extLst>
          </p:cNvPr>
          <p:cNvGrpSpPr/>
          <p:nvPr/>
        </p:nvGrpSpPr>
        <p:grpSpPr>
          <a:xfrm>
            <a:off x="7688239" y="2167411"/>
            <a:ext cx="613734" cy="470895"/>
            <a:chOff x="7983552" y="2165573"/>
            <a:chExt cx="613734" cy="470895"/>
          </a:xfrm>
        </p:grpSpPr>
        <p:pic>
          <p:nvPicPr>
            <p:cNvPr id="1050" name="Graphic 6" descr="AWS CodePipeline service icon.">
              <a:extLst>
                <a:ext uri="{FF2B5EF4-FFF2-40B4-BE49-F238E27FC236}">
                  <a16:creationId xmlns:a16="http://schemas.microsoft.com/office/drawing/2014/main" id="{9243918E-2824-B99B-61D8-E83E150BC1C7}"/>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8199396" y="2165573"/>
              <a:ext cx="189854" cy="189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TextBox 9">
              <a:extLst>
                <a:ext uri="{FF2B5EF4-FFF2-40B4-BE49-F238E27FC236}">
                  <a16:creationId xmlns:a16="http://schemas.microsoft.com/office/drawing/2014/main" id="{118B7FED-AC3F-D347-8DCA-977A483AC2D3}"/>
                </a:ext>
              </a:extLst>
            </p:cNvPr>
            <p:cNvSpPr txBox="1">
              <a:spLocks noChangeArrowheads="1"/>
            </p:cNvSpPr>
            <p:nvPr/>
          </p:nvSpPr>
          <p:spPr bwMode="auto">
            <a:xfrm>
              <a:off x="7983552" y="2369600"/>
              <a:ext cx="61373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Code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Build</a:t>
              </a:r>
            </a:p>
          </p:txBody>
        </p:sp>
      </p:grpSp>
      <p:grpSp>
        <p:nvGrpSpPr>
          <p:cNvPr id="1052" name="Group 1051">
            <a:extLst>
              <a:ext uri="{FF2B5EF4-FFF2-40B4-BE49-F238E27FC236}">
                <a16:creationId xmlns:a16="http://schemas.microsoft.com/office/drawing/2014/main" id="{DC6487BD-3C48-C7B3-035D-14D9887E4B05}"/>
              </a:ext>
            </a:extLst>
          </p:cNvPr>
          <p:cNvGrpSpPr/>
          <p:nvPr/>
        </p:nvGrpSpPr>
        <p:grpSpPr>
          <a:xfrm>
            <a:off x="7411662" y="2174061"/>
            <a:ext cx="595109" cy="445494"/>
            <a:chOff x="7289693" y="2165573"/>
            <a:chExt cx="595109" cy="445494"/>
          </a:xfrm>
        </p:grpSpPr>
        <p:pic>
          <p:nvPicPr>
            <p:cNvPr id="1053" name="Graphic 6" descr="AWS CodePipeline service icon.">
              <a:extLst>
                <a:ext uri="{FF2B5EF4-FFF2-40B4-BE49-F238E27FC236}">
                  <a16:creationId xmlns:a16="http://schemas.microsoft.com/office/drawing/2014/main" id="{94DA144D-1031-4DD1-36D1-8FFD35EE8140}"/>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7492321" y="2165573"/>
              <a:ext cx="189853" cy="1898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 name="TextBox 9">
              <a:extLst>
                <a:ext uri="{FF2B5EF4-FFF2-40B4-BE49-F238E27FC236}">
                  <a16:creationId xmlns:a16="http://schemas.microsoft.com/office/drawing/2014/main" id="{B1F51CFF-46DF-5E5F-AC6B-C047FFFB8B49}"/>
                </a:ext>
              </a:extLst>
            </p:cNvPr>
            <p:cNvSpPr txBox="1">
              <a:spLocks noChangeArrowheads="1"/>
            </p:cNvSpPr>
            <p:nvPr/>
          </p:nvSpPr>
          <p:spPr bwMode="auto">
            <a:xfrm>
              <a:off x="7289693" y="2344199"/>
              <a:ext cx="595109"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Code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Pipeline</a:t>
              </a:r>
            </a:p>
          </p:txBody>
        </p:sp>
      </p:grpSp>
      <p:grpSp>
        <p:nvGrpSpPr>
          <p:cNvPr id="1055" name="Group 1054">
            <a:extLst>
              <a:ext uri="{FF2B5EF4-FFF2-40B4-BE49-F238E27FC236}">
                <a16:creationId xmlns:a16="http://schemas.microsoft.com/office/drawing/2014/main" id="{E03B056D-558A-AE59-6C53-83BBEFFE637E}"/>
              </a:ext>
            </a:extLst>
          </p:cNvPr>
          <p:cNvGrpSpPr/>
          <p:nvPr/>
        </p:nvGrpSpPr>
        <p:grpSpPr>
          <a:xfrm>
            <a:off x="7980746" y="2176357"/>
            <a:ext cx="633564" cy="465769"/>
            <a:chOff x="8519702" y="2170699"/>
            <a:chExt cx="633564" cy="465769"/>
          </a:xfrm>
        </p:grpSpPr>
        <p:pic>
          <p:nvPicPr>
            <p:cNvPr id="1056" name="Graphic 17" descr="AWS Step Functions service icon.">
              <a:extLst>
                <a:ext uri="{FF2B5EF4-FFF2-40B4-BE49-F238E27FC236}">
                  <a16:creationId xmlns:a16="http://schemas.microsoft.com/office/drawing/2014/main" id="{2AC0DF0D-FB72-48A3-A3C2-ABFE104A1F78}"/>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8745357" y="2170699"/>
              <a:ext cx="179603" cy="179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7" name="TextBox 9">
              <a:extLst>
                <a:ext uri="{FF2B5EF4-FFF2-40B4-BE49-F238E27FC236}">
                  <a16:creationId xmlns:a16="http://schemas.microsoft.com/office/drawing/2014/main" id="{DA791FAE-AFBE-BAE4-D999-3102588885A8}"/>
                </a:ext>
              </a:extLst>
            </p:cNvPr>
            <p:cNvSpPr txBox="1">
              <a:spLocks noChangeArrowheads="1"/>
            </p:cNvSpPr>
            <p:nvPr/>
          </p:nvSpPr>
          <p:spPr bwMode="auto">
            <a:xfrm>
              <a:off x="8519702" y="2369600"/>
              <a:ext cx="63356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Step Functions</a:t>
              </a:r>
            </a:p>
          </p:txBody>
        </p:sp>
      </p:grpSp>
      <p:sp>
        <p:nvSpPr>
          <p:cNvPr id="1058" name="TextBox 19">
            <a:extLst>
              <a:ext uri="{FF2B5EF4-FFF2-40B4-BE49-F238E27FC236}">
                <a16:creationId xmlns:a16="http://schemas.microsoft.com/office/drawing/2014/main" id="{BFEABF0D-931D-CAAE-ADDC-8F81E3197F92}"/>
              </a:ext>
            </a:extLst>
          </p:cNvPr>
          <p:cNvSpPr txBox="1">
            <a:spLocks noChangeArrowheads="1"/>
          </p:cNvSpPr>
          <p:nvPr/>
        </p:nvSpPr>
        <p:spPr bwMode="auto">
          <a:xfrm>
            <a:off x="1846893" y="2369600"/>
            <a:ext cx="644285" cy="16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a:t>
            </a:r>
          </a:p>
        </p:txBody>
      </p:sp>
      <p:pic>
        <p:nvPicPr>
          <p:cNvPr id="1059" name="Picture 10" descr="Amazon SageMaker Now Supports Additional Instance Types, Local Mode, Open  Sourced Containers, MXNet and Tensorflow Updates | AWS News Blog">
            <a:extLst>
              <a:ext uri="{FF2B5EF4-FFF2-40B4-BE49-F238E27FC236}">
                <a16:creationId xmlns:a16="http://schemas.microsoft.com/office/drawing/2014/main" id="{A0354C7B-7B11-6F89-44AD-E892204EEF66}"/>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032398" y="2120787"/>
            <a:ext cx="273947" cy="279426"/>
          </a:xfrm>
          <a:prstGeom prst="rect">
            <a:avLst/>
          </a:prstGeom>
          <a:noFill/>
          <a:extLst>
            <a:ext uri="{909E8E84-426E-40DD-AFC4-6F175D3DCCD1}">
              <a14:hiddenFill xmlns:a14="http://schemas.microsoft.com/office/drawing/2010/main">
                <a:solidFill>
                  <a:srgbClr val="FFFFFF"/>
                </a:solidFill>
              </a14:hiddenFill>
            </a:ext>
          </a:extLst>
        </p:spPr>
      </p:pic>
      <p:grpSp>
        <p:nvGrpSpPr>
          <p:cNvPr id="1060" name="Group 1059">
            <a:extLst>
              <a:ext uri="{FF2B5EF4-FFF2-40B4-BE49-F238E27FC236}">
                <a16:creationId xmlns:a16="http://schemas.microsoft.com/office/drawing/2014/main" id="{A0F911AC-11E9-969F-BBFF-8CDCDBD427C6}"/>
              </a:ext>
            </a:extLst>
          </p:cNvPr>
          <p:cNvGrpSpPr/>
          <p:nvPr/>
        </p:nvGrpSpPr>
        <p:grpSpPr>
          <a:xfrm>
            <a:off x="4276349" y="2120787"/>
            <a:ext cx="644285" cy="427323"/>
            <a:chOff x="4454155" y="2120787"/>
            <a:chExt cx="644285" cy="427323"/>
          </a:xfrm>
        </p:grpSpPr>
        <p:sp>
          <p:nvSpPr>
            <p:cNvPr id="1061" name="TextBox 19">
              <a:extLst>
                <a:ext uri="{FF2B5EF4-FFF2-40B4-BE49-F238E27FC236}">
                  <a16:creationId xmlns:a16="http://schemas.microsoft.com/office/drawing/2014/main" id="{F0A9D6B8-7AAE-C48B-AA26-35008509A4CF}"/>
                </a:ext>
              </a:extLst>
            </p:cNvPr>
            <p:cNvSpPr txBox="1">
              <a:spLocks noChangeArrowheads="1"/>
            </p:cNvSpPr>
            <p:nvPr/>
          </p:nvSpPr>
          <p:spPr bwMode="auto">
            <a:xfrm>
              <a:off x="4454155" y="2369600"/>
              <a:ext cx="644285"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SageMaker </a:t>
              </a:r>
            </a:p>
          </p:txBody>
        </p:sp>
        <p:pic>
          <p:nvPicPr>
            <p:cNvPr id="1062" name="Picture 10" descr="Amazon SageMaker Now Supports Additional Instance Types, Local Mode, Open  Sourced Containers, MXNet and Tensorflow Updates | AWS News Blog">
              <a:extLst>
                <a:ext uri="{FF2B5EF4-FFF2-40B4-BE49-F238E27FC236}">
                  <a16:creationId xmlns:a16="http://schemas.microsoft.com/office/drawing/2014/main" id="{1EE0000F-0FFB-209F-3AD5-15081A0720AC}"/>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4639660" y="2120787"/>
              <a:ext cx="273947" cy="2794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3" name="Group 1062">
            <a:extLst>
              <a:ext uri="{FF2B5EF4-FFF2-40B4-BE49-F238E27FC236}">
                <a16:creationId xmlns:a16="http://schemas.microsoft.com/office/drawing/2014/main" id="{B7F3C1D5-38D5-2B7B-E9F0-FA1A30F214D9}"/>
              </a:ext>
            </a:extLst>
          </p:cNvPr>
          <p:cNvGrpSpPr/>
          <p:nvPr/>
        </p:nvGrpSpPr>
        <p:grpSpPr>
          <a:xfrm>
            <a:off x="4688858" y="2140878"/>
            <a:ext cx="612764" cy="407233"/>
            <a:chOff x="4968267" y="2140878"/>
            <a:chExt cx="612764" cy="407233"/>
          </a:xfrm>
        </p:grpSpPr>
        <p:sp>
          <p:nvSpPr>
            <p:cNvPr id="1064" name="TextBox 12">
              <a:extLst>
                <a:ext uri="{FF2B5EF4-FFF2-40B4-BE49-F238E27FC236}">
                  <a16:creationId xmlns:a16="http://schemas.microsoft.com/office/drawing/2014/main" id="{50073F3B-0F98-CA99-87A5-9801912E50D5}"/>
                </a:ext>
              </a:extLst>
            </p:cNvPr>
            <p:cNvSpPr txBox="1">
              <a:spLocks noChangeArrowheads="1"/>
            </p:cNvSpPr>
            <p:nvPr/>
          </p:nvSpPr>
          <p:spPr bwMode="auto">
            <a:xfrm>
              <a:off x="4968267" y="2369600"/>
              <a:ext cx="612764" cy="17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Bedrock</a:t>
              </a:r>
            </a:p>
          </p:txBody>
        </p:sp>
        <p:pic>
          <p:nvPicPr>
            <p:cNvPr id="1065" name="Picture 2" descr="Bedrock (AWS) Logo Free Download SVG... · LobeHub">
              <a:extLst>
                <a:ext uri="{FF2B5EF4-FFF2-40B4-BE49-F238E27FC236}">
                  <a16:creationId xmlns:a16="http://schemas.microsoft.com/office/drawing/2014/main" id="{E9D97DA2-5214-36E1-FB59-1A98B19D9C06}"/>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153984" y="2140878"/>
              <a:ext cx="239244" cy="2392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6" name="Group 1065">
            <a:extLst>
              <a:ext uri="{FF2B5EF4-FFF2-40B4-BE49-F238E27FC236}">
                <a16:creationId xmlns:a16="http://schemas.microsoft.com/office/drawing/2014/main" id="{40FB5371-09D1-9379-D25D-4A7EEE66658B}"/>
              </a:ext>
            </a:extLst>
          </p:cNvPr>
          <p:cNvGrpSpPr/>
          <p:nvPr/>
        </p:nvGrpSpPr>
        <p:grpSpPr>
          <a:xfrm>
            <a:off x="5135696" y="2163033"/>
            <a:ext cx="575470" cy="441560"/>
            <a:chOff x="5592856" y="2192728"/>
            <a:chExt cx="575470" cy="441560"/>
          </a:xfrm>
        </p:grpSpPr>
        <p:sp>
          <p:nvSpPr>
            <p:cNvPr id="1067" name="TextBox 12">
              <a:extLst>
                <a:ext uri="{FF2B5EF4-FFF2-40B4-BE49-F238E27FC236}">
                  <a16:creationId xmlns:a16="http://schemas.microsoft.com/office/drawing/2014/main" id="{A36F37C3-D1C3-3BE2-B347-778D0A458229}"/>
                </a:ext>
              </a:extLst>
            </p:cNvPr>
            <p:cNvSpPr txBox="1">
              <a:spLocks noChangeArrowheads="1"/>
            </p:cNvSpPr>
            <p:nvPr/>
          </p:nvSpPr>
          <p:spPr bwMode="auto">
            <a:xfrm>
              <a:off x="5592856" y="2369600"/>
              <a:ext cx="575470"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Bedrock Guardrail</a:t>
              </a:r>
            </a:p>
          </p:txBody>
        </p:sp>
        <p:pic>
          <p:nvPicPr>
            <p:cNvPr id="1068" name="Picture 2" descr="Bedrock (AWS) Logo Free Download SVG... · LobeHub">
              <a:extLst>
                <a:ext uri="{FF2B5EF4-FFF2-40B4-BE49-F238E27FC236}">
                  <a16:creationId xmlns:a16="http://schemas.microsoft.com/office/drawing/2014/main" id="{D636DFF5-AFDB-6519-AB0A-B532CFE8441C}"/>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57438" y="2192728"/>
              <a:ext cx="239244" cy="2392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9" name="Group 1068">
            <a:extLst>
              <a:ext uri="{FF2B5EF4-FFF2-40B4-BE49-F238E27FC236}">
                <a16:creationId xmlns:a16="http://schemas.microsoft.com/office/drawing/2014/main" id="{031DCEFF-8F76-47AA-AB33-E481BD7B68EA}"/>
              </a:ext>
            </a:extLst>
          </p:cNvPr>
          <p:cNvGrpSpPr/>
          <p:nvPr/>
        </p:nvGrpSpPr>
        <p:grpSpPr>
          <a:xfrm>
            <a:off x="2158953" y="2132781"/>
            <a:ext cx="932463" cy="415329"/>
            <a:chOff x="2167420" y="2132781"/>
            <a:chExt cx="932463" cy="415329"/>
          </a:xfrm>
        </p:grpSpPr>
        <p:sp>
          <p:nvSpPr>
            <p:cNvPr id="1070" name="TextBox 9">
              <a:extLst>
                <a:ext uri="{FF2B5EF4-FFF2-40B4-BE49-F238E27FC236}">
                  <a16:creationId xmlns:a16="http://schemas.microsoft.com/office/drawing/2014/main" id="{822EB78A-312F-122D-B08D-212103CE2093}"/>
                </a:ext>
              </a:extLst>
            </p:cNvPr>
            <p:cNvSpPr txBox="1">
              <a:spLocks noChangeArrowheads="1"/>
            </p:cNvSpPr>
            <p:nvPr/>
          </p:nvSpPr>
          <p:spPr bwMode="auto">
            <a:xfrm>
              <a:off x="2167420" y="2369600"/>
              <a:ext cx="932463"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DynamoDB</a:t>
              </a:r>
            </a:p>
          </p:txBody>
        </p:sp>
        <p:pic>
          <p:nvPicPr>
            <p:cNvPr id="1071" name="Picture 16">
              <a:extLst>
                <a:ext uri="{FF2B5EF4-FFF2-40B4-BE49-F238E27FC236}">
                  <a16:creationId xmlns:a16="http://schemas.microsoft.com/office/drawing/2014/main" id="{4C9605B1-730C-E275-8957-F7D67113EC77}"/>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496028" y="2132781"/>
              <a:ext cx="282401" cy="255438"/>
            </a:xfrm>
            <a:prstGeom prst="rect">
              <a:avLst/>
            </a:prstGeom>
            <a:noFill/>
            <a:extLst>
              <a:ext uri="{909E8E84-426E-40DD-AFC4-6F175D3DCCD1}">
                <a14:hiddenFill xmlns:a14="http://schemas.microsoft.com/office/drawing/2010/main">
                  <a:solidFill>
                    <a:srgbClr val="FFFFFF"/>
                  </a:solidFill>
                </a14:hiddenFill>
              </a:ext>
            </a:extLst>
          </p:spPr>
        </p:pic>
      </p:grpSp>
      <p:sp>
        <p:nvSpPr>
          <p:cNvPr id="1072" name="Oval 1071">
            <a:extLst>
              <a:ext uri="{FF2B5EF4-FFF2-40B4-BE49-F238E27FC236}">
                <a16:creationId xmlns:a16="http://schemas.microsoft.com/office/drawing/2014/main" id="{AC4AB941-0EC3-5844-B1A9-814F20DB2202}"/>
              </a:ext>
            </a:extLst>
          </p:cNvPr>
          <p:cNvSpPr/>
          <p:nvPr/>
        </p:nvSpPr>
        <p:spPr>
          <a:xfrm>
            <a:off x="454117" y="2117549"/>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5</a:t>
            </a:r>
          </a:p>
        </p:txBody>
      </p:sp>
      <p:pic>
        <p:nvPicPr>
          <p:cNvPr id="1073" name="Graphic 6" descr="Amazon Macie service icon.">
            <a:extLst>
              <a:ext uri="{FF2B5EF4-FFF2-40B4-BE49-F238E27FC236}">
                <a16:creationId xmlns:a16="http://schemas.microsoft.com/office/drawing/2014/main" id="{3E2E0AEF-C82A-8296-3059-4E49D7D7C9B5}"/>
              </a:ext>
            </a:extLst>
          </p:cNvPr>
          <p:cNvPicPr>
            <a:picLocks noChangeAspect="1" noChangeArrowheads="1"/>
          </p:cNvPicPr>
          <p:nvPr/>
        </p:nvPicPr>
        <p:blipFill>
          <a:blip>
            <a:extLst>
              <a:ext uri="{96DAC541-7B7A-43D3-8B79-37D633B846F1}">
                <asvg:svgBlip xmlns:asvg="http://schemas.microsoft.com/office/drawing/2016/SVG/main" r:embed="rId15"/>
              </a:ext>
            </a:extLst>
          </a:blip>
          <a:srcRect/>
          <a:stretch/>
        </p:blipFill>
        <p:spPr bwMode="auto">
          <a:xfrm>
            <a:off x="3293909" y="2154461"/>
            <a:ext cx="215637" cy="21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4" name="TextBox 9">
            <a:extLst>
              <a:ext uri="{FF2B5EF4-FFF2-40B4-BE49-F238E27FC236}">
                <a16:creationId xmlns:a16="http://schemas.microsoft.com/office/drawing/2014/main" id="{02D22275-1A47-D52C-D0E4-6F6D93E2800F}"/>
              </a:ext>
            </a:extLst>
          </p:cNvPr>
          <p:cNvSpPr txBox="1">
            <a:spLocks noChangeArrowheads="1"/>
          </p:cNvSpPr>
          <p:nvPr/>
        </p:nvSpPr>
        <p:spPr bwMode="auto">
          <a:xfrm>
            <a:off x="3180381" y="2342251"/>
            <a:ext cx="4312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Macie</a:t>
            </a:r>
          </a:p>
        </p:txBody>
      </p:sp>
      <p:grpSp>
        <p:nvGrpSpPr>
          <p:cNvPr id="1075" name="Group 1074">
            <a:extLst>
              <a:ext uri="{FF2B5EF4-FFF2-40B4-BE49-F238E27FC236}">
                <a16:creationId xmlns:a16="http://schemas.microsoft.com/office/drawing/2014/main" id="{EAFDAA9A-5905-4D88-336B-DF54998D09DA}"/>
              </a:ext>
            </a:extLst>
          </p:cNvPr>
          <p:cNvGrpSpPr/>
          <p:nvPr/>
        </p:nvGrpSpPr>
        <p:grpSpPr>
          <a:xfrm>
            <a:off x="3911023" y="2152754"/>
            <a:ext cx="670490" cy="391105"/>
            <a:chOff x="6033195" y="4968349"/>
            <a:chExt cx="1724577" cy="1005964"/>
          </a:xfrm>
        </p:grpSpPr>
        <p:pic>
          <p:nvPicPr>
            <p:cNvPr id="1076" name="Graphic 7" descr="AWS X-Ray service icon.">
              <a:extLst>
                <a:ext uri="{FF2B5EF4-FFF2-40B4-BE49-F238E27FC236}">
                  <a16:creationId xmlns:a16="http://schemas.microsoft.com/office/drawing/2014/main" id="{1D307A85-82A1-3DC8-6081-C0269E6C4583}"/>
                </a:ext>
              </a:extLst>
            </p:cNvPr>
            <p:cNvPicPr>
              <a:picLocks noChangeAspect="1" noChangeArrowheads="1"/>
            </p:cNvPicPr>
            <p:nvPr/>
          </p:nvPicPr>
          <p:blipFill>
            <a:blip>
              <a:extLst>
                <a:ext uri="{96DAC541-7B7A-43D3-8B79-37D633B846F1}">
                  <asvg:svgBlip xmlns:asvg="http://schemas.microsoft.com/office/drawing/2016/SVG/main" r:embed="rId16"/>
                </a:ext>
              </a:extLst>
            </a:blip>
            <a:srcRect/>
            <a:stretch/>
          </p:blipFill>
          <p:spPr bwMode="auto">
            <a:xfrm>
              <a:off x="6640587" y="4968349"/>
              <a:ext cx="545230" cy="54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7" name="TextBox 9">
              <a:extLst>
                <a:ext uri="{FF2B5EF4-FFF2-40B4-BE49-F238E27FC236}">
                  <a16:creationId xmlns:a16="http://schemas.microsoft.com/office/drawing/2014/main" id="{193CB275-0D36-ACAC-B218-A111D893CB85}"/>
                </a:ext>
              </a:extLst>
            </p:cNvPr>
            <p:cNvSpPr txBox="1">
              <a:spLocks noChangeArrowheads="1"/>
            </p:cNvSpPr>
            <p:nvPr/>
          </p:nvSpPr>
          <p:spPr bwMode="auto">
            <a:xfrm>
              <a:off x="6033195" y="5515166"/>
              <a:ext cx="1724577" cy="45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X-Ray</a:t>
              </a:r>
            </a:p>
          </p:txBody>
        </p:sp>
      </p:grpSp>
      <p:grpSp>
        <p:nvGrpSpPr>
          <p:cNvPr id="1078" name="Group 1077">
            <a:extLst>
              <a:ext uri="{FF2B5EF4-FFF2-40B4-BE49-F238E27FC236}">
                <a16:creationId xmlns:a16="http://schemas.microsoft.com/office/drawing/2014/main" id="{15662860-1924-91DA-A55A-F4C1DA968707}"/>
              </a:ext>
            </a:extLst>
          </p:cNvPr>
          <p:cNvGrpSpPr/>
          <p:nvPr/>
        </p:nvGrpSpPr>
        <p:grpSpPr>
          <a:xfrm>
            <a:off x="6759698" y="2251861"/>
            <a:ext cx="484206" cy="389805"/>
            <a:chOff x="6030459" y="2176802"/>
            <a:chExt cx="484206" cy="389805"/>
          </a:xfrm>
        </p:grpSpPr>
        <p:sp>
          <p:nvSpPr>
            <p:cNvPr id="1079" name="TextBox 19">
              <a:extLst>
                <a:ext uri="{FF2B5EF4-FFF2-40B4-BE49-F238E27FC236}">
                  <a16:creationId xmlns:a16="http://schemas.microsoft.com/office/drawing/2014/main" id="{18947E37-62BE-3825-9B0F-CB5B95B6D6C2}"/>
                </a:ext>
              </a:extLst>
            </p:cNvPr>
            <p:cNvSpPr txBox="1">
              <a:spLocks noChangeArrowheads="1"/>
            </p:cNvSpPr>
            <p:nvPr/>
          </p:nvSpPr>
          <p:spPr bwMode="auto">
            <a:xfrm>
              <a:off x="6030459" y="2388097"/>
              <a:ext cx="48420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Clarify</a:t>
              </a:r>
            </a:p>
          </p:txBody>
        </p:sp>
        <p:pic>
          <p:nvPicPr>
            <p:cNvPr id="1080" name="Picture 10" descr="Amazon SageMaker Now Supports Additional Instance Types, Local Mode, Open  Sourced Containers, MXNet and Tensorflow Updates | AWS News Blog">
              <a:extLst>
                <a:ext uri="{FF2B5EF4-FFF2-40B4-BE49-F238E27FC236}">
                  <a16:creationId xmlns:a16="http://schemas.microsoft.com/office/drawing/2014/main" id="{EEFF9F67-0F4A-B730-C65A-83374F5850B5}"/>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141536" y="2176802"/>
              <a:ext cx="273947" cy="2794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1" name="Group 1080">
            <a:extLst>
              <a:ext uri="{FF2B5EF4-FFF2-40B4-BE49-F238E27FC236}">
                <a16:creationId xmlns:a16="http://schemas.microsoft.com/office/drawing/2014/main" id="{EFB0B2A8-F517-8029-63D0-CD5494C6D76A}"/>
              </a:ext>
            </a:extLst>
          </p:cNvPr>
          <p:cNvGrpSpPr/>
          <p:nvPr/>
        </p:nvGrpSpPr>
        <p:grpSpPr>
          <a:xfrm>
            <a:off x="7092594" y="2301393"/>
            <a:ext cx="475209" cy="342579"/>
            <a:chOff x="6451030" y="2030906"/>
            <a:chExt cx="475209" cy="342579"/>
          </a:xfrm>
        </p:grpSpPr>
        <p:pic>
          <p:nvPicPr>
            <p:cNvPr id="1082" name="Graphic 8" descr="AWS Config service icon.">
              <a:extLst>
                <a:ext uri="{FF2B5EF4-FFF2-40B4-BE49-F238E27FC236}">
                  <a16:creationId xmlns:a16="http://schemas.microsoft.com/office/drawing/2014/main" id="{38C15255-78A0-54EB-9F10-9544B33FC321}"/>
                </a:ext>
              </a:extLst>
            </p:cNvPr>
            <p:cNvPicPr>
              <a:picLocks noChangeAspect="1" noChangeArrowheads="1"/>
            </p:cNvPicPr>
            <p:nvPr/>
          </p:nvPicPr>
          <p:blipFill>
            <a:blip>
              <a:extLst>
                <a:ext uri="{96DAC541-7B7A-43D3-8B79-37D633B846F1}">
                  <asvg:svgBlip xmlns:asvg="http://schemas.microsoft.com/office/drawing/2016/SVG/main" r:embed="rId17"/>
                </a:ext>
              </a:extLst>
            </a:blip>
            <a:srcRect/>
            <a:stretch/>
          </p:blipFill>
          <p:spPr bwMode="auto">
            <a:xfrm>
              <a:off x="6588367" y="2030906"/>
              <a:ext cx="189397" cy="1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 name="TextBox 11">
              <a:extLst>
                <a:ext uri="{FF2B5EF4-FFF2-40B4-BE49-F238E27FC236}">
                  <a16:creationId xmlns:a16="http://schemas.microsoft.com/office/drawing/2014/main" id="{D7E9B5F3-BB0F-E01F-B3FE-89ED654531CB}"/>
                </a:ext>
              </a:extLst>
            </p:cNvPr>
            <p:cNvSpPr txBox="1">
              <a:spLocks noChangeArrowheads="1"/>
            </p:cNvSpPr>
            <p:nvPr/>
          </p:nvSpPr>
          <p:spPr bwMode="auto">
            <a:xfrm>
              <a:off x="6451030" y="2173430"/>
              <a:ext cx="47520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Config</a:t>
              </a:r>
            </a:p>
          </p:txBody>
        </p:sp>
      </p:grpSp>
      <p:grpSp>
        <p:nvGrpSpPr>
          <p:cNvPr id="1084" name="Group 1083">
            <a:extLst>
              <a:ext uri="{FF2B5EF4-FFF2-40B4-BE49-F238E27FC236}">
                <a16:creationId xmlns:a16="http://schemas.microsoft.com/office/drawing/2014/main" id="{5CCAE1A8-DC9C-1C82-E97D-519F21F96796}"/>
              </a:ext>
            </a:extLst>
          </p:cNvPr>
          <p:cNvGrpSpPr/>
          <p:nvPr/>
        </p:nvGrpSpPr>
        <p:grpSpPr>
          <a:xfrm>
            <a:off x="5536019" y="2187845"/>
            <a:ext cx="532721" cy="440484"/>
            <a:chOff x="5951772" y="2158928"/>
            <a:chExt cx="532721" cy="440484"/>
          </a:xfrm>
        </p:grpSpPr>
        <p:pic>
          <p:nvPicPr>
            <p:cNvPr id="1085" name="Graphic 19" descr="AWS Security Hub service icon.">
              <a:extLst>
                <a:ext uri="{FF2B5EF4-FFF2-40B4-BE49-F238E27FC236}">
                  <a16:creationId xmlns:a16="http://schemas.microsoft.com/office/drawing/2014/main" id="{76C4A93C-AB0B-7300-4C41-E11D204523EA}"/>
                </a:ext>
              </a:extLst>
            </p:cNvPr>
            <p:cNvPicPr>
              <a:picLocks noChangeAspect="1" noChangeArrowheads="1"/>
            </p:cNvPicPr>
            <p:nvPr/>
          </p:nvPicPr>
          <p:blipFill>
            <a:blip>
              <a:extLst>
                <a:ext uri="{96DAC541-7B7A-43D3-8B79-37D633B846F1}">
                  <asvg:svgBlip xmlns:asvg="http://schemas.microsoft.com/office/drawing/2016/SVG/main" r:embed="rId18"/>
                </a:ext>
              </a:extLst>
            </a:blip>
            <a:srcRect/>
            <a:stretch/>
          </p:blipFill>
          <p:spPr bwMode="auto">
            <a:xfrm>
              <a:off x="6111077" y="2158928"/>
              <a:ext cx="174351" cy="17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6" name="TextBox 12">
              <a:extLst>
                <a:ext uri="{FF2B5EF4-FFF2-40B4-BE49-F238E27FC236}">
                  <a16:creationId xmlns:a16="http://schemas.microsoft.com/office/drawing/2014/main" id="{9498F15C-86BA-B347-BF9E-5E0B3B74C8BD}"/>
                </a:ext>
              </a:extLst>
            </p:cNvPr>
            <p:cNvSpPr txBox="1">
              <a:spLocks noChangeArrowheads="1"/>
            </p:cNvSpPr>
            <p:nvPr/>
          </p:nvSpPr>
          <p:spPr bwMode="auto">
            <a:xfrm>
              <a:off x="5951772" y="2257715"/>
              <a:ext cx="532721" cy="3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Security</a:t>
              </a: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Amazon Ember" panose="020B0603020204020204" pitchFamily="34" charset="0"/>
                  <a:cs typeface="Arial" panose="020B0604020202020204" pitchFamily="34" charset="0"/>
                </a:rPr>
                <a:t> </a:t>
              </a: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Hub</a:t>
              </a:r>
            </a:p>
          </p:txBody>
        </p:sp>
      </p:grpSp>
      <p:grpSp>
        <p:nvGrpSpPr>
          <p:cNvPr id="1087" name="Group 1086">
            <a:extLst>
              <a:ext uri="{FF2B5EF4-FFF2-40B4-BE49-F238E27FC236}">
                <a16:creationId xmlns:a16="http://schemas.microsoft.com/office/drawing/2014/main" id="{CC45B123-5A72-CACC-DC5B-6FCA50614F5A}"/>
              </a:ext>
            </a:extLst>
          </p:cNvPr>
          <p:cNvGrpSpPr/>
          <p:nvPr/>
        </p:nvGrpSpPr>
        <p:grpSpPr>
          <a:xfrm>
            <a:off x="5870094" y="2206281"/>
            <a:ext cx="724927" cy="429140"/>
            <a:chOff x="-392868" y="1981960"/>
            <a:chExt cx="724927" cy="429140"/>
          </a:xfrm>
        </p:grpSpPr>
        <p:pic>
          <p:nvPicPr>
            <p:cNvPr id="583" name="Graphic 6" descr="AWS Organizations service icon.">
              <a:extLst>
                <a:ext uri="{FF2B5EF4-FFF2-40B4-BE49-F238E27FC236}">
                  <a16:creationId xmlns:a16="http://schemas.microsoft.com/office/drawing/2014/main" id="{7F68F023-5639-15CD-1F82-E337EBD6450D}"/>
                </a:ext>
              </a:extLst>
            </p:cNvPr>
            <p:cNvPicPr>
              <a:picLocks noChangeAspect="1" noChangeArrowheads="1"/>
            </p:cNvPicPr>
            <p:nvPr/>
          </p:nvPicPr>
          <p:blipFill>
            <a:blip>
              <a:extLst>
                <a:ext uri="{96DAC541-7B7A-43D3-8B79-37D633B846F1}">
                  <asvg:svgBlip xmlns:asvg="http://schemas.microsoft.com/office/drawing/2016/SVG/main" r:embed="rId19"/>
                </a:ext>
              </a:extLst>
            </a:blip>
            <a:srcRect/>
            <a:stretch/>
          </p:blipFill>
          <p:spPr bwMode="auto">
            <a:xfrm>
              <a:off x="-100560" y="1981960"/>
              <a:ext cx="177801" cy="17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 name="TextBox 9">
              <a:extLst>
                <a:ext uri="{FF2B5EF4-FFF2-40B4-BE49-F238E27FC236}">
                  <a16:creationId xmlns:a16="http://schemas.microsoft.com/office/drawing/2014/main" id="{6785DF16-CC3F-9E6C-EE14-52FB91EBA8DF}"/>
                </a:ext>
              </a:extLst>
            </p:cNvPr>
            <p:cNvSpPr txBox="1">
              <a:spLocks noChangeArrowheads="1"/>
            </p:cNvSpPr>
            <p:nvPr/>
          </p:nvSpPr>
          <p:spPr bwMode="auto">
            <a:xfrm>
              <a:off x="-392868" y="2103323"/>
              <a:ext cx="7249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Organizations + SCP</a:t>
              </a:r>
            </a:p>
          </p:txBody>
        </p:sp>
      </p:grpSp>
      <p:grpSp>
        <p:nvGrpSpPr>
          <p:cNvPr id="585" name="Group 584">
            <a:extLst>
              <a:ext uri="{FF2B5EF4-FFF2-40B4-BE49-F238E27FC236}">
                <a16:creationId xmlns:a16="http://schemas.microsoft.com/office/drawing/2014/main" id="{8448002A-A93F-A5D4-2844-7A9B3A8E2D11}"/>
              </a:ext>
            </a:extLst>
          </p:cNvPr>
          <p:cNvGrpSpPr/>
          <p:nvPr/>
        </p:nvGrpSpPr>
        <p:grpSpPr>
          <a:xfrm>
            <a:off x="8432985" y="2172558"/>
            <a:ext cx="435746" cy="475012"/>
            <a:chOff x="9884642" y="4609198"/>
            <a:chExt cx="1004340" cy="1094843"/>
          </a:xfrm>
        </p:grpSpPr>
        <p:pic>
          <p:nvPicPr>
            <p:cNvPr id="586" name="Graphic 19" descr="Amazon EventBridge service icon.">
              <a:extLst>
                <a:ext uri="{FF2B5EF4-FFF2-40B4-BE49-F238E27FC236}">
                  <a16:creationId xmlns:a16="http://schemas.microsoft.com/office/drawing/2014/main" id="{4F3EF5E1-312C-6A28-9D89-03191D149C36}"/>
                </a:ext>
              </a:extLst>
            </p:cNvPr>
            <p:cNvPicPr>
              <a:picLocks noChangeAspect="1" noChangeArrowheads="1"/>
            </p:cNvPicPr>
            <p:nvPr/>
          </p:nvPicPr>
          <p:blipFill>
            <a:blip>
              <a:extLst>
                <a:ext uri="{96DAC541-7B7A-43D3-8B79-37D633B846F1}">
                  <asvg:svgBlip xmlns:asvg="http://schemas.microsoft.com/office/drawing/2016/SVG/main" r:embed="rId20"/>
                </a:ext>
              </a:extLst>
            </a:blip>
            <a:srcRect/>
            <a:stretch/>
          </p:blipFill>
          <p:spPr bwMode="auto">
            <a:xfrm>
              <a:off x="10152540" y="4609198"/>
              <a:ext cx="468540" cy="46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 name="TextBox 20">
              <a:extLst>
                <a:ext uri="{FF2B5EF4-FFF2-40B4-BE49-F238E27FC236}">
                  <a16:creationId xmlns:a16="http://schemas.microsoft.com/office/drawing/2014/main" id="{DECA76D1-7641-027B-22CB-61740962F41E}"/>
                </a:ext>
              </a:extLst>
            </p:cNvPr>
            <p:cNvSpPr txBox="1">
              <a:spLocks noChangeArrowheads="1"/>
            </p:cNvSpPr>
            <p:nvPr/>
          </p:nvSpPr>
          <p:spPr bwMode="auto">
            <a:xfrm>
              <a:off x="9884642" y="5088944"/>
              <a:ext cx="1004340" cy="61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Event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Bridge</a:t>
              </a:r>
            </a:p>
          </p:txBody>
        </p:sp>
      </p:grpSp>
      <p:grpSp>
        <p:nvGrpSpPr>
          <p:cNvPr id="588" name="Group 587">
            <a:extLst>
              <a:ext uri="{FF2B5EF4-FFF2-40B4-BE49-F238E27FC236}">
                <a16:creationId xmlns:a16="http://schemas.microsoft.com/office/drawing/2014/main" id="{DA0C0E92-6E01-EA16-F342-20394ADB837E}"/>
              </a:ext>
            </a:extLst>
          </p:cNvPr>
          <p:cNvGrpSpPr/>
          <p:nvPr/>
        </p:nvGrpSpPr>
        <p:grpSpPr>
          <a:xfrm>
            <a:off x="8721877" y="2165861"/>
            <a:ext cx="531832" cy="492244"/>
            <a:chOff x="8796319" y="2070750"/>
            <a:chExt cx="531832" cy="492244"/>
          </a:xfrm>
        </p:grpSpPr>
        <p:pic>
          <p:nvPicPr>
            <p:cNvPr id="589" name="Graphic 6" descr="Amazon CodeCatalyst service icon.">
              <a:extLst>
                <a:ext uri="{FF2B5EF4-FFF2-40B4-BE49-F238E27FC236}">
                  <a16:creationId xmlns:a16="http://schemas.microsoft.com/office/drawing/2014/main" id="{4E2C56A5-0CC1-873A-D184-CD7748B4B90C}"/>
                </a:ext>
              </a:extLst>
            </p:cNvPr>
            <p:cNvPicPr>
              <a:picLocks noChangeAspect="1" noChangeArrowheads="1"/>
            </p:cNvPicPr>
            <p:nvPr/>
          </p:nvPicPr>
          <p:blipFill>
            <a:blip>
              <a:extLst>
                <a:ext uri="{96DAC541-7B7A-43D3-8B79-37D633B846F1}">
                  <asvg:svgBlip xmlns:asvg="http://schemas.microsoft.com/office/drawing/2016/SVG/main" r:embed="rId21"/>
                </a:ext>
              </a:extLst>
            </a:blip>
            <a:srcRect/>
            <a:stretch/>
          </p:blipFill>
          <p:spPr bwMode="auto">
            <a:xfrm>
              <a:off x="8945425" y="2070750"/>
              <a:ext cx="211698" cy="21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 name="TextBox 15">
              <a:extLst>
                <a:ext uri="{FF2B5EF4-FFF2-40B4-BE49-F238E27FC236}">
                  <a16:creationId xmlns:a16="http://schemas.microsoft.com/office/drawing/2014/main" id="{1DC6E5B0-A747-C0A4-67A4-1338CAD9C6A9}"/>
                </a:ext>
              </a:extLst>
            </p:cNvPr>
            <p:cNvSpPr txBox="1">
              <a:spLocks noChangeArrowheads="1"/>
            </p:cNvSpPr>
            <p:nvPr/>
          </p:nvSpPr>
          <p:spPr bwMode="auto">
            <a:xfrm>
              <a:off x="8796319" y="2255217"/>
              <a:ext cx="531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Code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Catalyst</a:t>
              </a:r>
            </a:p>
          </p:txBody>
        </p:sp>
      </p:grpSp>
      <p:sp>
        <p:nvSpPr>
          <p:cNvPr id="56" name="Rounded Rectangle 13">
            <a:extLst>
              <a:ext uri="{FF2B5EF4-FFF2-40B4-BE49-F238E27FC236}">
                <a16:creationId xmlns:a16="http://schemas.microsoft.com/office/drawing/2014/main" id="{EE1DA624-7C80-EB6C-509C-7E6BC8D5F3F6}"/>
              </a:ext>
            </a:extLst>
          </p:cNvPr>
          <p:cNvSpPr/>
          <p:nvPr/>
        </p:nvSpPr>
        <p:spPr>
          <a:xfrm>
            <a:off x="371154" y="2667749"/>
            <a:ext cx="9784080" cy="868680"/>
          </a:xfrm>
          <a:prstGeom prst="roundRect">
            <a:avLst>
              <a:gd name="adj" fmla="val 9422"/>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57" name="TextBox 56">
            <a:extLst>
              <a:ext uri="{FF2B5EF4-FFF2-40B4-BE49-F238E27FC236}">
                <a16:creationId xmlns:a16="http://schemas.microsoft.com/office/drawing/2014/main" id="{4A2EB02A-92EE-0682-AC81-B87180A78D79}"/>
              </a:ext>
            </a:extLst>
          </p:cNvPr>
          <p:cNvSpPr txBox="1"/>
          <p:nvPr/>
        </p:nvSpPr>
        <p:spPr>
          <a:xfrm>
            <a:off x="789520" y="2932812"/>
            <a:ext cx="1087342" cy="338554"/>
          </a:xfrm>
          <a:prstGeom prst="rect">
            <a:avLst/>
          </a:prstGeom>
          <a:noFill/>
          <a:ln>
            <a:noFill/>
          </a:ln>
        </p:spPr>
        <p:txBody>
          <a:bodyPr wrap="square" lIns="0" tIns="0" rIns="0" bIns="0" rtlCol="0">
            <a:spAutoFit/>
          </a:bodyPr>
          <a:lstStyle>
            <a:defPPr>
              <a:defRPr lang="en-US"/>
            </a:defPPr>
            <a:lvl1pPr defTabSz="228600">
              <a:spcAft>
                <a:spcPts val="1200"/>
              </a:spcAft>
              <a:defRPr sz="1200" b="1">
                <a:solidFill>
                  <a:sysClr val="windowText" lastClr="000000"/>
                </a:solidFill>
              </a:defRPr>
            </a:lvl1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Agent Ensemble</a:t>
            </a:r>
          </a:p>
        </p:txBody>
      </p:sp>
      <p:sp>
        <p:nvSpPr>
          <p:cNvPr id="131" name="Rounded Rectangle 113">
            <a:extLst>
              <a:ext uri="{FF2B5EF4-FFF2-40B4-BE49-F238E27FC236}">
                <a16:creationId xmlns:a16="http://schemas.microsoft.com/office/drawing/2014/main" id="{1191AB20-A49A-BD93-DB22-120D901F92F6}"/>
              </a:ext>
            </a:extLst>
          </p:cNvPr>
          <p:cNvSpPr/>
          <p:nvPr/>
        </p:nvSpPr>
        <p:spPr>
          <a:xfrm>
            <a:off x="5861627" y="2710158"/>
            <a:ext cx="2073280"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132" name="Rectangle 131">
            <a:extLst>
              <a:ext uri="{FF2B5EF4-FFF2-40B4-BE49-F238E27FC236}">
                <a16:creationId xmlns:a16="http://schemas.microsoft.com/office/drawing/2014/main" id="{613E3CF9-AEDE-B49F-C9D3-977E0643FD5A}"/>
              </a:ext>
            </a:extLst>
          </p:cNvPr>
          <p:cNvSpPr/>
          <p:nvPr/>
        </p:nvSpPr>
        <p:spPr>
          <a:xfrm>
            <a:off x="5826809" y="2747613"/>
            <a:ext cx="759745" cy="27495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Industry Agents</a:t>
            </a:r>
          </a:p>
        </p:txBody>
      </p:sp>
      <p:sp>
        <p:nvSpPr>
          <p:cNvPr id="484" name="Rounded Rectangle 14">
            <a:extLst>
              <a:ext uri="{FF2B5EF4-FFF2-40B4-BE49-F238E27FC236}">
                <a16:creationId xmlns:a16="http://schemas.microsoft.com/office/drawing/2014/main" id="{07785C3C-CDF5-5951-1C97-664639B954B7}"/>
              </a:ext>
            </a:extLst>
          </p:cNvPr>
          <p:cNvSpPr/>
          <p:nvPr/>
        </p:nvSpPr>
        <p:spPr>
          <a:xfrm>
            <a:off x="363826" y="3575366"/>
            <a:ext cx="9784080" cy="868680"/>
          </a:xfrm>
          <a:prstGeom prst="roundRect">
            <a:avLst>
              <a:gd name="adj" fmla="val 10619"/>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5" name="Rounded Rectangle 95">
            <a:extLst>
              <a:ext uri="{FF2B5EF4-FFF2-40B4-BE49-F238E27FC236}">
                <a16:creationId xmlns:a16="http://schemas.microsoft.com/office/drawing/2014/main" id="{811B3D87-A293-5E84-3E0A-96A4FFE00AEE}"/>
              </a:ext>
            </a:extLst>
          </p:cNvPr>
          <p:cNvSpPr/>
          <p:nvPr/>
        </p:nvSpPr>
        <p:spPr>
          <a:xfrm>
            <a:off x="376078" y="4480812"/>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6" name="Rounded Rectangle 15">
            <a:extLst>
              <a:ext uri="{FF2B5EF4-FFF2-40B4-BE49-F238E27FC236}">
                <a16:creationId xmlns:a16="http://schemas.microsoft.com/office/drawing/2014/main" id="{3B96DCA1-F515-D695-9A83-E7F64EF50FE7}"/>
              </a:ext>
            </a:extLst>
          </p:cNvPr>
          <p:cNvSpPr/>
          <p:nvPr/>
        </p:nvSpPr>
        <p:spPr>
          <a:xfrm>
            <a:off x="363826" y="5295793"/>
            <a:ext cx="9784080" cy="777240"/>
          </a:xfrm>
          <a:prstGeom prst="roundRect">
            <a:avLst>
              <a:gd name="adj" fmla="val 12403"/>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err="1">
              <a:ln>
                <a:noFill/>
              </a:ln>
              <a:solidFill>
                <a:srgbClr val="000000"/>
              </a:solidFill>
              <a:effectLst/>
              <a:uLnTx/>
              <a:uFillTx/>
              <a:latin typeface="Graphik Semibold"/>
              <a:ea typeface="+mn-ea"/>
              <a:cs typeface="+mn-cs"/>
            </a:endParaRPr>
          </a:p>
        </p:txBody>
      </p:sp>
      <p:sp>
        <p:nvSpPr>
          <p:cNvPr id="487" name="Rounded Rectangle 21">
            <a:extLst>
              <a:ext uri="{FF2B5EF4-FFF2-40B4-BE49-F238E27FC236}">
                <a16:creationId xmlns:a16="http://schemas.microsoft.com/office/drawing/2014/main" id="{71482A6A-2468-3E46-CAC6-07FE3C6A239E}"/>
              </a:ext>
            </a:extLst>
          </p:cNvPr>
          <p:cNvSpPr/>
          <p:nvPr/>
        </p:nvSpPr>
        <p:spPr>
          <a:xfrm>
            <a:off x="363827" y="4740115"/>
            <a:ext cx="9484889" cy="132636"/>
          </a:xfrm>
          <a:prstGeom prst="roundRect">
            <a:avLst>
              <a:gd name="adj" fmla="val 12403"/>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err="1">
              <a:ln>
                <a:noFill/>
              </a:ln>
              <a:solidFill>
                <a:srgbClr val="000000"/>
              </a:solidFill>
              <a:effectLst/>
              <a:uLnTx/>
              <a:uFillTx/>
              <a:latin typeface="Graphik Regular"/>
              <a:ea typeface="+mn-ea"/>
              <a:cs typeface="+mn-cs"/>
            </a:endParaRPr>
          </a:p>
        </p:txBody>
      </p:sp>
      <p:sp>
        <p:nvSpPr>
          <p:cNvPr id="488" name="TextBox 487">
            <a:extLst>
              <a:ext uri="{FF2B5EF4-FFF2-40B4-BE49-F238E27FC236}">
                <a16:creationId xmlns:a16="http://schemas.microsoft.com/office/drawing/2014/main" id="{BCD4BDBB-1D9E-D3C6-BC74-9D6D480BB675}"/>
              </a:ext>
            </a:extLst>
          </p:cNvPr>
          <p:cNvSpPr txBox="1"/>
          <p:nvPr/>
        </p:nvSpPr>
        <p:spPr>
          <a:xfrm>
            <a:off x="789520" y="5526193"/>
            <a:ext cx="1029726"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Data Foundation</a:t>
            </a:r>
          </a:p>
        </p:txBody>
      </p:sp>
      <p:sp>
        <p:nvSpPr>
          <p:cNvPr id="489" name="TextBox 488">
            <a:extLst>
              <a:ext uri="{FF2B5EF4-FFF2-40B4-BE49-F238E27FC236}">
                <a16:creationId xmlns:a16="http://schemas.microsoft.com/office/drawing/2014/main" id="{E48F0C5F-0962-E098-F037-8AD513E1A22F}"/>
              </a:ext>
            </a:extLst>
          </p:cNvPr>
          <p:cNvSpPr txBox="1"/>
          <p:nvPr/>
        </p:nvSpPr>
        <p:spPr>
          <a:xfrm>
            <a:off x="789520" y="4693072"/>
            <a:ext cx="1260462"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Domain Ontologies</a:t>
            </a:r>
          </a:p>
        </p:txBody>
      </p:sp>
      <p:sp>
        <p:nvSpPr>
          <p:cNvPr id="490" name="TextBox 489">
            <a:extLst>
              <a:ext uri="{FF2B5EF4-FFF2-40B4-BE49-F238E27FC236}">
                <a16:creationId xmlns:a16="http://schemas.microsoft.com/office/drawing/2014/main" id="{32967C26-F116-AB02-DFDA-E9BD5118E768}"/>
              </a:ext>
            </a:extLst>
          </p:cNvPr>
          <p:cNvSpPr txBox="1"/>
          <p:nvPr/>
        </p:nvSpPr>
        <p:spPr>
          <a:xfrm>
            <a:off x="789520" y="3840429"/>
            <a:ext cx="1121571"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Graphik Semibold" panose="020B0503030202060203" pitchFamily="34" charset="77"/>
                <a:ea typeface="+mn-ea"/>
                <a:cs typeface="+mn-cs"/>
              </a:rPr>
              <a:t>Specialized Models</a:t>
            </a:r>
          </a:p>
        </p:txBody>
      </p:sp>
      <p:sp>
        <p:nvSpPr>
          <p:cNvPr id="494" name="Rounded Rectangle 114">
            <a:extLst>
              <a:ext uri="{FF2B5EF4-FFF2-40B4-BE49-F238E27FC236}">
                <a16:creationId xmlns:a16="http://schemas.microsoft.com/office/drawing/2014/main" id="{2ADBE9E1-FFF2-3A63-C832-82DCF06FFC9D}"/>
              </a:ext>
            </a:extLst>
          </p:cNvPr>
          <p:cNvSpPr/>
          <p:nvPr/>
        </p:nvSpPr>
        <p:spPr>
          <a:xfrm>
            <a:off x="7600391" y="3615330"/>
            <a:ext cx="2483688"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495" name="Rectangle 494">
            <a:extLst>
              <a:ext uri="{FF2B5EF4-FFF2-40B4-BE49-F238E27FC236}">
                <a16:creationId xmlns:a16="http://schemas.microsoft.com/office/drawing/2014/main" id="{82B5C4E4-24AA-FD1E-725F-5133795131EA}"/>
              </a:ext>
            </a:extLst>
          </p:cNvPr>
          <p:cNvSpPr/>
          <p:nvPr/>
        </p:nvSpPr>
        <p:spPr>
          <a:xfrm>
            <a:off x="7556891" y="3628695"/>
            <a:ext cx="2463404" cy="15135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Experiential Knowledge Acquisition</a:t>
            </a:r>
          </a:p>
        </p:txBody>
      </p:sp>
      <p:sp>
        <p:nvSpPr>
          <p:cNvPr id="496" name="TextBox 495">
            <a:extLst>
              <a:ext uri="{FF2B5EF4-FFF2-40B4-BE49-F238E27FC236}">
                <a16:creationId xmlns:a16="http://schemas.microsoft.com/office/drawing/2014/main" id="{33F5F0E5-06C6-CC19-038F-F86136118CE9}"/>
              </a:ext>
            </a:extLst>
          </p:cNvPr>
          <p:cNvSpPr txBox="1"/>
          <p:nvPr/>
        </p:nvSpPr>
        <p:spPr>
          <a:xfrm>
            <a:off x="9531971" y="3862552"/>
            <a:ext cx="548392"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Labelbox</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Snorkel</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497" name="Rounded Rectangle 113">
            <a:extLst>
              <a:ext uri="{FF2B5EF4-FFF2-40B4-BE49-F238E27FC236}">
                <a16:creationId xmlns:a16="http://schemas.microsoft.com/office/drawing/2014/main" id="{62D88646-8434-73CE-5B9C-6A730A1E5715}"/>
              </a:ext>
            </a:extLst>
          </p:cNvPr>
          <p:cNvSpPr/>
          <p:nvPr/>
        </p:nvSpPr>
        <p:spPr>
          <a:xfrm>
            <a:off x="4603073" y="3615330"/>
            <a:ext cx="2949343"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498" name="Rectangle 497">
            <a:extLst>
              <a:ext uri="{FF2B5EF4-FFF2-40B4-BE49-F238E27FC236}">
                <a16:creationId xmlns:a16="http://schemas.microsoft.com/office/drawing/2014/main" id="{ACF40C38-C339-2C5B-CE20-2441DA387F8B}"/>
              </a:ext>
            </a:extLst>
          </p:cNvPr>
          <p:cNvSpPr/>
          <p:nvPr/>
        </p:nvSpPr>
        <p:spPr>
          <a:xfrm>
            <a:off x="4603074" y="3628695"/>
            <a:ext cx="1759902"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Adaptive Learning Loop</a:t>
            </a:r>
          </a:p>
        </p:txBody>
      </p:sp>
      <p:sp>
        <p:nvSpPr>
          <p:cNvPr id="499" name="TextBox 498">
            <a:extLst>
              <a:ext uri="{FF2B5EF4-FFF2-40B4-BE49-F238E27FC236}">
                <a16:creationId xmlns:a16="http://schemas.microsoft.com/office/drawing/2014/main" id="{C465BF25-3D8C-45BF-E93E-0C56D07D21AD}"/>
              </a:ext>
            </a:extLst>
          </p:cNvPr>
          <p:cNvSpPr txBox="1"/>
          <p:nvPr/>
        </p:nvSpPr>
        <p:spPr>
          <a:xfrm>
            <a:off x="6982584" y="3808718"/>
            <a:ext cx="623736" cy="553998"/>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HumanLoop</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Great Expectations, Evidently</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503" name="Rounded Rectangle 53">
            <a:extLst>
              <a:ext uri="{FF2B5EF4-FFF2-40B4-BE49-F238E27FC236}">
                <a16:creationId xmlns:a16="http://schemas.microsoft.com/office/drawing/2014/main" id="{DD76A025-F522-C468-F96F-680776A60EC6}"/>
              </a:ext>
            </a:extLst>
          </p:cNvPr>
          <p:cNvSpPr/>
          <p:nvPr/>
        </p:nvSpPr>
        <p:spPr>
          <a:xfrm>
            <a:off x="1954894" y="3615330"/>
            <a:ext cx="2600204"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04" name="Rectangle 503">
            <a:extLst>
              <a:ext uri="{FF2B5EF4-FFF2-40B4-BE49-F238E27FC236}">
                <a16:creationId xmlns:a16="http://schemas.microsoft.com/office/drawing/2014/main" id="{2DF7C403-ED65-5E4E-6DF5-D97EE63E61EA}"/>
              </a:ext>
            </a:extLst>
          </p:cNvPr>
          <p:cNvSpPr/>
          <p:nvPr/>
        </p:nvSpPr>
        <p:spPr>
          <a:xfrm>
            <a:off x="1933646" y="3628695"/>
            <a:ext cx="1745479" cy="157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Model Recipe</a:t>
            </a:r>
          </a:p>
        </p:txBody>
      </p:sp>
      <p:sp>
        <p:nvSpPr>
          <p:cNvPr id="505" name="TextBox 504">
            <a:extLst>
              <a:ext uri="{FF2B5EF4-FFF2-40B4-BE49-F238E27FC236}">
                <a16:creationId xmlns:a16="http://schemas.microsoft.com/office/drawing/2014/main" id="{A3B1F9F6-2DE7-1E34-6CF9-90F1CCA80D3B}"/>
              </a:ext>
            </a:extLst>
          </p:cNvPr>
          <p:cNvSpPr txBox="1"/>
          <p:nvPr/>
        </p:nvSpPr>
        <p:spPr>
          <a:xfrm>
            <a:off x="4010194" y="3762314"/>
            <a:ext cx="485387" cy="446276"/>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 </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OpenAI/Anthropic, Hugging Face</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506" name="Rounded Rectangle 114">
            <a:extLst>
              <a:ext uri="{FF2B5EF4-FFF2-40B4-BE49-F238E27FC236}">
                <a16:creationId xmlns:a16="http://schemas.microsoft.com/office/drawing/2014/main" id="{0FDECC5C-F2DC-9353-FAFD-A3326D28AC26}"/>
              </a:ext>
            </a:extLst>
          </p:cNvPr>
          <p:cNvSpPr/>
          <p:nvPr/>
        </p:nvSpPr>
        <p:spPr>
          <a:xfrm>
            <a:off x="7027054" y="4508504"/>
            <a:ext cx="3057003"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07" name="Rectangle 506">
            <a:extLst>
              <a:ext uri="{FF2B5EF4-FFF2-40B4-BE49-F238E27FC236}">
                <a16:creationId xmlns:a16="http://schemas.microsoft.com/office/drawing/2014/main" id="{7647149E-4766-0FC2-FA11-285E58F101F7}"/>
              </a:ext>
            </a:extLst>
          </p:cNvPr>
          <p:cNvSpPr/>
          <p:nvPr/>
        </p:nvSpPr>
        <p:spPr>
          <a:xfrm>
            <a:off x="6993061" y="4534143"/>
            <a:ext cx="256868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Domain Ontology Engineering</a:t>
            </a:r>
          </a:p>
        </p:txBody>
      </p:sp>
      <p:sp>
        <p:nvSpPr>
          <p:cNvPr id="508" name="TextBox 507">
            <a:extLst>
              <a:ext uri="{FF2B5EF4-FFF2-40B4-BE49-F238E27FC236}">
                <a16:creationId xmlns:a16="http://schemas.microsoft.com/office/drawing/2014/main" id="{6FFA3BE9-B138-1C17-546B-75FBA5AF9443}"/>
              </a:ext>
            </a:extLst>
          </p:cNvPr>
          <p:cNvSpPr txBox="1"/>
          <p:nvPr/>
        </p:nvSpPr>
        <p:spPr>
          <a:xfrm>
            <a:off x="9129286" y="4709039"/>
            <a:ext cx="719430"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TopBraid</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PoolParty</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tooling</a:t>
            </a:r>
          </a:p>
        </p:txBody>
      </p:sp>
      <p:sp>
        <p:nvSpPr>
          <p:cNvPr id="512" name="Rounded Rectangle 112">
            <a:extLst>
              <a:ext uri="{FF2B5EF4-FFF2-40B4-BE49-F238E27FC236}">
                <a16:creationId xmlns:a16="http://schemas.microsoft.com/office/drawing/2014/main" id="{A11A8934-9801-F2E7-3A40-6EFFD10C12A4}"/>
              </a:ext>
            </a:extLst>
          </p:cNvPr>
          <p:cNvSpPr/>
          <p:nvPr/>
        </p:nvSpPr>
        <p:spPr>
          <a:xfrm>
            <a:off x="4673546" y="4507804"/>
            <a:ext cx="231228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13" name="Rectangle 512">
            <a:extLst>
              <a:ext uri="{FF2B5EF4-FFF2-40B4-BE49-F238E27FC236}">
                <a16:creationId xmlns:a16="http://schemas.microsoft.com/office/drawing/2014/main" id="{57F617B0-436D-579B-E905-291C765D70A2}"/>
              </a:ext>
            </a:extLst>
          </p:cNvPr>
          <p:cNvSpPr/>
          <p:nvPr/>
        </p:nvSpPr>
        <p:spPr>
          <a:xfrm>
            <a:off x="4657692" y="4533444"/>
            <a:ext cx="1891591"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Knowledge Representation </a:t>
            </a:r>
          </a:p>
        </p:txBody>
      </p:sp>
      <p:sp>
        <p:nvSpPr>
          <p:cNvPr id="514" name="TextBox 513">
            <a:extLst>
              <a:ext uri="{FF2B5EF4-FFF2-40B4-BE49-F238E27FC236}">
                <a16:creationId xmlns:a16="http://schemas.microsoft.com/office/drawing/2014/main" id="{44175A4D-2AA4-C78D-6273-CADFB1A1F3F2}"/>
              </a:ext>
            </a:extLst>
          </p:cNvPr>
          <p:cNvSpPr txBox="1"/>
          <p:nvPr/>
        </p:nvSpPr>
        <p:spPr>
          <a:xfrm>
            <a:off x="6318440" y="4810066"/>
            <a:ext cx="581446" cy="230832"/>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Stardog</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 Neo4j </a:t>
            </a:r>
            <a:endParaRPr kumimoji="0" lang="en-US" sz="8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endParaRPr>
          </a:p>
        </p:txBody>
      </p:sp>
      <p:sp>
        <p:nvSpPr>
          <p:cNvPr id="515" name="Rounded Rectangle 53">
            <a:extLst>
              <a:ext uri="{FF2B5EF4-FFF2-40B4-BE49-F238E27FC236}">
                <a16:creationId xmlns:a16="http://schemas.microsoft.com/office/drawing/2014/main" id="{1BFD18CD-518A-5C2E-1E72-4CCFA0F193A0}"/>
              </a:ext>
            </a:extLst>
          </p:cNvPr>
          <p:cNvSpPr/>
          <p:nvPr/>
        </p:nvSpPr>
        <p:spPr>
          <a:xfrm>
            <a:off x="1945447" y="4507804"/>
            <a:ext cx="2671587"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16" name="Rectangle 515">
            <a:extLst>
              <a:ext uri="{FF2B5EF4-FFF2-40B4-BE49-F238E27FC236}">
                <a16:creationId xmlns:a16="http://schemas.microsoft.com/office/drawing/2014/main" id="{A5796505-B36D-51FC-6972-886F1D0300A1}"/>
              </a:ext>
            </a:extLst>
          </p:cNvPr>
          <p:cNvSpPr/>
          <p:nvPr/>
        </p:nvSpPr>
        <p:spPr>
          <a:xfrm>
            <a:off x="1921936" y="4533444"/>
            <a:ext cx="1822367" cy="1326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Semantic Layer</a:t>
            </a:r>
          </a:p>
        </p:txBody>
      </p:sp>
      <p:sp>
        <p:nvSpPr>
          <p:cNvPr id="517" name="TextBox 516">
            <a:extLst>
              <a:ext uri="{FF2B5EF4-FFF2-40B4-BE49-F238E27FC236}">
                <a16:creationId xmlns:a16="http://schemas.microsoft.com/office/drawing/2014/main" id="{91B7BD36-E396-E5C0-310E-FA1AEB6FFBA1}"/>
              </a:ext>
            </a:extLst>
          </p:cNvPr>
          <p:cNvSpPr txBox="1"/>
          <p:nvPr/>
        </p:nvSpPr>
        <p:spPr>
          <a:xfrm>
            <a:off x="3832883" y="4731467"/>
            <a:ext cx="662698" cy="338554"/>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 </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Collibra, Alation, Atlan </a:t>
            </a:r>
          </a:p>
        </p:txBody>
      </p:sp>
      <p:grpSp>
        <p:nvGrpSpPr>
          <p:cNvPr id="565" name="Group 564">
            <a:extLst>
              <a:ext uri="{FF2B5EF4-FFF2-40B4-BE49-F238E27FC236}">
                <a16:creationId xmlns:a16="http://schemas.microsoft.com/office/drawing/2014/main" id="{7A70E795-3BB5-3414-C093-60DDDC8F77ED}"/>
              </a:ext>
            </a:extLst>
          </p:cNvPr>
          <p:cNvGrpSpPr/>
          <p:nvPr/>
        </p:nvGrpSpPr>
        <p:grpSpPr>
          <a:xfrm>
            <a:off x="7482261" y="3887665"/>
            <a:ext cx="1018064" cy="378679"/>
            <a:chOff x="-1111512" y="2785280"/>
            <a:chExt cx="1318341" cy="490371"/>
          </a:xfrm>
        </p:grpSpPr>
        <p:sp>
          <p:nvSpPr>
            <p:cNvPr id="566" name="TextBox 9">
              <a:extLst>
                <a:ext uri="{FF2B5EF4-FFF2-40B4-BE49-F238E27FC236}">
                  <a16:creationId xmlns:a16="http://schemas.microsoft.com/office/drawing/2014/main" id="{C9B131B4-0A4E-E2DA-C11B-06E2544EA455}"/>
                </a:ext>
              </a:extLst>
            </p:cNvPr>
            <p:cNvSpPr txBox="1">
              <a:spLocks noChangeArrowheads="1"/>
            </p:cNvSpPr>
            <p:nvPr/>
          </p:nvSpPr>
          <p:spPr bwMode="auto">
            <a:xfrm>
              <a:off x="-1111512" y="3044489"/>
              <a:ext cx="1318341" cy="23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DynamoDB</a:t>
              </a:r>
            </a:p>
          </p:txBody>
        </p:sp>
        <p:pic>
          <p:nvPicPr>
            <p:cNvPr id="567" name="Graphic 23" descr="Amazon DynamoDB service icon.">
              <a:extLst>
                <a:ext uri="{FF2B5EF4-FFF2-40B4-BE49-F238E27FC236}">
                  <a16:creationId xmlns:a16="http://schemas.microsoft.com/office/drawing/2014/main" id="{846696A9-6590-9E95-9E80-C8DB2DEEC9AF}"/>
                </a:ext>
              </a:extLst>
            </p:cNvPr>
            <p:cNvPicPr>
              <a:picLocks noChangeAspect="1" noChangeArrowheads="1"/>
            </p:cNvPicPr>
            <p:nvPr/>
          </p:nvPicPr>
          <p:blipFill>
            <a:blip>
              <a:extLst>
                <a:ext uri="{96DAC541-7B7A-43D3-8B79-37D633B846F1}">
                  <asvg:svgBlip xmlns:asvg="http://schemas.microsoft.com/office/drawing/2016/SVG/main" r:embed="rId22"/>
                </a:ext>
              </a:extLst>
            </a:blip>
            <a:srcRect/>
            <a:stretch/>
          </p:blipFill>
          <p:spPr bwMode="auto">
            <a:xfrm>
              <a:off x="-575391" y="2785280"/>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1" name="Group 570">
            <a:extLst>
              <a:ext uri="{FF2B5EF4-FFF2-40B4-BE49-F238E27FC236}">
                <a16:creationId xmlns:a16="http://schemas.microsoft.com/office/drawing/2014/main" id="{3D2A49A8-2C68-3A1D-77F8-302757B0969D}"/>
              </a:ext>
            </a:extLst>
          </p:cNvPr>
          <p:cNvGrpSpPr/>
          <p:nvPr/>
        </p:nvGrpSpPr>
        <p:grpSpPr>
          <a:xfrm>
            <a:off x="8451723" y="3885580"/>
            <a:ext cx="666870" cy="391916"/>
            <a:chOff x="813608" y="4191226"/>
            <a:chExt cx="914400" cy="537388"/>
          </a:xfrm>
        </p:grpSpPr>
        <p:pic>
          <p:nvPicPr>
            <p:cNvPr id="572" name="Graphic 6" descr="AWS Glue service icon.">
              <a:extLst>
                <a:ext uri="{FF2B5EF4-FFF2-40B4-BE49-F238E27FC236}">
                  <a16:creationId xmlns:a16="http://schemas.microsoft.com/office/drawing/2014/main" id="{0141F9CB-502C-80BA-AA2A-FE55BC12C0DF}"/>
                </a:ext>
              </a:extLst>
            </p:cNvPr>
            <p:cNvPicPr>
              <a:picLocks noChangeAspect="1" noChangeArrowheads="1"/>
            </p:cNvPicPr>
            <p:nvPr/>
          </p:nvPicPr>
          <p:blipFill>
            <a:blip>
              <a:extLst>
                <a:ext uri="{96DAC541-7B7A-43D3-8B79-37D633B846F1}">
                  <asvg:svgBlip xmlns:asvg="http://schemas.microsoft.com/office/drawing/2016/SVG/main" r:embed="rId23"/>
                </a:ext>
              </a:extLst>
            </a:blip>
            <a:srcRect/>
            <a:stretch/>
          </p:blipFill>
          <p:spPr bwMode="auto">
            <a:xfrm>
              <a:off x="1143569" y="4191226"/>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 name="TextBox 10">
              <a:extLst>
                <a:ext uri="{FF2B5EF4-FFF2-40B4-BE49-F238E27FC236}">
                  <a16:creationId xmlns:a16="http://schemas.microsoft.com/office/drawing/2014/main" id="{EB98560E-7D0A-39BC-89FF-495C1A1C4C3B}"/>
                </a:ext>
              </a:extLst>
            </p:cNvPr>
            <p:cNvSpPr txBox="1">
              <a:spLocks noChangeArrowheads="1"/>
            </p:cNvSpPr>
            <p:nvPr/>
          </p:nvSpPr>
          <p:spPr bwMode="auto">
            <a:xfrm>
              <a:off x="813608" y="4454302"/>
              <a:ext cx="914400"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grpSp>
        <p:nvGrpSpPr>
          <p:cNvPr id="574" name="Group 573">
            <a:extLst>
              <a:ext uri="{FF2B5EF4-FFF2-40B4-BE49-F238E27FC236}">
                <a16:creationId xmlns:a16="http://schemas.microsoft.com/office/drawing/2014/main" id="{13AF27DC-96CB-D0EB-FC71-DC8AAFD50555}"/>
              </a:ext>
            </a:extLst>
          </p:cNvPr>
          <p:cNvGrpSpPr/>
          <p:nvPr/>
        </p:nvGrpSpPr>
        <p:grpSpPr>
          <a:xfrm>
            <a:off x="1975706" y="4766997"/>
            <a:ext cx="666870" cy="391916"/>
            <a:chOff x="813608" y="4191226"/>
            <a:chExt cx="914400" cy="537388"/>
          </a:xfrm>
        </p:grpSpPr>
        <p:pic>
          <p:nvPicPr>
            <p:cNvPr id="575" name="Graphic 6" descr="AWS Glue service icon.">
              <a:extLst>
                <a:ext uri="{FF2B5EF4-FFF2-40B4-BE49-F238E27FC236}">
                  <a16:creationId xmlns:a16="http://schemas.microsoft.com/office/drawing/2014/main" id="{1FD2BACE-97E7-2CC7-4DFB-6D906204BA00}"/>
                </a:ext>
              </a:extLst>
            </p:cNvPr>
            <p:cNvPicPr>
              <a:picLocks noChangeAspect="1" noChangeArrowheads="1"/>
            </p:cNvPicPr>
            <p:nvPr/>
          </p:nvPicPr>
          <p:blipFill>
            <a:blip>
              <a:extLst>
                <a:ext uri="{96DAC541-7B7A-43D3-8B79-37D633B846F1}">
                  <asvg:svgBlip xmlns:asvg="http://schemas.microsoft.com/office/drawing/2016/SVG/main" r:embed="rId23"/>
                </a:ext>
              </a:extLst>
            </a:blip>
            <a:srcRect/>
            <a:stretch/>
          </p:blipFill>
          <p:spPr bwMode="auto">
            <a:xfrm>
              <a:off x="1143569" y="4191226"/>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6" name="TextBox 10">
              <a:extLst>
                <a:ext uri="{FF2B5EF4-FFF2-40B4-BE49-F238E27FC236}">
                  <a16:creationId xmlns:a16="http://schemas.microsoft.com/office/drawing/2014/main" id="{5470DAAF-9DA8-D35D-D624-A8F82F6E71FB}"/>
                </a:ext>
              </a:extLst>
            </p:cNvPr>
            <p:cNvSpPr txBox="1">
              <a:spLocks noChangeArrowheads="1"/>
            </p:cNvSpPr>
            <p:nvPr/>
          </p:nvSpPr>
          <p:spPr bwMode="auto">
            <a:xfrm>
              <a:off x="813608" y="4454302"/>
              <a:ext cx="914400" cy="27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grpSp>
        <p:nvGrpSpPr>
          <p:cNvPr id="577" name="Group 576">
            <a:extLst>
              <a:ext uri="{FF2B5EF4-FFF2-40B4-BE49-F238E27FC236}">
                <a16:creationId xmlns:a16="http://schemas.microsoft.com/office/drawing/2014/main" id="{CE07E68C-50C9-6928-87DF-1A1533A0EB15}"/>
              </a:ext>
            </a:extLst>
          </p:cNvPr>
          <p:cNvGrpSpPr/>
          <p:nvPr/>
        </p:nvGrpSpPr>
        <p:grpSpPr>
          <a:xfrm>
            <a:off x="2906253" y="4752119"/>
            <a:ext cx="882502" cy="418563"/>
            <a:chOff x="710183" y="4729683"/>
            <a:chExt cx="1109880" cy="526406"/>
          </a:xfrm>
        </p:grpSpPr>
        <p:pic>
          <p:nvPicPr>
            <p:cNvPr id="578" name="Graphic 9" descr="AWS Lake Formation service icon.">
              <a:extLst>
                <a:ext uri="{FF2B5EF4-FFF2-40B4-BE49-F238E27FC236}">
                  <a16:creationId xmlns:a16="http://schemas.microsoft.com/office/drawing/2014/main" id="{63E86D25-2422-EAF8-5DD8-36F102CD1B5D}"/>
                </a:ext>
              </a:extLst>
            </p:cNvPr>
            <p:cNvPicPr>
              <a:picLocks noChangeAspect="1" noChangeArrowheads="1"/>
            </p:cNvPicPr>
            <p:nvPr/>
          </p:nvPicPr>
          <p:blipFill>
            <a:blip>
              <a:extLst>
                <a:ext uri="{96DAC541-7B7A-43D3-8B79-37D633B846F1}">
                  <asvg:svgBlip xmlns:asvg="http://schemas.microsoft.com/office/drawing/2016/SVG/main" r:embed="rId24"/>
                </a:ext>
              </a:extLst>
            </a:blip>
            <a:srcRect/>
            <a:stretch/>
          </p:blipFill>
          <p:spPr bwMode="auto">
            <a:xfrm>
              <a:off x="1123875" y="4729683"/>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9" name="TextBox 17">
              <a:extLst>
                <a:ext uri="{FF2B5EF4-FFF2-40B4-BE49-F238E27FC236}">
                  <a16:creationId xmlns:a16="http://schemas.microsoft.com/office/drawing/2014/main" id="{7A1A5C28-704F-8038-B1C4-557D4C5903C1}"/>
                </a:ext>
              </a:extLst>
            </p:cNvPr>
            <p:cNvSpPr txBox="1">
              <a:spLocks noChangeArrowheads="1"/>
            </p:cNvSpPr>
            <p:nvPr/>
          </p:nvSpPr>
          <p:spPr bwMode="auto">
            <a:xfrm>
              <a:off x="710183" y="5004490"/>
              <a:ext cx="1109880" cy="25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Lake Formation</a:t>
              </a:r>
            </a:p>
          </p:txBody>
        </p:sp>
      </p:grpSp>
      <p:grpSp>
        <p:nvGrpSpPr>
          <p:cNvPr id="580" name="Group 579">
            <a:extLst>
              <a:ext uri="{FF2B5EF4-FFF2-40B4-BE49-F238E27FC236}">
                <a16:creationId xmlns:a16="http://schemas.microsoft.com/office/drawing/2014/main" id="{95E358FA-F3B1-6890-0B02-BAC3EA668F7B}"/>
              </a:ext>
            </a:extLst>
          </p:cNvPr>
          <p:cNvGrpSpPr/>
          <p:nvPr/>
        </p:nvGrpSpPr>
        <p:grpSpPr>
          <a:xfrm>
            <a:off x="5201171" y="4776527"/>
            <a:ext cx="571790" cy="382099"/>
            <a:chOff x="2674841" y="1697562"/>
            <a:chExt cx="731520" cy="488839"/>
          </a:xfrm>
        </p:grpSpPr>
        <p:pic>
          <p:nvPicPr>
            <p:cNvPr id="581" name="Graphic 23" descr="Amazon Neptune service icon.">
              <a:extLst>
                <a:ext uri="{FF2B5EF4-FFF2-40B4-BE49-F238E27FC236}">
                  <a16:creationId xmlns:a16="http://schemas.microsoft.com/office/drawing/2014/main" id="{206924F9-496A-568A-9BC1-CD391D1D4D97}"/>
                </a:ext>
              </a:extLst>
            </p:cNvPr>
            <p:cNvPicPr>
              <a:picLocks noChangeAspect="1" noChangeArrowheads="1"/>
            </p:cNvPicPr>
            <p:nvPr/>
          </p:nvPicPr>
          <p:blipFill>
            <a:blip>
              <a:extLst>
                <a:ext uri="{96DAC541-7B7A-43D3-8B79-37D633B846F1}">
                  <asvg:svgBlip xmlns:asvg="http://schemas.microsoft.com/office/drawing/2016/SVG/main" r:embed="rId25"/>
                </a:ext>
              </a:extLst>
            </a:blip>
            <a:srcRect/>
            <a:stretch/>
          </p:blipFill>
          <p:spPr bwMode="auto">
            <a:xfrm>
              <a:off x="2895504" y="169756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2" name="TextBox 12">
              <a:extLst>
                <a:ext uri="{FF2B5EF4-FFF2-40B4-BE49-F238E27FC236}">
                  <a16:creationId xmlns:a16="http://schemas.microsoft.com/office/drawing/2014/main" id="{C58E41D1-4675-E5C2-DD47-66613737DC1F}"/>
                </a:ext>
              </a:extLst>
            </p:cNvPr>
            <p:cNvSpPr txBox="1">
              <a:spLocks noChangeArrowheads="1"/>
            </p:cNvSpPr>
            <p:nvPr/>
          </p:nvSpPr>
          <p:spPr bwMode="auto">
            <a:xfrm>
              <a:off x="2674841" y="1958024"/>
              <a:ext cx="731520" cy="22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Neptune</a:t>
              </a:r>
            </a:p>
          </p:txBody>
        </p:sp>
      </p:grpSp>
      <p:grpSp>
        <p:nvGrpSpPr>
          <p:cNvPr id="595" name="Group 594">
            <a:extLst>
              <a:ext uri="{FF2B5EF4-FFF2-40B4-BE49-F238E27FC236}">
                <a16:creationId xmlns:a16="http://schemas.microsoft.com/office/drawing/2014/main" id="{0A72C793-E560-AC8F-CAB5-0AD77BB80FF9}"/>
              </a:ext>
            </a:extLst>
          </p:cNvPr>
          <p:cNvGrpSpPr/>
          <p:nvPr/>
        </p:nvGrpSpPr>
        <p:grpSpPr>
          <a:xfrm>
            <a:off x="7868686" y="4755240"/>
            <a:ext cx="850222" cy="409864"/>
            <a:chOff x="6111696" y="1086843"/>
            <a:chExt cx="1043824" cy="503193"/>
          </a:xfrm>
        </p:grpSpPr>
        <p:pic>
          <p:nvPicPr>
            <p:cNvPr id="596" name="Graphic 17" descr="AWS Step Functions service icon.">
              <a:extLst>
                <a:ext uri="{FF2B5EF4-FFF2-40B4-BE49-F238E27FC236}">
                  <a16:creationId xmlns:a16="http://schemas.microsoft.com/office/drawing/2014/main" id="{4C938FB6-69EA-B9DF-AAFE-69F477FA017E}"/>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6490052" y="1086843"/>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7" name="TextBox 9">
              <a:extLst>
                <a:ext uri="{FF2B5EF4-FFF2-40B4-BE49-F238E27FC236}">
                  <a16:creationId xmlns:a16="http://schemas.microsoft.com/office/drawing/2014/main" id="{E35BCE5B-7DBE-4E69-5F32-E2658E3E6D92}"/>
                </a:ext>
              </a:extLst>
            </p:cNvPr>
            <p:cNvSpPr txBox="1">
              <a:spLocks noChangeArrowheads="1"/>
            </p:cNvSpPr>
            <p:nvPr/>
          </p:nvSpPr>
          <p:spPr bwMode="auto">
            <a:xfrm>
              <a:off x="6111696" y="1344427"/>
              <a:ext cx="1043824" cy="24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Step Functions</a:t>
              </a:r>
            </a:p>
          </p:txBody>
        </p:sp>
      </p:grpSp>
      <p:grpSp>
        <p:nvGrpSpPr>
          <p:cNvPr id="643" name="Group 642">
            <a:extLst>
              <a:ext uri="{FF2B5EF4-FFF2-40B4-BE49-F238E27FC236}">
                <a16:creationId xmlns:a16="http://schemas.microsoft.com/office/drawing/2014/main" id="{C906F6A8-4C4C-17B3-CC1C-6D2129CAFFAB}"/>
              </a:ext>
            </a:extLst>
          </p:cNvPr>
          <p:cNvGrpSpPr/>
          <p:nvPr/>
        </p:nvGrpSpPr>
        <p:grpSpPr>
          <a:xfrm>
            <a:off x="2403236" y="4736763"/>
            <a:ext cx="727070" cy="444405"/>
            <a:chOff x="2568938" y="4417002"/>
            <a:chExt cx="727070" cy="444405"/>
          </a:xfrm>
        </p:grpSpPr>
        <p:sp>
          <p:nvSpPr>
            <p:cNvPr id="644" name="TextBox 17">
              <a:extLst>
                <a:ext uri="{FF2B5EF4-FFF2-40B4-BE49-F238E27FC236}">
                  <a16:creationId xmlns:a16="http://schemas.microsoft.com/office/drawing/2014/main" id="{24A4CF71-A425-C755-9180-39C0B81FE545}"/>
                </a:ext>
              </a:extLst>
            </p:cNvPr>
            <p:cNvSpPr txBox="1">
              <a:spLocks noChangeArrowheads="1"/>
            </p:cNvSpPr>
            <p:nvPr/>
          </p:nvSpPr>
          <p:spPr bwMode="auto">
            <a:xfrm>
              <a:off x="2568938" y="4661352"/>
              <a:ext cx="7270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Athena</a:t>
              </a:r>
            </a:p>
          </p:txBody>
        </p:sp>
        <p:pic>
          <p:nvPicPr>
            <p:cNvPr id="645" name="Picture 18" descr="AWS Athena | AWS Analytics">
              <a:extLst>
                <a:ext uri="{FF2B5EF4-FFF2-40B4-BE49-F238E27FC236}">
                  <a16:creationId xmlns:a16="http://schemas.microsoft.com/office/drawing/2014/main" id="{47E0D22C-583E-7519-4610-35D3C9C2F962}"/>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2798619" y="4417002"/>
              <a:ext cx="279731" cy="279731"/>
            </a:xfrm>
            <a:prstGeom prst="rect">
              <a:avLst/>
            </a:prstGeom>
            <a:noFill/>
            <a:extLst>
              <a:ext uri="{909E8E84-426E-40DD-AFC4-6F175D3DCCD1}">
                <a14:hiddenFill xmlns:a14="http://schemas.microsoft.com/office/drawing/2010/main">
                  <a:solidFill>
                    <a:srgbClr val="FFFFFF"/>
                  </a:solidFill>
                </a14:hiddenFill>
              </a:ext>
            </a:extLst>
          </p:spPr>
        </p:pic>
      </p:grpSp>
      <p:sp>
        <p:nvSpPr>
          <p:cNvPr id="518" name="Rounded Rectangle 114">
            <a:extLst>
              <a:ext uri="{FF2B5EF4-FFF2-40B4-BE49-F238E27FC236}">
                <a16:creationId xmlns:a16="http://schemas.microsoft.com/office/drawing/2014/main" id="{29019C60-CD73-E44D-FBC0-C7D8153158BC}"/>
              </a:ext>
            </a:extLst>
          </p:cNvPr>
          <p:cNvSpPr/>
          <p:nvPr/>
        </p:nvSpPr>
        <p:spPr>
          <a:xfrm>
            <a:off x="5026535" y="5332256"/>
            <a:ext cx="2435950"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19" name="Rectangle 518">
            <a:extLst>
              <a:ext uri="{FF2B5EF4-FFF2-40B4-BE49-F238E27FC236}">
                <a16:creationId xmlns:a16="http://schemas.microsoft.com/office/drawing/2014/main" id="{77E9B754-9B6B-9850-8659-4E8AB7CBC810}"/>
              </a:ext>
            </a:extLst>
          </p:cNvPr>
          <p:cNvSpPr/>
          <p:nvPr/>
        </p:nvSpPr>
        <p:spPr>
          <a:xfrm>
            <a:off x="4994945" y="5343162"/>
            <a:ext cx="2151980"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Products  &amp; Service Stores</a:t>
            </a:r>
          </a:p>
        </p:txBody>
      </p:sp>
      <p:sp>
        <p:nvSpPr>
          <p:cNvPr id="525" name="Rounded Rectangle 53">
            <a:extLst>
              <a:ext uri="{FF2B5EF4-FFF2-40B4-BE49-F238E27FC236}">
                <a16:creationId xmlns:a16="http://schemas.microsoft.com/office/drawing/2014/main" id="{6BF33EFE-2244-28E1-54D3-F24A7F7C8EFA}"/>
              </a:ext>
            </a:extLst>
          </p:cNvPr>
          <p:cNvSpPr/>
          <p:nvPr/>
        </p:nvSpPr>
        <p:spPr>
          <a:xfrm>
            <a:off x="1951001" y="5332256"/>
            <a:ext cx="3020938" cy="704088"/>
          </a:xfrm>
          <a:prstGeom prst="roundRect">
            <a:avLst>
              <a:gd name="adj" fmla="val 11354"/>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26" name="Rectangle 525">
            <a:extLst>
              <a:ext uri="{FF2B5EF4-FFF2-40B4-BE49-F238E27FC236}">
                <a16:creationId xmlns:a16="http://schemas.microsoft.com/office/drawing/2014/main" id="{9E2BD90E-BDDA-4CA8-5FE3-5053258D3D92}"/>
              </a:ext>
            </a:extLst>
          </p:cNvPr>
          <p:cNvSpPr/>
          <p:nvPr/>
        </p:nvSpPr>
        <p:spPr>
          <a:xfrm>
            <a:off x="1921717" y="5354592"/>
            <a:ext cx="1837845" cy="1627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Accessibility &amp; Ingestion</a:t>
            </a:r>
          </a:p>
        </p:txBody>
      </p:sp>
      <p:sp>
        <p:nvSpPr>
          <p:cNvPr id="527" name="Rounded Rectangle 113">
            <a:extLst>
              <a:ext uri="{FF2B5EF4-FFF2-40B4-BE49-F238E27FC236}">
                <a16:creationId xmlns:a16="http://schemas.microsoft.com/office/drawing/2014/main" id="{244E2F22-2959-A392-D527-FE1FA656B66F}"/>
              </a:ext>
            </a:extLst>
          </p:cNvPr>
          <p:cNvSpPr/>
          <p:nvPr/>
        </p:nvSpPr>
        <p:spPr>
          <a:xfrm>
            <a:off x="7517081" y="5332256"/>
            <a:ext cx="2558475" cy="704088"/>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28" name="Rectangle 527">
            <a:extLst>
              <a:ext uri="{FF2B5EF4-FFF2-40B4-BE49-F238E27FC236}">
                <a16:creationId xmlns:a16="http://schemas.microsoft.com/office/drawing/2014/main" id="{CFE87731-2189-CEB3-CBAC-AF287B2EF445}"/>
              </a:ext>
            </a:extLst>
          </p:cNvPr>
          <p:cNvSpPr/>
          <p:nvPr/>
        </p:nvSpPr>
        <p:spPr>
          <a:xfrm>
            <a:off x="7485732" y="5312030"/>
            <a:ext cx="2613071" cy="2053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Data Access &amp; Integration Fabric</a:t>
            </a:r>
          </a:p>
        </p:txBody>
      </p:sp>
      <p:pic>
        <p:nvPicPr>
          <p:cNvPr id="599" name="Graphic 6" descr="AWS Glue service icon.">
            <a:extLst>
              <a:ext uri="{FF2B5EF4-FFF2-40B4-BE49-F238E27FC236}">
                <a16:creationId xmlns:a16="http://schemas.microsoft.com/office/drawing/2014/main" id="{301719DF-9206-37D4-BFDB-CA4DD7988105}"/>
              </a:ext>
            </a:extLst>
          </p:cNvPr>
          <p:cNvPicPr>
            <a:picLocks noChangeAspect="1" noChangeArrowheads="1"/>
          </p:cNvPicPr>
          <p:nvPr/>
        </p:nvPicPr>
        <p:blipFill>
          <a:blip>
            <a:extLst>
              <a:ext uri="{96DAC541-7B7A-43D3-8B79-37D633B846F1}">
                <asvg:svgBlip xmlns:asvg="http://schemas.microsoft.com/office/drawing/2016/SVG/main" r:embed="rId23"/>
              </a:ext>
            </a:extLst>
          </a:blip>
          <a:srcRect/>
          <a:stretch/>
        </p:blipFill>
        <p:spPr bwMode="auto">
          <a:xfrm>
            <a:off x="2578757" y="5603902"/>
            <a:ext cx="200061" cy="20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0" name="TextBox 10">
            <a:extLst>
              <a:ext uri="{FF2B5EF4-FFF2-40B4-BE49-F238E27FC236}">
                <a16:creationId xmlns:a16="http://schemas.microsoft.com/office/drawing/2014/main" id="{A1FE0718-6F62-4C61-1F0B-1DBA528EC2CA}"/>
              </a:ext>
            </a:extLst>
          </p:cNvPr>
          <p:cNvSpPr txBox="1">
            <a:spLocks noChangeArrowheads="1"/>
          </p:cNvSpPr>
          <p:nvPr/>
        </p:nvSpPr>
        <p:spPr bwMode="auto">
          <a:xfrm>
            <a:off x="2338117" y="5802563"/>
            <a:ext cx="6668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Glue</a:t>
            </a:r>
          </a:p>
        </p:txBody>
      </p:sp>
      <p:grpSp>
        <p:nvGrpSpPr>
          <p:cNvPr id="175" name="Group 174">
            <a:extLst>
              <a:ext uri="{FF2B5EF4-FFF2-40B4-BE49-F238E27FC236}">
                <a16:creationId xmlns:a16="http://schemas.microsoft.com/office/drawing/2014/main" id="{9B7B6821-7248-9D8D-F3C7-1AC2DDF0D81A}"/>
              </a:ext>
            </a:extLst>
          </p:cNvPr>
          <p:cNvGrpSpPr/>
          <p:nvPr/>
        </p:nvGrpSpPr>
        <p:grpSpPr>
          <a:xfrm>
            <a:off x="2782703" y="5600439"/>
            <a:ext cx="837151" cy="403322"/>
            <a:chOff x="2782703" y="5600439"/>
            <a:chExt cx="837151" cy="403322"/>
          </a:xfrm>
        </p:grpSpPr>
        <p:pic>
          <p:nvPicPr>
            <p:cNvPr id="602" name="Graphic 9" descr="AWS Lake Formation service icon.">
              <a:extLst>
                <a:ext uri="{FF2B5EF4-FFF2-40B4-BE49-F238E27FC236}">
                  <a16:creationId xmlns:a16="http://schemas.microsoft.com/office/drawing/2014/main" id="{88D8C4F9-240A-8B2B-5EA0-97853622BD70}"/>
                </a:ext>
              </a:extLst>
            </p:cNvPr>
            <p:cNvPicPr>
              <a:picLocks noChangeAspect="1" noChangeArrowheads="1"/>
            </p:cNvPicPr>
            <p:nvPr/>
          </p:nvPicPr>
          <p:blipFill>
            <a:blip>
              <a:extLst>
                <a:ext uri="{96DAC541-7B7A-43D3-8B79-37D633B846F1}">
                  <asvg:svgBlip xmlns:asvg="http://schemas.microsoft.com/office/drawing/2016/SVG/main" r:embed="rId24"/>
                </a:ext>
              </a:extLst>
            </a:blip>
            <a:srcRect/>
            <a:stretch/>
          </p:blipFill>
          <p:spPr bwMode="auto">
            <a:xfrm>
              <a:off x="3101992" y="5600439"/>
              <a:ext cx="197547" cy="19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3" name="TextBox 17">
              <a:extLst>
                <a:ext uri="{FF2B5EF4-FFF2-40B4-BE49-F238E27FC236}">
                  <a16:creationId xmlns:a16="http://schemas.microsoft.com/office/drawing/2014/main" id="{5C09EEC0-12E5-DAEB-5D6F-8F5002B57B91}"/>
                </a:ext>
              </a:extLst>
            </p:cNvPr>
            <p:cNvSpPr txBox="1">
              <a:spLocks noChangeArrowheads="1"/>
            </p:cNvSpPr>
            <p:nvPr/>
          </p:nvSpPr>
          <p:spPr bwMode="auto">
            <a:xfrm>
              <a:off x="2782703" y="5803706"/>
              <a:ext cx="83715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Lake Formation</a:t>
              </a:r>
            </a:p>
          </p:txBody>
        </p:sp>
      </p:grpSp>
      <p:grpSp>
        <p:nvGrpSpPr>
          <p:cNvPr id="154" name="Group 153">
            <a:extLst>
              <a:ext uri="{FF2B5EF4-FFF2-40B4-BE49-F238E27FC236}">
                <a16:creationId xmlns:a16="http://schemas.microsoft.com/office/drawing/2014/main" id="{688E23B7-B735-B515-BE41-D9A10F2B2D08}"/>
              </a:ext>
            </a:extLst>
          </p:cNvPr>
          <p:cNvGrpSpPr/>
          <p:nvPr/>
        </p:nvGrpSpPr>
        <p:grpSpPr>
          <a:xfrm>
            <a:off x="3742860" y="5619858"/>
            <a:ext cx="581014" cy="391859"/>
            <a:chOff x="3874904" y="5610759"/>
            <a:chExt cx="581014" cy="391859"/>
          </a:xfrm>
        </p:grpSpPr>
        <p:pic>
          <p:nvPicPr>
            <p:cNvPr id="608" name="Graphic 24" descr="Amazon Kinesis service icon.">
              <a:extLst>
                <a:ext uri="{FF2B5EF4-FFF2-40B4-BE49-F238E27FC236}">
                  <a16:creationId xmlns:a16="http://schemas.microsoft.com/office/drawing/2014/main" id="{DA43375F-A927-2575-7723-39E74CE78D06}"/>
                </a:ext>
              </a:extLst>
            </p:cNvPr>
            <p:cNvPicPr>
              <a:picLocks noChangeAspect="1" noChangeArrowheads="1"/>
            </p:cNvPicPr>
            <p:nvPr/>
          </p:nvPicPr>
          <p:blipFill>
            <a:blip>
              <a:extLst>
                <a:ext uri="{96DAC541-7B7A-43D3-8B79-37D633B846F1}">
                  <asvg:svgBlip xmlns:asvg="http://schemas.microsoft.com/office/drawing/2016/SVG/main" r:embed="rId27"/>
                </a:ext>
              </a:extLst>
            </a:blip>
            <a:srcRect/>
            <a:stretch/>
          </p:blipFill>
          <p:spPr bwMode="auto">
            <a:xfrm>
              <a:off x="4092857" y="5610759"/>
              <a:ext cx="174304" cy="17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9" name="TextBox 19">
              <a:extLst>
                <a:ext uri="{FF2B5EF4-FFF2-40B4-BE49-F238E27FC236}">
                  <a16:creationId xmlns:a16="http://schemas.microsoft.com/office/drawing/2014/main" id="{3F770C76-71A2-ED99-A005-C87869C85840}"/>
                </a:ext>
              </a:extLst>
            </p:cNvPr>
            <p:cNvSpPr txBox="1">
              <a:spLocks noChangeArrowheads="1"/>
            </p:cNvSpPr>
            <p:nvPr/>
          </p:nvSpPr>
          <p:spPr bwMode="auto">
            <a:xfrm>
              <a:off x="3874904" y="5802563"/>
              <a:ext cx="5810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Kinesis</a:t>
              </a:r>
            </a:p>
          </p:txBody>
        </p:sp>
      </p:grpSp>
      <p:grpSp>
        <p:nvGrpSpPr>
          <p:cNvPr id="153" name="Group 152">
            <a:extLst>
              <a:ext uri="{FF2B5EF4-FFF2-40B4-BE49-F238E27FC236}">
                <a16:creationId xmlns:a16="http://schemas.microsoft.com/office/drawing/2014/main" id="{A4B960D0-6103-F40C-751F-13BDFEF28903}"/>
              </a:ext>
            </a:extLst>
          </p:cNvPr>
          <p:cNvGrpSpPr/>
          <p:nvPr/>
        </p:nvGrpSpPr>
        <p:grpSpPr>
          <a:xfrm>
            <a:off x="4050168" y="5622869"/>
            <a:ext cx="581014" cy="385838"/>
            <a:chOff x="4309179" y="5616780"/>
            <a:chExt cx="581014" cy="385838"/>
          </a:xfrm>
        </p:grpSpPr>
        <p:pic>
          <p:nvPicPr>
            <p:cNvPr id="611" name="Graphic 610" descr="Amazon Managed Streaming for Apache Kafka (Amazon MSK) service icon.">
              <a:extLst>
                <a:ext uri="{FF2B5EF4-FFF2-40B4-BE49-F238E27FC236}">
                  <a16:creationId xmlns:a16="http://schemas.microsoft.com/office/drawing/2014/main" id="{ED9AF3F1-1FA0-68C7-BE07-D3C4B170454A}"/>
                </a:ext>
              </a:extLst>
            </p:cNvPr>
            <p:cNvPicPr>
              <a:picLocks noChangeAspect="1" noChangeArrowheads="1"/>
            </p:cNvPicPr>
            <p:nvPr/>
          </p:nvPicPr>
          <p:blipFill>
            <a:blip>
              <a:extLst>
                <a:ext uri="{96DAC541-7B7A-43D3-8B79-37D633B846F1}">
                  <asvg:svgBlip xmlns:asvg="http://schemas.microsoft.com/office/drawing/2016/SVG/main" r:embed="rId28"/>
                </a:ext>
              </a:extLst>
            </a:blip>
            <a:srcRect/>
            <a:stretch/>
          </p:blipFill>
          <p:spPr bwMode="auto">
            <a:xfrm>
              <a:off x="4513650" y="5616780"/>
              <a:ext cx="174304" cy="17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2" name="TextBox 34">
              <a:extLst>
                <a:ext uri="{FF2B5EF4-FFF2-40B4-BE49-F238E27FC236}">
                  <a16:creationId xmlns:a16="http://schemas.microsoft.com/office/drawing/2014/main" id="{76C89931-75E6-3DAF-9552-6DFBF7B07419}"/>
                </a:ext>
              </a:extLst>
            </p:cNvPr>
            <p:cNvSpPr txBox="1">
              <a:spLocks noChangeArrowheads="1"/>
            </p:cNvSpPr>
            <p:nvPr/>
          </p:nvSpPr>
          <p:spPr bwMode="auto">
            <a:xfrm>
              <a:off x="4309179" y="5802563"/>
              <a:ext cx="5810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MSK</a:t>
              </a:r>
            </a:p>
          </p:txBody>
        </p:sp>
      </p:grpSp>
      <p:grpSp>
        <p:nvGrpSpPr>
          <p:cNvPr id="170" name="Group 169">
            <a:extLst>
              <a:ext uri="{FF2B5EF4-FFF2-40B4-BE49-F238E27FC236}">
                <a16:creationId xmlns:a16="http://schemas.microsoft.com/office/drawing/2014/main" id="{A0913620-091D-1AFA-FE12-7E48AE4B47CA}"/>
              </a:ext>
            </a:extLst>
          </p:cNvPr>
          <p:cNvGrpSpPr/>
          <p:nvPr/>
        </p:nvGrpSpPr>
        <p:grpSpPr>
          <a:xfrm>
            <a:off x="5547910" y="5635422"/>
            <a:ext cx="662569" cy="367196"/>
            <a:chOff x="5433430" y="5597578"/>
            <a:chExt cx="662569" cy="367196"/>
          </a:xfrm>
        </p:grpSpPr>
        <p:pic>
          <p:nvPicPr>
            <p:cNvPr id="626" name="Graphic 23" descr="Amazon Redshift service icon.">
              <a:extLst>
                <a:ext uri="{FF2B5EF4-FFF2-40B4-BE49-F238E27FC236}">
                  <a16:creationId xmlns:a16="http://schemas.microsoft.com/office/drawing/2014/main" id="{95A9C7C1-EA8B-3E27-7CF1-4E055E6775CB}"/>
                </a:ext>
              </a:extLst>
            </p:cNvPr>
            <p:cNvPicPr>
              <a:picLocks noChangeAspect="1" noChangeArrowheads="1"/>
            </p:cNvPicPr>
            <p:nvPr/>
          </p:nvPicPr>
          <p:blipFill>
            <a:blip>
              <a:extLst>
                <a:ext uri="{96DAC541-7B7A-43D3-8B79-37D633B846F1}">
                  <asvg:svgBlip xmlns:asvg="http://schemas.microsoft.com/office/drawing/2016/SVG/main" r:embed="rId29"/>
                </a:ext>
              </a:extLst>
            </a:blip>
            <a:srcRect/>
            <a:stretch/>
          </p:blipFill>
          <p:spPr bwMode="auto">
            <a:xfrm>
              <a:off x="5660477" y="5597578"/>
              <a:ext cx="198771" cy="19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 name="TextBox 34">
              <a:extLst>
                <a:ext uri="{FF2B5EF4-FFF2-40B4-BE49-F238E27FC236}">
                  <a16:creationId xmlns:a16="http://schemas.microsoft.com/office/drawing/2014/main" id="{78D9C1D2-3A6A-9C17-69B8-61BFE107D483}"/>
                </a:ext>
              </a:extLst>
            </p:cNvPr>
            <p:cNvSpPr txBox="1">
              <a:spLocks noChangeArrowheads="1"/>
            </p:cNvSpPr>
            <p:nvPr/>
          </p:nvSpPr>
          <p:spPr bwMode="auto">
            <a:xfrm>
              <a:off x="5433430" y="5764719"/>
              <a:ext cx="6625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Redshift</a:t>
              </a:r>
            </a:p>
          </p:txBody>
        </p:sp>
      </p:grpSp>
      <p:grpSp>
        <p:nvGrpSpPr>
          <p:cNvPr id="169" name="Group 168">
            <a:extLst>
              <a:ext uri="{FF2B5EF4-FFF2-40B4-BE49-F238E27FC236}">
                <a16:creationId xmlns:a16="http://schemas.microsoft.com/office/drawing/2014/main" id="{4580536F-FB7F-5BAE-5B7A-03441A9E58C2}"/>
              </a:ext>
            </a:extLst>
          </p:cNvPr>
          <p:cNvGrpSpPr/>
          <p:nvPr/>
        </p:nvGrpSpPr>
        <p:grpSpPr>
          <a:xfrm>
            <a:off x="5948955" y="5645938"/>
            <a:ext cx="644113" cy="356680"/>
            <a:chOff x="5802940" y="5593097"/>
            <a:chExt cx="644113" cy="356680"/>
          </a:xfrm>
        </p:grpSpPr>
        <p:pic>
          <p:nvPicPr>
            <p:cNvPr id="629" name="Graphic 7" descr="Amazon Aurora service icon.">
              <a:extLst>
                <a:ext uri="{FF2B5EF4-FFF2-40B4-BE49-F238E27FC236}">
                  <a16:creationId xmlns:a16="http://schemas.microsoft.com/office/drawing/2014/main" id="{F7F2C08B-39D5-5FCB-5DC8-B0DB4D04FC8C}"/>
                </a:ext>
              </a:extLst>
            </p:cNvPr>
            <p:cNvPicPr>
              <a:picLocks noChangeAspect="1" noChangeArrowheads="1"/>
            </p:cNvPicPr>
            <p:nvPr/>
          </p:nvPicPr>
          <p:blipFill>
            <a:blip>
              <a:extLst>
                <a:ext uri="{96DAC541-7B7A-43D3-8B79-37D633B846F1}">
                  <asvg:svgBlip xmlns:asvg="http://schemas.microsoft.com/office/drawing/2016/SVG/main" r:embed="rId30"/>
                </a:ext>
              </a:extLst>
            </a:blip>
            <a:srcRect/>
            <a:stretch/>
          </p:blipFill>
          <p:spPr bwMode="auto">
            <a:xfrm>
              <a:off x="6028658" y="5593097"/>
              <a:ext cx="193234" cy="19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0" name="TextBox 9">
              <a:extLst>
                <a:ext uri="{FF2B5EF4-FFF2-40B4-BE49-F238E27FC236}">
                  <a16:creationId xmlns:a16="http://schemas.microsoft.com/office/drawing/2014/main" id="{41722905-BCC2-7791-A12E-A22F6D57377F}"/>
                </a:ext>
              </a:extLst>
            </p:cNvPr>
            <p:cNvSpPr txBox="1">
              <a:spLocks noChangeArrowheads="1"/>
            </p:cNvSpPr>
            <p:nvPr/>
          </p:nvSpPr>
          <p:spPr bwMode="auto">
            <a:xfrm>
              <a:off x="5802940" y="5749722"/>
              <a:ext cx="64411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Aurora</a:t>
              </a:r>
            </a:p>
          </p:txBody>
        </p:sp>
      </p:grpSp>
      <p:pic>
        <p:nvPicPr>
          <p:cNvPr id="635" name="Graphic 23" descr="Amazon Elastic Kubernetes Service (Amazon EKS) Service icon.">
            <a:extLst>
              <a:ext uri="{FF2B5EF4-FFF2-40B4-BE49-F238E27FC236}">
                <a16:creationId xmlns:a16="http://schemas.microsoft.com/office/drawing/2014/main" id="{8A3A679D-18C9-6309-AC67-D3F75B0EA1FB}"/>
              </a:ext>
            </a:extLst>
          </p:cNvPr>
          <p:cNvPicPr>
            <a:picLocks noChangeAspect="1" noChangeArrowheads="1"/>
          </p:cNvPicPr>
          <p:nvPr/>
        </p:nvPicPr>
        <p:blipFill>
          <a:blip>
            <a:extLst>
              <a:ext uri="{96DAC541-7B7A-43D3-8B79-37D633B846F1}">
                <asvg:svgBlip xmlns:asvg="http://schemas.microsoft.com/office/drawing/2016/SVG/main" r:embed="rId31"/>
              </a:ext>
            </a:extLst>
          </a:blip>
          <a:srcRect/>
          <a:stretch/>
        </p:blipFill>
        <p:spPr bwMode="auto">
          <a:xfrm>
            <a:off x="9633944" y="5580750"/>
            <a:ext cx="196091" cy="19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6" name="TextBox 9">
            <a:extLst>
              <a:ext uri="{FF2B5EF4-FFF2-40B4-BE49-F238E27FC236}">
                <a16:creationId xmlns:a16="http://schemas.microsoft.com/office/drawing/2014/main" id="{B921BC01-D685-5FC0-8B73-11C43ADC6DBB}"/>
              </a:ext>
            </a:extLst>
          </p:cNvPr>
          <p:cNvSpPr txBox="1">
            <a:spLocks noChangeArrowheads="1"/>
          </p:cNvSpPr>
          <p:nvPr/>
        </p:nvSpPr>
        <p:spPr bwMode="auto">
          <a:xfrm>
            <a:off x="9436393" y="5797066"/>
            <a:ext cx="5229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EKS</a:t>
            </a:r>
          </a:p>
        </p:txBody>
      </p:sp>
      <p:pic>
        <p:nvPicPr>
          <p:cNvPr id="638" name="Graphic 10" descr="AWS Lambda service icon.">
            <a:extLst>
              <a:ext uri="{FF2B5EF4-FFF2-40B4-BE49-F238E27FC236}">
                <a16:creationId xmlns:a16="http://schemas.microsoft.com/office/drawing/2014/main" id="{FE23E17F-1B37-187A-BBE5-4025559452A0}"/>
              </a:ext>
            </a:extLst>
          </p:cNvPr>
          <p:cNvPicPr>
            <a:picLocks noChangeAspect="1" noChangeArrowheads="1"/>
          </p:cNvPicPr>
          <p:nvPr/>
        </p:nvPicPr>
        <p:blipFill>
          <a:blip>
            <a:extLst>
              <a:ext uri="{96DAC541-7B7A-43D3-8B79-37D633B846F1}">
                <asvg:svgBlip xmlns:asvg="http://schemas.microsoft.com/office/drawing/2016/SVG/main" r:embed="rId32"/>
              </a:ext>
            </a:extLst>
          </a:blip>
          <a:srcRect/>
          <a:stretch/>
        </p:blipFill>
        <p:spPr bwMode="auto">
          <a:xfrm>
            <a:off x="9058643" y="5578847"/>
            <a:ext cx="211298" cy="21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9" name="TextBox 20">
            <a:extLst>
              <a:ext uri="{FF2B5EF4-FFF2-40B4-BE49-F238E27FC236}">
                <a16:creationId xmlns:a16="http://schemas.microsoft.com/office/drawing/2014/main" id="{B335A5D0-C6BD-2DD2-7A8F-4C75AC4E71BB}"/>
              </a:ext>
            </a:extLst>
          </p:cNvPr>
          <p:cNvSpPr txBox="1">
            <a:spLocks noChangeArrowheads="1"/>
          </p:cNvSpPr>
          <p:nvPr/>
        </p:nvSpPr>
        <p:spPr bwMode="auto">
          <a:xfrm>
            <a:off x="8902718" y="5803706"/>
            <a:ext cx="56346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Lambda</a:t>
            </a:r>
          </a:p>
        </p:txBody>
      </p:sp>
      <p:pic>
        <p:nvPicPr>
          <p:cNvPr id="641" name="Graphic 17" descr="AWS Step Functions service icon.">
            <a:extLst>
              <a:ext uri="{FF2B5EF4-FFF2-40B4-BE49-F238E27FC236}">
                <a16:creationId xmlns:a16="http://schemas.microsoft.com/office/drawing/2014/main" id="{780229E9-E597-2BC3-B9DB-C10180B804D7}"/>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8416392" y="5589069"/>
            <a:ext cx="223441" cy="22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 name="TextBox 9">
            <a:extLst>
              <a:ext uri="{FF2B5EF4-FFF2-40B4-BE49-F238E27FC236}">
                <a16:creationId xmlns:a16="http://schemas.microsoft.com/office/drawing/2014/main" id="{6CD8F176-F18B-126A-B4D3-860968F3C20D}"/>
              </a:ext>
            </a:extLst>
          </p:cNvPr>
          <p:cNvSpPr txBox="1">
            <a:spLocks noChangeArrowheads="1"/>
          </p:cNvSpPr>
          <p:nvPr/>
        </p:nvSpPr>
        <p:spPr bwMode="auto">
          <a:xfrm>
            <a:off x="8096829" y="5803226"/>
            <a:ext cx="87493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Step Functions</a:t>
            </a:r>
          </a:p>
        </p:txBody>
      </p:sp>
      <p:grpSp>
        <p:nvGrpSpPr>
          <p:cNvPr id="155" name="Group 154">
            <a:extLst>
              <a:ext uri="{FF2B5EF4-FFF2-40B4-BE49-F238E27FC236}">
                <a16:creationId xmlns:a16="http://schemas.microsoft.com/office/drawing/2014/main" id="{4A24B417-20D8-263F-23EC-DACED7A33BE7}"/>
              </a:ext>
            </a:extLst>
          </p:cNvPr>
          <p:cNvGrpSpPr/>
          <p:nvPr/>
        </p:nvGrpSpPr>
        <p:grpSpPr>
          <a:xfrm>
            <a:off x="3327555" y="5542891"/>
            <a:ext cx="727070" cy="458777"/>
            <a:chOff x="3385548" y="5543841"/>
            <a:chExt cx="727070" cy="458777"/>
          </a:xfrm>
        </p:grpSpPr>
        <p:sp>
          <p:nvSpPr>
            <p:cNvPr id="650" name="TextBox 17">
              <a:extLst>
                <a:ext uri="{FF2B5EF4-FFF2-40B4-BE49-F238E27FC236}">
                  <a16:creationId xmlns:a16="http://schemas.microsoft.com/office/drawing/2014/main" id="{15D6C8B2-0797-ADF2-A0F2-3DD3257CA10B}"/>
                </a:ext>
              </a:extLst>
            </p:cNvPr>
            <p:cNvSpPr txBox="1">
              <a:spLocks noChangeArrowheads="1"/>
            </p:cNvSpPr>
            <p:nvPr/>
          </p:nvSpPr>
          <p:spPr bwMode="auto">
            <a:xfrm>
              <a:off x="3385548" y="5802563"/>
              <a:ext cx="7270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Athena</a:t>
              </a:r>
            </a:p>
          </p:txBody>
        </p:sp>
        <p:pic>
          <p:nvPicPr>
            <p:cNvPr id="651" name="Picture 18" descr="AWS Athena | AWS Analytics">
              <a:extLst>
                <a:ext uri="{FF2B5EF4-FFF2-40B4-BE49-F238E27FC236}">
                  <a16:creationId xmlns:a16="http://schemas.microsoft.com/office/drawing/2014/main" id="{5F19AAB2-9062-5A95-539A-66344A4B551E}"/>
                </a:ext>
              </a:extLst>
            </p:cNvPr>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3608508" y="5543841"/>
              <a:ext cx="279731" cy="279731"/>
            </a:xfrm>
            <a:prstGeom prst="rect">
              <a:avLst/>
            </a:prstGeom>
            <a:noFill/>
            <a:extLst>
              <a:ext uri="{909E8E84-426E-40DD-AFC4-6F175D3DCCD1}">
                <a14:hiddenFill xmlns:a14="http://schemas.microsoft.com/office/drawing/2010/main">
                  <a:solidFill>
                    <a:srgbClr val="FFFFFF"/>
                  </a:solidFill>
                </a14:hiddenFill>
              </a:ext>
            </a:extLst>
          </p:spPr>
        </p:pic>
      </p:grpSp>
      <p:sp>
        <p:nvSpPr>
          <p:cNvPr id="652" name="Rounded Rectangle 5">
            <a:extLst>
              <a:ext uri="{FF2B5EF4-FFF2-40B4-BE49-F238E27FC236}">
                <a16:creationId xmlns:a16="http://schemas.microsoft.com/office/drawing/2014/main" id="{340E2221-FAFE-CB22-B601-E6D51E5FB169}"/>
              </a:ext>
            </a:extLst>
          </p:cNvPr>
          <p:cNvSpPr/>
          <p:nvPr/>
        </p:nvSpPr>
        <p:spPr>
          <a:xfrm>
            <a:off x="380127" y="6126272"/>
            <a:ext cx="9784080" cy="274320"/>
          </a:xfrm>
          <a:prstGeom prst="roundRect">
            <a:avLst>
              <a:gd name="adj" fmla="val 27976"/>
            </a:avLst>
          </a:prstGeom>
          <a:solidFill>
            <a:srgbClr val="7500C1">
              <a:alpha val="5914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Brain Infrastructure</a:t>
            </a:r>
          </a:p>
        </p:txBody>
      </p:sp>
      <p:sp>
        <p:nvSpPr>
          <p:cNvPr id="653" name="Rounded Rectangle 5">
            <a:extLst>
              <a:ext uri="{FF2B5EF4-FFF2-40B4-BE49-F238E27FC236}">
                <a16:creationId xmlns:a16="http://schemas.microsoft.com/office/drawing/2014/main" id="{73360DEA-790B-ADC5-15C0-58943CE1911F}"/>
              </a:ext>
            </a:extLst>
          </p:cNvPr>
          <p:cNvSpPr/>
          <p:nvPr/>
        </p:nvSpPr>
        <p:spPr>
          <a:xfrm>
            <a:off x="380127" y="6455417"/>
            <a:ext cx="9784080" cy="244558"/>
          </a:xfrm>
          <a:prstGeom prst="roundRect">
            <a:avLst>
              <a:gd name="adj" fmla="val 30039"/>
            </a:avLst>
          </a:prstGeom>
          <a:solidFill>
            <a:srgbClr val="7500C1">
              <a:alpha val="71000"/>
            </a:srgbClr>
          </a:solid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Graphik Bold"/>
                <a:ea typeface="+mn-ea"/>
                <a:cs typeface="+mn-cs"/>
              </a:rPr>
              <a:t>Source Systems, External Systems</a:t>
            </a:r>
          </a:p>
        </p:txBody>
      </p:sp>
      <p:sp>
        <p:nvSpPr>
          <p:cNvPr id="654" name="Rounded Rectangle 16">
            <a:extLst>
              <a:ext uri="{FF2B5EF4-FFF2-40B4-BE49-F238E27FC236}">
                <a16:creationId xmlns:a16="http://schemas.microsoft.com/office/drawing/2014/main" id="{BF99104A-3106-36F0-FD8A-D33142EF6BEF}"/>
              </a:ext>
            </a:extLst>
          </p:cNvPr>
          <p:cNvSpPr/>
          <p:nvPr/>
        </p:nvSpPr>
        <p:spPr>
          <a:xfrm>
            <a:off x="1822518"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8926" marR="0" lvl="0" indent="0" algn="ctr" defTabSz="914400" rtl="0" eaLnBrk="1" fontAlgn="auto" latinLnBrk="0" hangingPunct="1">
              <a:lnSpc>
                <a:spcPct val="100000"/>
              </a:lnSpc>
              <a:spcBef>
                <a:spcPts val="868"/>
              </a:spcBef>
              <a:spcAft>
                <a:spcPts val="0"/>
              </a:spcAft>
              <a:buClrTx/>
              <a:buSzTx/>
              <a:buFontTx/>
              <a:buNone/>
              <a:tabLst>
                <a:tab pos="1597229" algn="l"/>
              </a:tabLst>
              <a:defRPr/>
            </a:pPr>
            <a:r>
              <a:rPr kumimoji="0" lang="en-US" sz="800" b="0" i="0" u="none" strike="noStrike" kern="1200" cap="none" spc="-18" normalizeH="0" baseline="0" noProof="0">
                <a:ln>
                  <a:noFill/>
                </a:ln>
                <a:solidFill>
                  <a:srgbClr val="000000"/>
                </a:solidFill>
                <a:effectLst/>
                <a:uLnTx/>
                <a:uFill>
                  <a:solidFill>
                    <a:srgbClr val="7500C0"/>
                  </a:solidFill>
                </a:uFill>
                <a:latin typeface="Graphik Semibold"/>
                <a:ea typeface="+mn-ea"/>
                <a:cs typeface="+mn-cs"/>
              </a:rPr>
              <a:t>Compute</a:t>
            </a:r>
          </a:p>
        </p:txBody>
      </p:sp>
      <p:sp>
        <p:nvSpPr>
          <p:cNvPr id="655" name="Rounded Rectangle 16">
            <a:extLst>
              <a:ext uri="{FF2B5EF4-FFF2-40B4-BE49-F238E27FC236}">
                <a16:creationId xmlns:a16="http://schemas.microsoft.com/office/drawing/2014/main" id="{18BC7A9C-65DF-5A42-9759-4E8BB5503639}"/>
              </a:ext>
            </a:extLst>
          </p:cNvPr>
          <p:cNvSpPr/>
          <p:nvPr/>
        </p:nvSpPr>
        <p:spPr>
          <a:xfrm>
            <a:off x="3090854"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AWS Silicon Options</a:t>
            </a:r>
          </a:p>
        </p:txBody>
      </p:sp>
      <p:sp>
        <p:nvSpPr>
          <p:cNvPr id="656" name="Rounded Rectangle 16">
            <a:extLst>
              <a:ext uri="{FF2B5EF4-FFF2-40B4-BE49-F238E27FC236}">
                <a16:creationId xmlns:a16="http://schemas.microsoft.com/office/drawing/2014/main" id="{4E860106-101E-17EB-1F4F-E20975F9F1E9}"/>
              </a:ext>
            </a:extLst>
          </p:cNvPr>
          <p:cNvSpPr/>
          <p:nvPr/>
        </p:nvSpPr>
        <p:spPr>
          <a:xfrm>
            <a:off x="4359190"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Networking</a:t>
            </a:r>
          </a:p>
        </p:txBody>
      </p:sp>
      <p:sp>
        <p:nvSpPr>
          <p:cNvPr id="657" name="Rounded Rectangle 16">
            <a:extLst>
              <a:ext uri="{FF2B5EF4-FFF2-40B4-BE49-F238E27FC236}">
                <a16:creationId xmlns:a16="http://schemas.microsoft.com/office/drawing/2014/main" id="{BE61B648-E682-560E-678E-8C83D1EA4A38}"/>
              </a:ext>
            </a:extLst>
          </p:cNvPr>
          <p:cNvSpPr/>
          <p:nvPr/>
        </p:nvSpPr>
        <p:spPr>
          <a:xfrm>
            <a:off x="5627526"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Identity &amp; Secrets</a:t>
            </a:r>
          </a:p>
        </p:txBody>
      </p:sp>
      <p:sp>
        <p:nvSpPr>
          <p:cNvPr id="658" name="Rounded Rectangle 16">
            <a:extLst>
              <a:ext uri="{FF2B5EF4-FFF2-40B4-BE49-F238E27FC236}">
                <a16:creationId xmlns:a16="http://schemas.microsoft.com/office/drawing/2014/main" id="{29A7A583-1EB4-9BF6-5B05-688302D5EEB1}"/>
              </a:ext>
            </a:extLst>
          </p:cNvPr>
          <p:cNvSpPr/>
          <p:nvPr/>
        </p:nvSpPr>
        <p:spPr>
          <a:xfrm>
            <a:off x="6895862"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Resilience</a:t>
            </a:r>
          </a:p>
        </p:txBody>
      </p:sp>
      <p:sp>
        <p:nvSpPr>
          <p:cNvPr id="659" name="Rounded Rectangle 16">
            <a:extLst>
              <a:ext uri="{FF2B5EF4-FFF2-40B4-BE49-F238E27FC236}">
                <a16:creationId xmlns:a16="http://schemas.microsoft.com/office/drawing/2014/main" id="{A68ECC9D-58A4-564D-9AEF-E53F9FF171E5}"/>
              </a:ext>
            </a:extLst>
          </p:cNvPr>
          <p:cNvSpPr/>
          <p:nvPr/>
        </p:nvSpPr>
        <p:spPr>
          <a:xfrm>
            <a:off x="8164196" y="6175610"/>
            <a:ext cx="1188720" cy="182880"/>
          </a:xfrm>
          <a:prstGeom prst="roundRect">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lIns="64008" tIns="91440" rIns="64008" bIns="91440"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r>
              <a:rPr kumimoji="0" lang="en-US" sz="800" b="0" i="0" u="none" strike="noStrike" kern="0" cap="none" spc="0" normalizeH="0" baseline="0" noProof="0">
                <a:ln>
                  <a:noFill/>
                </a:ln>
                <a:solidFill>
                  <a:srgbClr val="000000"/>
                </a:solidFill>
                <a:effectLst/>
                <a:uLnTx/>
                <a:uFillTx/>
                <a:latin typeface="Graphik Medium"/>
                <a:ea typeface="+mn-ea"/>
                <a:cs typeface="Arial" charset="0"/>
                <a:sym typeface="Calibri" pitchFamily="34" charset="0"/>
              </a:rPr>
              <a:t>Org &amp; Isolation</a:t>
            </a:r>
          </a:p>
        </p:txBody>
      </p:sp>
      <p:grpSp>
        <p:nvGrpSpPr>
          <p:cNvPr id="52" name="Group 51">
            <a:extLst>
              <a:ext uri="{FF2B5EF4-FFF2-40B4-BE49-F238E27FC236}">
                <a16:creationId xmlns:a16="http://schemas.microsoft.com/office/drawing/2014/main" id="{C3FAC195-569D-BEA4-A0DE-484DF002A0C5}"/>
              </a:ext>
            </a:extLst>
          </p:cNvPr>
          <p:cNvGrpSpPr/>
          <p:nvPr/>
        </p:nvGrpSpPr>
        <p:grpSpPr>
          <a:xfrm>
            <a:off x="8858334" y="3833674"/>
            <a:ext cx="703429" cy="437939"/>
            <a:chOff x="2684686" y="3428736"/>
            <a:chExt cx="703429" cy="437939"/>
          </a:xfrm>
        </p:grpSpPr>
        <p:sp>
          <p:nvSpPr>
            <p:cNvPr id="53" name="TextBox 19">
              <a:extLst>
                <a:ext uri="{FF2B5EF4-FFF2-40B4-BE49-F238E27FC236}">
                  <a16:creationId xmlns:a16="http://schemas.microsoft.com/office/drawing/2014/main" id="{4735CEA3-0851-1F1D-DB02-2BCE760199FC}"/>
                </a:ext>
              </a:extLst>
            </p:cNvPr>
            <p:cNvSpPr txBox="1">
              <a:spLocks noChangeArrowheads="1"/>
            </p:cNvSpPr>
            <p:nvPr/>
          </p:nvSpPr>
          <p:spPr bwMode="auto">
            <a:xfrm>
              <a:off x="2684686" y="3688165"/>
              <a:ext cx="703429"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a:t>
              </a:r>
            </a:p>
          </p:txBody>
        </p:sp>
        <p:pic>
          <p:nvPicPr>
            <p:cNvPr id="61" name="Picture 10" descr="Amazon SageMaker Now Supports Additional Instance Types, Local Mode, Open  Sourced Containers, MXNet and Tensorflow Updates | AWS News Blog">
              <a:extLst>
                <a:ext uri="{FF2B5EF4-FFF2-40B4-BE49-F238E27FC236}">
                  <a16:creationId xmlns:a16="http://schemas.microsoft.com/office/drawing/2014/main" id="{9DFE4A4D-58BC-BE60-7A14-B826277A7238}"/>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453FBB07-46D4-BA23-7E3C-6B0892F0CDB1}"/>
              </a:ext>
            </a:extLst>
          </p:cNvPr>
          <p:cNvGrpSpPr/>
          <p:nvPr/>
        </p:nvGrpSpPr>
        <p:grpSpPr>
          <a:xfrm>
            <a:off x="5054337" y="3816617"/>
            <a:ext cx="703429" cy="524117"/>
            <a:chOff x="2684686" y="3428736"/>
            <a:chExt cx="703429" cy="524117"/>
          </a:xfrm>
        </p:grpSpPr>
        <p:sp>
          <p:nvSpPr>
            <p:cNvPr id="500" name="TextBox 19">
              <a:extLst>
                <a:ext uri="{FF2B5EF4-FFF2-40B4-BE49-F238E27FC236}">
                  <a16:creationId xmlns:a16="http://schemas.microsoft.com/office/drawing/2014/main" id="{5D028083-FB02-812B-C020-D96F4CC4B7EB}"/>
                </a:ext>
              </a:extLst>
            </p:cNvPr>
            <p:cNvSpPr txBox="1">
              <a:spLocks noChangeArrowheads="1"/>
            </p:cNvSpPr>
            <p:nvPr/>
          </p:nvSpPr>
          <p:spPr bwMode="auto">
            <a:xfrm>
              <a:off x="2684686" y="3688165"/>
              <a:ext cx="703429"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Pipelines </a:t>
              </a:r>
            </a:p>
          </p:txBody>
        </p:sp>
        <p:pic>
          <p:nvPicPr>
            <p:cNvPr id="501" name="Picture 10" descr="Amazon SageMaker Now Supports Additional Instance Types, Local Mode, Open  Sourced Containers, MXNet and Tensorflow Updates | AWS News Blog">
              <a:extLst>
                <a:ext uri="{FF2B5EF4-FFF2-40B4-BE49-F238E27FC236}">
                  <a16:creationId xmlns:a16="http://schemas.microsoft.com/office/drawing/2014/main" id="{9C0E9618-05DA-FA46-4FF8-6A42B0DBE744}"/>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C625E0B2-B4D5-B96A-D21E-BE14CF2D3760}"/>
              </a:ext>
            </a:extLst>
          </p:cNvPr>
          <p:cNvGrpSpPr/>
          <p:nvPr/>
        </p:nvGrpSpPr>
        <p:grpSpPr>
          <a:xfrm>
            <a:off x="2276718" y="3854804"/>
            <a:ext cx="652017" cy="405931"/>
            <a:chOff x="2684686" y="3428736"/>
            <a:chExt cx="703429" cy="437939"/>
          </a:xfrm>
        </p:grpSpPr>
        <p:sp>
          <p:nvSpPr>
            <p:cNvPr id="65" name="TextBox 19">
              <a:extLst>
                <a:ext uri="{FF2B5EF4-FFF2-40B4-BE49-F238E27FC236}">
                  <a16:creationId xmlns:a16="http://schemas.microsoft.com/office/drawing/2014/main" id="{B420E11A-5416-D264-18EB-69262118FF71}"/>
                </a:ext>
              </a:extLst>
            </p:cNvPr>
            <p:cNvSpPr txBox="1">
              <a:spLocks noChangeArrowheads="1"/>
            </p:cNvSpPr>
            <p:nvPr/>
          </p:nvSpPr>
          <p:spPr bwMode="auto">
            <a:xfrm>
              <a:off x="2684686" y="3688165"/>
              <a:ext cx="703429"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a:t>
              </a:r>
            </a:p>
          </p:txBody>
        </p:sp>
        <p:pic>
          <p:nvPicPr>
            <p:cNvPr id="66" name="Picture 10" descr="Amazon SageMaker Now Supports Additional Instance Types, Local Mode, Open  Sourced Containers, MXNet and Tensorflow Updates | AWS News Blog">
              <a:extLst>
                <a:ext uri="{FF2B5EF4-FFF2-40B4-BE49-F238E27FC236}">
                  <a16:creationId xmlns:a16="http://schemas.microsoft.com/office/drawing/2014/main" id="{B4965C01-F4AE-71D1-1E7D-22F2847C7991}"/>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a:extLst>
              <a:ext uri="{FF2B5EF4-FFF2-40B4-BE49-F238E27FC236}">
                <a16:creationId xmlns:a16="http://schemas.microsoft.com/office/drawing/2014/main" id="{99E14AE8-2990-6D81-8FEF-3161EB85060E}"/>
              </a:ext>
            </a:extLst>
          </p:cNvPr>
          <p:cNvGrpSpPr/>
          <p:nvPr/>
        </p:nvGrpSpPr>
        <p:grpSpPr>
          <a:xfrm>
            <a:off x="5884104" y="3033245"/>
            <a:ext cx="531983" cy="482329"/>
            <a:chOff x="2268442" y="3463990"/>
            <a:chExt cx="531983" cy="482329"/>
          </a:xfrm>
        </p:grpSpPr>
        <p:sp>
          <p:nvSpPr>
            <p:cNvPr id="74" name="TextBox 12">
              <a:extLst>
                <a:ext uri="{FF2B5EF4-FFF2-40B4-BE49-F238E27FC236}">
                  <a16:creationId xmlns:a16="http://schemas.microsoft.com/office/drawing/2014/main" id="{DAB0F5D3-0A7B-893C-1327-6BF777F2D055}"/>
                </a:ext>
              </a:extLst>
            </p:cNvPr>
            <p:cNvSpPr txBox="1">
              <a:spLocks noChangeArrowheads="1"/>
            </p:cNvSpPr>
            <p:nvPr/>
          </p:nvSpPr>
          <p:spPr bwMode="auto">
            <a:xfrm>
              <a:off x="2268442" y="3681631"/>
              <a:ext cx="53198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 Agents</a:t>
              </a:r>
            </a:p>
          </p:txBody>
        </p:sp>
        <p:pic>
          <p:nvPicPr>
            <p:cNvPr id="75" name="Picture 2" descr="Bedrock (AWS) Logo Free Download SVG... · LobeHub">
              <a:extLst>
                <a:ext uri="{FF2B5EF4-FFF2-40B4-BE49-F238E27FC236}">
                  <a16:creationId xmlns:a16="http://schemas.microsoft.com/office/drawing/2014/main" id="{17421F42-62C1-ECFD-C1C8-6F4BA0DFAB1B}"/>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420448" y="3463990"/>
              <a:ext cx="261206" cy="26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3E6E493D-2273-2465-210D-1EA21CCEAF27}"/>
              </a:ext>
            </a:extLst>
          </p:cNvPr>
          <p:cNvGrpSpPr/>
          <p:nvPr/>
        </p:nvGrpSpPr>
        <p:grpSpPr>
          <a:xfrm>
            <a:off x="1903722" y="3896895"/>
            <a:ext cx="558890" cy="380244"/>
            <a:chOff x="2260082" y="3463990"/>
            <a:chExt cx="602960" cy="410227"/>
          </a:xfrm>
        </p:grpSpPr>
        <p:sp>
          <p:nvSpPr>
            <p:cNvPr id="77" name="TextBox 12">
              <a:extLst>
                <a:ext uri="{FF2B5EF4-FFF2-40B4-BE49-F238E27FC236}">
                  <a16:creationId xmlns:a16="http://schemas.microsoft.com/office/drawing/2014/main" id="{91A65874-3726-8B41-EC13-E950E6F734F3}"/>
                </a:ext>
              </a:extLst>
            </p:cNvPr>
            <p:cNvSpPr txBox="1">
              <a:spLocks noChangeArrowheads="1"/>
            </p:cNvSpPr>
            <p:nvPr/>
          </p:nvSpPr>
          <p:spPr bwMode="auto">
            <a:xfrm>
              <a:off x="2260082" y="3681631"/>
              <a:ext cx="602960" cy="19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a:t>
              </a:r>
            </a:p>
          </p:txBody>
        </p:sp>
        <p:pic>
          <p:nvPicPr>
            <p:cNvPr id="78" name="Picture 2" descr="Bedrock (AWS) Logo Free Download SVG... · LobeHub">
              <a:extLst>
                <a:ext uri="{FF2B5EF4-FFF2-40B4-BE49-F238E27FC236}">
                  <a16:creationId xmlns:a16="http://schemas.microsoft.com/office/drawing/2014/main" id="{3E085184-7259-40D5-8A54-F230D79F2167}"/>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420448" y="3463990"/>
              <a:ext cx="261206" cy="261206"/>
            </a:xfrm>
            <a:prstGeom prst="rect">
              <a:avLst/>
            </a:prstGeom>
            <a:noFill/>
            <a:extLst>
              <a:ext uri="{909E8E84-426E-40DD-AFC4-6F175D3DCCD1}">
                <a14:hiddenFill xmlns:a14="http://schemas.microsoft.com/office/drawing/2010/main">
                  <a:solidFill>
                    <a:srgbClr val="FFFFFF"/>
                  </a:solidFill>
                </a14:hiddenFill>
              </a:ext>
            </a:extLst>
          </p:spPr>
        </p:pic>
      </p:grpSp>
      <p:sp>
        <p:nvSpPr>
          <p:cNvPr id="86" name="TextBox 9">
            <a:extLst>
              <a:ext uri="{FF2B5EF4-FFF2-40B4-BE49-F238E27FC236}">
                <a16:creationId xmlns:a16="http://schemas.microsoft.com/office/drawing/2014/main" id="{4020409C-CF35-E587-0C5E-7A24925514C7}"/>
              </a:ext>
            </a:extLst>
          </p:cNvPr>
          <p:cNvSpPr txBox="1">
            <a:spLocks noChangeArrowheads="1"/>
          </p:cNvSpPr>
          <p:nvPr/>
        </p:nvSpPr>
        <p:spPr bwMode="auto">
          <a:xfrm>
            <a:off x="2056286" y="5802563"/>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S3</a:t>
            </a:r>
          </a:p>
        </p:txBody>
      </p:sp>
      <p:pic>
        <p:nvPicPr>
          <p:cNvPr id="87" name="Picture 16">
            <a:extLst>
              <a:ext uri="{FF2B5EF4-FFF2-40B4-BE49-F238E27FC236}">
                <a16:creationId xmlns:a16="http://schemas.microsoft.com/office/drawing/2014/main" id="{CB2E71D3-98FA-D8A6-0930-8A9677241248}"/>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2162127" y="5556242"/>
            <a:ext cx="237513" cy="284147"/>
          </a:xfrm>
          <a:prstGeom prst="rect">
            <a:avLst/>
          </a:prstGeom>
          <a:noFill/>
          <a:extLst>
            <a:ext uri="{909E8E84-426E-40DD-AFC4-6F175D3DCCD1}">
              <a14:hiddenFill xmlns:a14="http://schemas.microsoft.com/office/drawing/2010/main">
                <a:solidFill>
                  <a:srgbClr val="FFFFFF"/>
                </a:solidFill>
              </a14:hiddenFill>
            </a:ext>
          </a:extLst>
        </p:spPr>
      </p:pic>
      <p:grpSp>
        <p:nvGrpSpPr>
          <p:cNvPr id="171" name="Group 170">
            <a:extLst>
              <a:ext uri="{FF2B5EF4-FFF2-40B4-BE49-F238E27FC236}">
                <a16:creationId xmlns:a16="http://schemas.microsoft.com/office/drawing/2014/main" id="{97C37689-2A07-876A-7732-FFBBF0703EF7}"/>
              </a:ext>
            </a:extLst>
          </p:cNvPr>
          <p:cNvGrpSpPr/>
          <p:nvPr/>
        </p:nvGrpSpPr>
        <p:grpSpPr>
          <a:xfrm>
            <a:off x="5223581" y="5576644"/>
            <a:ext cx="442670" cy="439199"/>
            <a:chOff x="5229643" y="5542918"/>
            <a:chExt cx="442670" cy="439199"/>
          </a:xfrm>
        </p:grpSpPr>
        <p:sp>
          <p:nvSpPr>
            <p:cNvPr id="89" name="TextBox 9">
              <a:extLst>
                <a:ext uri="{FF2B5EF4-FFF2-40B4-BE49-F238E27FC236}">
                  <a16:creationId xmlns:a16="http://schemas.microsoft.com/office/drawing/2014/main" id="{24E39567-B9B1-9FD4-569D-4612B4F1BC88}"/>
                </a:ext>
              </a:extLst>
            </p:cNvPr>
            <p:cNvSpPr txBox="1">
              <a:spLocks noChangeArrowheads="1"/>
            </p:cNvSpPr>
            <p:nvPr/>
          </p:nvSpPr>
          <p:spPr bwMode="auto">
            <a:xfrm>
              <a:off x="5229643" y="5782062"/>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S3</a:t>
              </a:r>
            </a:p>
          </p:txBody>
        </p:sp>
        <p:pic>
          <p:nvPicPr>
            <p:cNvPr id="90" name="Picture 16">
              <a:extLst>
                <a:ext uri="{FF2B5EF4-FFF2-40B4-BE49-F238E27FC236}">
                  <a16:creationId xmlns:a16="http://schemas.microsoft.com/office/drawing/2014/main" id="{C88CBBCD-5C8A-40CB-3F25-38F2BE935FEA}"/>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5335484" y="5542918"/>
              <a:ext cx="237513" cy="2841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4" name="Group 93">
            <a:extLst>
              <a:ext uri="{FF2B5EF4-FFF2-40B4-BE49-F238E27FC236}">
                <a16:creationId xmlns:a16="http://schemas.microsoft.com/office/drawing/2014/main" id="{7DF0E23F-F84C-FD50-992A-E20BD4EF7B73}"/>
              </a:ext>
            </a:extLst>
          </p:cNvPr>
          <p:cNvGrpSpPr/>
          <p:nvPr/>
        </p:nvGrpSpPr>
        <p:grpSpPr>
          <a:xfrm>
            <a:off x="8215774" y="3850705"/>
            <a:ext cx="442670" cy="445816"/>
            <a:chOff x="2001675" y="5451661"/>
            <a:chExt cx="442670" cy="445816"/>
          </a:xfrm>
        </p:grpSpPr>
        <p:sp>
          <p:nvSpPr>
            <p:cNvPr id="95" name="TextBox 9">
              <a:extLst>
                <a:ext uri="{FF2B5EF4-FFF2-40B4-BE49-F238E27FC236}">
                  <a16:creationId xmlns:a16="http://schemas.microsoft.com/office/drawing/2014/main" id="{16D69FF8-FDFA-1D89-3832-1504689E98E0}"/>
                </a:ext>
              </a:extLst>
            </p:cNvPr>
            <p:cNvSpPr txBox="1">
              <a:spLocks noChangeArrowheads="1"/>
            </p:cNvSpPr>
            <p:nvPr/>
          </p:nvSpPr>
          <p:spPr bwMode="auto">
            <a:xfrm>
              <a:off x="2001675" y="5697422"/>
              <a:ext cx="44267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S3</a:t>
              </a:r>
            </a:p>
          </p:txBody>
        </p:sp>
        <p:pic>
          <p:nvPicPr>
            <p:cNvPr id="96" name="Picture 16">
              <a:extLst>
                <a:ext uri="{FF2B5EF4-FFF2-40B4-BE49-F238E27FC236}">
                  <a16:creationId xmlns:a16="http://schemas.microsoft.com/office/drawing/2014/main" id="{6D8CB7D9-8BE9-DE89-C57D-046E819632C2}"/>
                </a:ext>
              </a:extLst>
            </p:cNvPr>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2107516" y="5451661"/>
              <a:ext cx="237513" cy="28414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Oval 4">
            <a:extLst>
              <a:ext uri="{FF2B5EF4-FFF2-40B4-BE49-F238E27FC236}">
                <a16:creationId xmlns:a16="http://schemas.microsoft.com/office/drawing/2014/main" id="{C1288839-E20A-EC54-E428-1E87CD250E8C}"/>
              </a:ext>
            </a:extLst>
          </p:cNvPr>
          <p:cNvSpPr/>
          <p:nvPr/>
        </p:nvSpPr>
        <p:spPr>
          <a:xfrm>
            <a:off x="454117" y="29707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4</a:t>
            </a:r>
          </a:p>
        </p:txBody>
      </p:sp>
      <p:sp>
        <p:nvSpPr>
          <p:cNvPr id="6" name="Oval 5">
            <a:extLst>
              <a:ext uri="{FF2B5EF4-FFF2-40B4-BE49-F238E27FC236}">
                <a16:creationId xmlns:a16="http://schemas.microsoft.com/office/drawing/2014/main" id="{1DD465B2-BB85-75EF-214E-7C5F125E537B}"/>
              </a:ext>
            </a:extLst>
          </p:cNvPr>
          <p:cNvSpPr/>
          <p:nvPr/>
        </p:nvSpPr>
        <p:spPr>
          <a:xfrm>
            <a:off x="454117" y="3878846"/>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3</a:t>
            </a:r>
          </a:p>
        </p:txBody>
      </p:sp>
      <p:sp>
        <p:nvSpPr>
          <p:cNvPr id="7" name="Oval 6">
            <a:extLst>
              <a:ext uri="{FF2B5EF4-FFF2-40B4-BE49-F238E27FC236}">
                <a16:creationId xmlns:a16="http://schemas.microsoft.com/office/drawing/2014/main" id="{97FCF4AF-F868-4A6B-E1A1-251FC7BE8CB7}"/>
              </a:ext>
            </a:extLst>
          </p:cNvPr>
          <p:cNvSpPr/>
          <p:nvPr/>
        </p:nvSpPr>
        <p:spPr>
          <a:xfrm>
            <a:off x="454117" y="4746845"/>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2</a:t>
            </a:r>
          </a:p>
        </p:txBody>
      </p:sp>
      <p:sp>
        <p:nvSpPr>
          <p:cNvPr id="8" name="Oval 7">
            <a:extLst>
              <a:ext uri="{FF2B5EF4-FFF2-40B4-BE49-F238E27FC236}">
                <a16:creationId xmlns:a16="http://schemas.microsoft.com/office/drawing/2014/main" id="{5A51DA06-C505-21C2-7598-1D61129AEBE7}"/>
              </a:ext>
            </a:extLst>
          </p:cNvPr>
          <p:cNvSpPr/>
          <p:nvPr/>
        </p:nvSpPr>
        <p:spPr>
          <a:xfrm>
            <a:off x="454117" y="5569034"/>
            <a:ext cx="243756" cy="243756"/>
          </a:xfrm>
          <a:prstGeom prst="ellipse">
            <a:avLst/>
          </a:prstGeom>
          <a:gradFill>
            <a:gsLst>
              <a:gs pos="23000">
                <a:schemeClr val="accent5">
                  <a:lumMod val="50000"/>
                </a:schemeClr>
              </a:gs>
              <a:gs pos="100000">
                <a:schemeClr val="accent1"/>
              </a:gs>
            </a:gsLst>
            <a:lin ang="5400000" scaled="1"/>
          </a:gradFill>
          <a:ln w="12700">
            <a:solidFill>
              <a:srgbClr val="FDFBFF"/>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Graphik Medium" panose="020B0503030202060203" pitchFamily="34" charset="77"/>
                <a:ea typeface="+mn-ea"/>
                <a:cs typeface="+mn-cs"/>
              </a:rPr>
              <a:t>1</a:t>
            </a:r>
          </a:p>
        </p:txBody>
      </p:sp>
      <p:grpSp>
        <p:nvGrpSpPr>
          <p:cNvPr id="107" name="Group 106">
            <a:extLst>
              <a:ext uri="{FF2B5EF4-FFF2-40B4-BE49-F238E27FC236}">
                <a16:creationId xmlns:a16="http://schemas.microsoft.com/office/drawing/2014/main" id="{3C3471A7-7B7C-0C09-AD76-A522C2595904}"/>
              </a:ext>
            </a:extLst>
          </p:cNvPr>
          <p:cNvGrpSpPr/>
          <p:nvPr/>
        </p:nvGrpSpPr>
        <p:grpSpPr>
          <a:xfrm>
            <a:off x="6286392" y="2742881"/>
            <a:ext cx="726333" cy="362942"/>
            <a:chOff x="4804440" y="2957724"/>
            <a:chExt cx="726333" cy="362942"/>
          </a:xfrm>
        </p:grpSpPr>
        <p:sp>
          <p:nvSpPr>
            <p:cNvPr id="79" name="Rectangle: Rounded Corners 78">
              <a:extLst>
                <a:ext uri="{FF2B5EF4-FFF2-40B4-BE49-F238E27FC236}">
                  <a16:creationId xmlns:a16="http://schemas.microsoft.com/office/drawing/2014/main" id="{15FD5F4E-16E0-32E7-090E-210754FFE2A4}"/>
                </a:ext>
              </a:extLst>
            </p:cNvPr>
            <p:cNvSpPr/>
            <p:nvPr/>
          </p:nvSpPr>
          <p:spPr>
            <a:xfrm>
              <a:off x="4991706" y="2957724"/>
              <a:ext cx="351801" cy="182880"/>
            </a:xfrm>
            <a:prstGeom prst="roundRect">
              <a:avLst/>
            </a:prstGeom>
            <a:solidFill>
              <a:schemeClr val="accent2"/>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Graphik Light"/>
                  <a:ea typeface="+mn-ea"/>
                  <a:cs typeface="+mn-cs"/>
                </a:rPr>
                <a:t>KYC</a:t>
              </a:r>
            </a:p>
          </p:txBody>
        </p:sp>
        <p:sp>
          <p:nvSpPr>
            <p:cNvPr id="82" name="TextBox 12">
              <a:extLst>
                <a:ext uri="{FF2B5EF4-FFF2-40B4-BE49-F238E27FC236}">
                  <a16:creationId xmlns:a16="http://schemas.microsoft.com/office/drawing/2014/main" id="{8991B130-09AE-9917-EAA2-C6AB990CB786}"/>
                </a:ext>
              </a:extLst>
            </p:cNvPr>
            <p:cNvSpPr txBox="1">
              <a:spLocks noChangeArrowheads="1"/>
            </p:cNvSpPr>
            <p:nvPr/>
          </p:nvSpPr>
          <p:spPr bwMode="auto">
            <a:xfrm>
              <a:off x="4804440" y="3142156"/>
              <a:ext cx="726333"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KYC Agents</a:t>
              </a:r>
            </a:p>
          </p:txBody>
        </p:sp>
      </p:grpSp>
      <p:grpSp>
        <p:nvGrpSpPr>
          <p:cNvPr id="106" name="Group 105">
            <a:extLst>
              <a:ext uri="{FF2B5EF4-FFF2-40B4-BE49-F238E27FC236}">
                <a16:creationId xmlns:a16="http://schemas.microsoft.com/office/drawing/2014/main" id="{D1A7137A-AD6B-3C5E-EB22-310548AE206A}"/>
              </a:ext>
            </a:extLst>
          </p:cNvPr>
          <p:cNvGrpSpPr/>
          <p:nvPr/>
        </p:nvGrpSpPr>
        <p:grpSpPr>
          <a:xfrm>
            <a:off x="6298174" y="3100664"/>
            <a:ext cx="719336" cy="434654"/>
            <a:chOff x="5313884" y="2957724"/>
            <a:chExt cx="719336" cy="434654"/>
          </a:xfrm>
        </p:grpSpPr>
        <p:sp>
          <p:nvSpPr>
            <p:cNvPr id="83" name="Rectangle: Rounded Corners 82">
              <a:extLst>
                <a:ext uri="{FF2B5EF4-FFF2-40B4-BE49-F238E27FC236}">
                  <a16:creationId xmlns:a16="http://schemas.microsoft.com/office/drawing/2014/main" id="{82BCE719-368B-0348-1E3A-FD46F1F6B418}"/>
                </a:ext>
              </a:extLst>
            </p:cNvPr>
            <p:cNvSpPr/>
            <p:nvPr/>
          </p:nvSpPr>
          <p:spPr>
            <a:xfrm>
              <a:off x="5497652" y="2957724"/>
              <a:ext cx="351801" cy="182880"/>
            </a:xfrm>
            <a:prstGeom prst="roundRect">
              <a:avLst/>
            </a:prstGeom>
            <a:solidFill>
              <a:schemeClr val="accent2"/>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Graphik Light"/>
                  <a:ea typeface="+mn-ea"/>
                  <a:cs typeface="+mn-cs"/>
                </a:rPr>
                <a:t>FRD</a:t>
              </a:r>
            </a:p>
          </p:txBody>
        </p:sp>
        <p:sp>
          <p:nvSpPr>
            <p:cNvPr id="84" name="TextBox 12">
              <a:extLst>
                <a:ext uri="{FF2B5EF4-FFF2-40B4-BE49-F238E27FC236}">
                  <a16:creationId xmlns:a16="http://schemas.microsoft.com/office/drawing/2014/main" id="{834F9F38-8F55-9CA6-CC62-BBC61C563095}"/>
                </a:ext>
              </a:extLst>
            </p:cNvPr>
            <p:cNvSpPr txBox="1">
              <a:spLocks noChangeArrowheads="1"/>
            </p:cNvSpPr>
            <p:nvPr/>
          </p:nvSpPr>
          <p:spPr bwMode="auto">
            <a:xfrm>
              <a:off x="5313884" y="3125510"/>
              <a:ext cx="719336"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Fraud Detection</a:t>
              </a:r>
            </a:p>
          </p:txBody>
        </p:sp>
      </p:grpSp>
      <p:grpSp>
        <p:nvGrpSpPr>
          <p:cNvPr id="105" name="Group 104">
            <a:extLst>
              <a:ext uri="{FF2B5EF4-FFF2-40B4-BE49-F238E27FC236}">
                <a16:creationId xmlns:a16="http://schemas.microsoft.com/office/drawing/2014/main" id="{3EC7099D-4535-8385-2D49-6B09C02526F9}"/>
              </a:ext>
            </a:extLst>
          </p:cNvPr>
          <p:cNvGrpSpPr/>
          <p:nvPr/>
        </p:nvGrpSpPr>
        <p:grpSpPr>
          <a:xfrm>
            <a:off x="6781231" y="3100664"/>
            <a:ext cx="670489" cy="442306"/>
            <a:chOff x="5911286" y="2987220"/>
            <a:chExt cx="670489" cy="442306"/>
          </a:xfrm>
        </p:grpSpPr>
        <p:sp>
          <p:nvSpPr>
            <p:cNvPr id="85" name="Rectangle: Rounded Corners 84">
              <a:extLst>
                <a:ext uri="{FF2B5EF4-FFF2-40B4-BE49-F238E27FC236}">
                  <a16:creationId xmlns:a16="http://schemas.microsoft.com/office/drawing/2014/main" id="{A78073B2-6D72-B0B4-4481-DE0F333A3D21}"/>
                </a:ext>
              </a:extLst>
            </p:cNvPr>
            <p:cNvSpPr/>
            <p:nvPr/>
          </p:nvSpPr>
          <p:spPr>
            <a:xfrm>
              <a:off x="6050421" y="2987220"/>
              <a:ext cx="351801" cy="182880"/>
            </a:xfrm>
            <a:prstGeom prst="roundRect">
              <a:avLst/>
            </a:prstGeom>
            <a:solidFill>
              <a:schemeClr val="accent2"/>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Graphik Light"/>
                  <a:ea typeface="+mn-ea"/>
                  <a:cs typeface="+mn-cs"/>
                </a:rPr>
                <a:t>MKT</a:t>
              </a:r>
            </a:p>
          </p:txBody>
        </p:sp>
        <p:sp>
          <p:nvSpPr>
            <p:cNvPr id="88" name="TextBox 12">
              <a:extLst>
                <a:ext uri="{FF2B5EF4-FFF2-40B4-BE49-F238E27FC236}">
                  <a16:creationId xmlns:a16="http://schemas.microsoft.com/office/drawing/2014/main" id="{EDDA33E0-4D19-9C01-5D06-3F7501B6BB67}"/>
                </a:ext>
              </a:extLst>
            </p:cNvPr>
            <p:cNvSpPr txBox="1">
              <a:spLocks noChangeArrowheads="1"/>
            </p:cNvSpPr>
            <p:nvPr/>
          </p:nvSpPr>
          <p:spPr bwMode="auto">
            <a:xfrm>
              <a:off x="5911286" y="3164838"/>
              <a:ext cx="670489"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Marketing Agent</a:t>
              </a:r>
            </a:p>
          </p:txBody>
        </p:sp>
      </p:grpSp>
      <p:grpSp>
        <p:nvGrpSpPr>
          <p:cNvPr id="104" name="Group 103">
            <a:extLst>
              <a:ext uri="{FF2B5EF4-FFF2-40B4-BE49-F238E27FC236}">
                <a16:creationId xmlns:a16="http://schemas.microsoft.com/office/drawing/2014/main" id="{1FEEA482-ADFD-336F-C8A8-A25FA5BFAE82}"/>
              </a:ext>
            </a:extLst>
          </p:cNvPr>
          <p:cNvGrpSpPr/>
          <p:nvPr/>
        </p:nvGrpSpPr>
        <p:grpSpPr>
          <a:xfrm>
            <a:off x="6787417" y="2751868"/>
            <a:ext cx="670489" cy="356128"/>
            <a:chOff x="6373599" y="2967375"/>
            <a:chExt cx="670489" cy="356128"/>
          </a:xfrm>
        </p:grpSpPr>
        <p:sp>
          <p:nvSpPr>
            <p:cNvPr id="100" name="Rectangle: Rounded Corners 99">
              <a:extLst>
                <a:ext uri="{FF2B5EF4-FFF2-40B4-BE49-F238E27FC236}">
                  <a16:creationId xmlns:a16="http://schemas.microsoft.com/office/drawing/2014/main" id="{B3BE83D7-C716-D43E-6B8B-C8FBBA3CF5CF}"/>
                </a:ext>
              </a:extLst>
            </p:cNvPr>
            <p:cNvSpPr/>
            <p:nvPr/>
          </p:nvSpPr>
          <p:spPr>
            <a:xfrm>
              <a:off x="6512734" y="2967375"/>
              <a:ext cx="351801" cy="182880"/>
            </a:xfrm>
            <a:prstGeom prst="roundRect">
              <a:avLst/>
            </a:prstGeom>
            <a:solidFill>
              <a:schemeClr val="accent2"/>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Graphik Light"/>
                  <a:ea typeface="+mn-ea"/>
                  <a:cs typeface="+mn-cs"/>
                </a:rPr>
                <a:t>OPS</a:t>
              </a:r>
            </a:p>
          </p:txBody>
        </p:sp>
        <p:sp>
          <p:nvSpPr>
            <p:cNvPr id="101" name="TextBox 12">
              <a:extLst>
                <a:ext uri="{FF2B5EF4-FFF2-40B4-BE49-F238E27FC236}">
                  <a16:creationId xmlns:a16="http://schemas.microsoft.com/office/drawing/2014/main" id="{BB676401-0C9E-BE1B-9AE1-AC86E9003381}"/>
                </a:ext>
              </a:extLst>
            </p:cNvPr>
            <p:cNvSpPr txBox="1">
              <a:spLocks noChangeArrowheads="1"/>
            </p:cNvSpPr>
            <p:nvPr/>
          </p:nvSpPr>
          <p:spPr bwMode="auto">
            <a:xfrm>
              <a:off x="6373599" y="3144993"/>
              <a:ext cx="670489"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Ops Agent</a:t>
              </a:r>
            </a:p>
          </p:txBody>
        </p:sp>
      </p:grpSp>
      <p:sp>
        <p:nvSpPr>
          <p:cNvPr id="102" name="TextBox 101">
            <a:extLst>
              <a:ext uri="{FF2B5EF4-FFF2-40B4-BE49-F238E27FC236}">
                <a16:creationId xmlns:a16="http://schemas.microsoft.com/office/drawing/2014/main" id="{3CFCE640-63E6-2E07-2ACA-C8657A32B010}"/>
              </a:ext>
            </a:extLst>
          </p:cNvPr>
          <p:cNvSpPr txBox="1"/>
          <p:nvPr/>
        </p:nvSpPr>
        <p:spPr>
          <a:xfrm>
            <a:off x="7404918" y="2916046"/>
            <a:ext cx="739958" cy="553998"/>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Salesforce/</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ServiceNow/</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SAP </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connectors </a:t>
            </a:r>
          </a:p>
        </p:txBody>
      </p:sp>
      <p:sp>
        <p:nvSpPr>
          <p:cNvPr id="108" name="Rounded Rectangle 53">
            <a:extLst>
              <a:ext uri="{FF2B5EF4-FFF2-40B4-BE49-F238E27FC236}">
                <a16:creationId xmlns:a16="http://schemas.microsoft.com/office/drawing/2014/main" id="{1C2196A6-CFC5-841E-5F87-9AF7E2442150}"/>
              </a:ext>
            </a:extLst>
          </p:cNvPr>
          <p:cNvSpPr/>
          <p:nvPr/>
        </p:nvSpPr>
        <p:spPr>
          <a:xfrm>
            <a:off x="3909276" y="2712351"/>
            <a:ext cx="1917979"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5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09" name="Rectangle 108">
            <a:extLst>
              <a:ext uri="{FF2B5EF4-FFF2-40B4-BE49-F238E27FC236}">
                <a16:creationId xmlns:a16="http://schemas.microsoft.com/office/drawing/2014/main" id="{102B9DFE-4B4F-43CA-6773-77ABDD84F8B1}"/>
              </a:ext>
            </a:extLst>
          </p:cNvPr>
          <p:cNvSpPr/>
          <p:nvPr/>
        </p:nvSpPr>
        <p:spPr>
          <a:xfrm>
            <a:off x="3900910" y="2763337"/>
            <a:ext cx="1420196" cy="1906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Framework</a:t>
            </a:r>
          </a:p>
        </p:txBody>
      </p:sp>
      <p:grpSp>
        <p:nvGrpSpPr>
          <p:cNvPr id="117" name="Group 116">
            <a:extLst>
              <a:ext uri="{FF2B5EF4-FFF2-40B4-BE49-F238E27FC236}">
                <a16:creationId xmlns:a16="http://schemas.microsoft.com/office/drawing/2014/main" id="{324039C1-3EA9-C01D-C7DB-F79689266D05}"/>
              </a:ext>
            </a:extLst>
          </p:cNvPr>
          <p:cNvGrpSpPr/>
          <p:nvPr/>
        </p:nvGrpSpPr>
        <p:grpSpPr>
          <a:xfrm>
            <a:off x="2719826" y="3826300"/>
            <a:ext cx="793502" cy="505156"/>
            <a:chOff x="2684686" y="3428736"/>
            <a:chExt cx="856070" cy="544988"/>
          </a:xfrm>
        </p:grpSpPr>
        <p:sp>
          <p:nvSpPr>
            <p:cNvPr id="118" name="TextBox 19">
              <a:extLst>
                <a:ext uri="{FF2B5EF4-FFF2-40B4-BE49-F238E27FC236}">
                  <a16:creationId xmlns:a16="http://schemas.microsoft.com/office/drawing/2014/main" id="{F85A2BA4-708A-1DEF-DC38-2EC03D6220E3}"/>
                </a:ext>
              </a:extLst>
            </p:cNvPr>
            <p:cNvSpPr txBox="1">
              <a:spLocks noChangeArrowheads="1"/>
            </p:cNvSpPr>
            <p:nvPr/>
          </p:nvSpPr>
          <p:spPr bwMode="auto">
            <a:xfrm>
              <a:off x="2684686" y="3688165"/>
              <a:ext cx="856070" cy="28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Model Registry</a:t>
              </a:r>
            </a:p>
          </p:txBody>
        </p:sp>
        <p:pic>
          <p:nvPicPr>
            <p:cNvPr id="119" name="Picture 10" descr="Amazon SageMaker Now Supports Additional Instance Types, Local Mode, Open  Sourced Containers, MXNet and Tensorflow Updates | AWS News Blog">
              <a:extLst>
                <a:ext uri="{FF2B5EF4-FFF2-40B4-BE49-F238E27FC236}">
                  <a16:creationId xmlns:a16="http://schemas.microsoft.com/office/drawing/2014/main" id="{446E992D-AB84-26C7-0BB6-73C479B1906D}"/>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a:extLst>
              <a:ext uri="{FF2B5EF4-FFF2-40B4-BE49-F238E27FC236}">
                <a16:creationId xmlns:a16="http://schemas.microsoft.com/office/drawing/2014/main" id="{6DBC8BF6-7BE9-DDCA-E7EC-C244AD418EAF}"/>
              </a:ext>
            </a:extLst>
          </p:cNvPr>
          <p:cNvGrpSpPr/>
          <p:nvPr/>
        </p:nvGrpSpPr>
        <p:grpSpPr>
          <a:xfrm>
            <a:off x="3306663" y="3822313"/>
            <a:ext cx="793502" cy="505156"/>
            <a:chOff x="2684686" y="3428736"/>
            <a:chExt cx="856070" cy="544988"/>
          </a:xfrm>
        </p:grpSpPr>
        <p:sp>
          <p:nvSpPr>
            <p:cNvPr id="121" name="TextBox 19">
              <a:extLst>
                <a:ext uri="{FF2B5EF4-FFF2-40B4-BE49-F238E27FC236}">
                  <a16:creationId xmlns:a16="http://schemas.microsoft.com/office/drawing/2014/main" id="{900EAF62-3768-BF7D-0F69-769A0F6D5412}"/>
                </a:ext>
              </a:extLst>
            </p:cNvPr>
            <p:cNvSpPr txBox="1">
              <a:spLocks noChangeArrowheads="1"/>
            </p:cNvSpPr>
            <p:nvPr/>
          </p:nvSpPr>
          <p:spPr bwMode="auto">
            <a:xfrm>
              <a:off x="2684686" y="3688165"/>
              <a:ext cx="856070" cy="28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Feature Store</a:t>
              </a:r>
            </a:p>
          </p:txBody>
        </p:sp>
        <p:pic>
          <p:nvPicPr>
            <p:cNvPr id="122" name="Picture 10" descr="Amazon SageMaker Now Supports Additional Instance Types, Local Mode, Open  Sourced Containers, MXNet and Tensorflow Updates | AWS News Blog">
              <a:extLst>
                <a:ext uri="{FF2B5EF4-FFF2-40B4-BE49-F238E27FC236}">
                  <a16:creationId xmlns:a16="http://schemas.microsoft.com/office/drawing/2014/main" id="{07F8DFC0-8C0A-2F77-D8F5-03E14678DC3B}"/>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963174"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a:extLst>
              <a:ext uri="{FF2B5EF4-FFF2-40B4-BE49-F238E27FC236}">
                <a16:creationId xmlns:a16="http://schemas.microsoft.com/office/drawing/2014/main" id="{36C7B712-82E8-4ECA-C619-6EFC23FF4909}"/>
              </a:ext>
            </a:extLst>
          </p:cNvPr>
          <p:cNvGrpSpPr/>
          <p:nvPr/>
        </p:nvGrpSpPr>
        <p:grpSpPr>
          <a:xfrm>
            <a:off x="6590494" y="3928474"/>
            <a:ext cx="326046" cy="357867"/>
            <a:chOff x="5912541" y="3885656"/>
            <a:chExt cx="326046" cy="357867"/>
          </a:xfrm>
        </p:grpSpPr>
        <p:pic>
          <p:nvPicPr>
            <p:cNvPr id="123" name="Graphic 21" descr="Amazon Augmented AI (Amazon A2I) service icon.">
              <a:extLst>
                <a:ext uri="{FF2B5EF4-FFF2-40B4-BE49-F238E27FC236}">
                  <a16:creationId xmlns:a16="http://schemas.microsoft.com/office/drawing/2014/main" id="{315EAD59-25BD-3D3D-3248-79E69AA16D8E}"/>
                </a:ext>
              </a:extLst>
            </p:cNvPr>
            <p:cNvPicPr>
              <a:picLocks noChangeAspect="1" noChangeArrowheads="1"/>
            </p:cNvPicPr>
            <p:nvPr/>
          </p:nvPicPr>
          <p:blipFill>
            <a:blip>
              <a:extLst>
                <a:ext uri="{96DAC541-7B7A-43D3-8B79-37D633B846F1}">
                  <asvg:svgBlip xmlns:asvg="http://schemas.microsoft.com/office/drawing/2016/SVG/main" r:embed="rId34"/>
                </a:ext>
              </a:extLst>
            </a:blip>
            <a:srcRect/>
            <a:stretch/>
          </p:blipFill>
          <p:spPr bwMode="auto">
            <a:xfrm>
              <a:off x="5980557" y="3885656"/>
              <a:ext cx="209856" cy="20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Box 20">
              <a:extLst>
                <a:ext uri="{FF2B5EF4-FFF2-40B4-BE49-F238E27FC236}">
                  <a16:creationId xmlns:a16="http://schemas.microsoft.com/office/drawing/2014/main" id="{A1DB0C49-F961-E690-FB2E-FF7B50DD16D4}"/>
                </a:ext>
              </a:extLst>
            </p:cNvPr>
            <p:cNvSpPr txBox="1">
              <a:spLocks noChangeArrowheads="1"/>
            </p:cNvSpPr>
            <p:nvPr/>
          </p:nvSpPr>
          <p:spPr bwMode="auto">
            <a:xfrm>
              <a:off x="5912541" y="4065013"/>
              <a:ext cx="326046"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A2I</a:t>
              </a:r>
            </a:p>
          </p:txBody>
        </p:sp>
      </p:grpSp>
      <p:grpSp>
        <p:nvGrpSpPr>
          <p:cNvPr id="128" name="Group 127">
            <a:extLst>
              <a:ext uri="{FF2B5EF4-FFF2-40B4-BE49-F238E27FC236}">
                <a16:creationId xmlns:a16="http://schemas.microsoft.com/office/drawing/2014/main" id="{C9E4AD20-8ED2-9CA1-52D2-CA44A1A71C43}"/>
              </a:ext>
            </a:extLst>
          </p:cNvPr>
          <p:cNvGrpSpPr/>
          <p:nvPr/>
        </p:nvGrpSpPr>
        <p:grpSpPr>
          <a:xfrm>
            <a:off x="5997848" y="3912056"/>
            <a:ext cx="735749" cy="461783"/>
            <a:chOff x="5942963" y="3978935"/>
            <a:chExt cx="735749" cy="461783"/>
          </a:xfrm>
        </p:grpSpPr>
        <p:pic>
          <p:nvPicPr>
            <p:cNvPr id="126" name="Graphic 125" descr="Amazon Bedrock AgentCore service icon.">
              <a:extLst>
                <a:ext uri="{FF2B5EF4-FFF2-40B4-BE49-F238E27FC236}">
                  <a16:creationId xmlns:a16="http://schemas.microsoft.com/office/drawing/2014/main" id="{F296500E-AA84-7587-470C-C0CBE66ED054}"/>
                </a:ext>
              </a:extLst>
            </p:cNvPr>
            <p:cNvPicPr>
              <a:picLocks noChangeAspect="1" noChangeArrowheads="1"/>
            </p:cNvPicPr>
            <p:nvPr/>
          </p:nvPicPr>
          <p:blipFill>
            <a:blip>
              <a:extLst>
                <a:ext uri="{96DAC541-7B7A-43D3-8B79-37D633B846F1}">
                  <asvg:svgBlip xmlns:asvg="http://schemas.microsoft.com/office/drawing/2016/SVG/main" r:embed="rId35"/>
                </a:ext>
              </a:extLst>
            </a:blip>
            <a:srcRect/>
            <a:stretch/>
          </p:blipFill>
          <p:spPr bwMode="auto">
            <a:xfrm>
              <a:off x="6200716" y="3978935"/>
              <a:ext cx="211654" cy="2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TextBox 20">
              <a:extLst>
                <a:ext uri="{FF2B5EF4-FFF2-40B4-BE49-F238E27FC236}">
                  <a16:creationId xmlns:a16="http://schemas.microsoft.com/office/drawing/2014/main" id="{3E591B59-B8B1-CCEE-223C-B2310AFFFACD}"/>
                </a:ext>
              </a:extLst>
            </p:cNvPr>
            <p:cNvSpPr txBox="1">
              <a:spLocks noChangeArrowheads="1"/>
            </p:cNvSpPr>
            <p:nvPr/>
          </p:nvSpPr>
          <p:spPr bwMode="auto">
            <a:xfrm>
              <a:off x="5942963" y="4176030"/>
              <a:ext cx="735749"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 Finetune</a:t>
              </a:r>
            </a:p>
          </p:txBody>
        </p:sp>
      </p:grpSp>
      <p:grpSp>
        <p:nvGrpSpPr>
          <p:cNvPr id="129" name="Group 128">
            <a:extLst>
              <a:ext uri="{FF2B5EF4-FFF2-40B4-BE49-F238E27FC236}">
                <a16:creationId xmlns:a16="http://schemas.microsoft.com/office/drawing/2014/main" id="{4A2C527F-A0D8-EF75-5F74-C53FB7D5C657}"/>
              </a:ext>
            </a:extLst>
          </p:cNvPr>
          <p:cNvGrpSpPr/>
          <p:nvPr/>
        </p:nvGrpSpPr>
        <p:grpSpPr>
          <a:xfrm>
            <a:off x="4529441" y="3878265"/>
            <a:ext cx="735749" cy="461783"/>
            <a:chOff x="5942963" y="3978935"/>
            <a:chExt cx="735749" cy="461783"/>
          </a:xfrm>
        </p:grpSpPr>
        <p:pic>
          <p:nvPicPr>
            <p:cNvPr id="133" name="Graphic 132" descr="Amazon Bedrock AgentCore service icon.">
              <a:extLst>
                <a:ext uri="{FF2B5EF4-FFF2-40B4-BE49-F238E27FC236}">
                  <a16:creationId xmlns:a16="http://schemas.microsoft.com/office/drawing/2014/main" id="{DC6E780D-A9A7-E823-B244-AE95842C8E8A}"/>
                </a:ext>
              </a:extLst>
            </p:cNvPr>
            <p:cNvPicPr>
              <a:picLocks noChangeAspect="1" noChangeArrowheads="1"/>
            </p:cNvPicPr>
            <p:nvPr/>
          </p:nvPicPr>
          <p:blipFill>
            <a:blip>
              <a:extLst>
                <a:ext uri="{96DAC541-7B7A-43D3-8B79-37D633B846F1}">
                  <asvg:svgBlip xmlns:asvg="http://schemas.microsoft.com/office/drawing/2016/SVG/main" r:embed="rId35"/>
                </a:ext>
              </a:extLst>
            </a:blip>
            <a:srcRect/>
            <a:stretch/>
          </p:blipFill>
          <p:spPr bwMode="auto">
            <a:xfrm>
              <a:off x="6200716" y="3978935"/>
              <a:ext cx="211654" cy="2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TextBox 20">
              <a:extLst>
                <a:ext uri="{FF2B5EF4-FFF2-40B4-BE49-F238E27FC236}">
                  <a16:creationId xmlns:a16="http://schemas.microsoft.com/office/drawing/2014/main" id="{2CAE4E89-3F93-2BD8-E1CB-E3D1ED554D68}"/>
                </a:ext>
              </a:extLst>
            </p:cNvPr>
            <p:cNvSpPr txBox="1">
              <a:spLocks noChangeArrowheads="1"/>
            </p:cNvSpPr>
            <p:nvPr/>
          </p:nvSpPr>
          <p:spPr bwMode="auto">
            <a:xfrm>
              <a:off x="5942963" y="4176030"/>
              <a:ext cx="735749"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 Eval Model</a:t>
              </a:r>
            </a:p>
          </p:txBody>
        </p:sp>
      </p:grpSp>
      <p:grpSp>
        <p:nvGrpSpPr>
          <p:cNvPr id="135" name="Group 134">
            <a:extLst>
              <a:ext uri="{FF2B5EF4-FFF2-40B4-BE49-F238E27FC236}">
                <a16:creationId xmlns:a16="http://schemas.microsoft.com/office/drawing/2014/main" id="{91C2FD29-2DBF-3EF5-23B5-22E77C94C5B9}"/>
              </a:ext>
            </a:extLst>
          </p:cNvPr>
          <p:cNvGrpSpPr/>
          <p:nvPr/>
        </p:nvGrpSpPr>
        <p:grpSpPr>
          <a:xfrm>
            <a:off x="5553555" y="3815028"/>
            <a:ext cx="703429" cy="610294"/>
            <a:chOff x="2684686" y="3428736"/>
            <a:chExt cx="703429" cy="610294"/>
          </a:xfrm>
        </p:grpSpPr>
        <p:sp>
          <p:nvSpPr>
            <p:cNvPr id="137" name="TextBox 19">
              <a:extLst>
                <a:ext uri="{FF2B5EF4-FFF2-40B4-BE49-F238E27FC236}">
                  <a16:creationId xmlns:a16="http://schemas.microsoft.com/office/drawing/2014/main" id="{6967AD7C-2DAA-EF29-FE6C-A751690C3892}"/>
                </a:ext>
              </a:extLst>
            </p:cNvPr>
            <p:cNvSpPr txBox="1">
              <a:spLocks noChangeArrowheads="1"/>
            </p:cNvSpPr>
            <p:nvPr/>
          </p:nvSpPr>
          <p:spPr bwMode="auto">
            <a:xfrm>
              <a:off x="2684686" y="3688165"/>
              <a:ext cx="703429"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SageMaker Training Jobs</a:t>
              </a:r>
            </a:p>
          </p:txBody>
        </p:sp>
        <p:pic>
          <p:nvPicPr>
            <p:cNvPr id="138" name="Picture 10" descr="Amazon SageMaker Now Supports Additional Instance Types, Local Mode, Open  Sourced Containers, MXNet and Tensorflow Updates | AWS News Blog">
              <a:extLst>
                <a:ext uri="{FF2B5EF4-FFF2-40B4-BE49-F238E27FC236}">
                  <a16:creationId xmlns:a16="http://schemas.microsoft.com/office/drawing/2014/main" id="{5524121D-8120-9216-7D8D-5A86C72F91EF}"/>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2887220" y="3428736"/>
              <a:ext cx="299095" cy="3050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9" name="Group 138">
            <a:extLst>
              <a:ext uri="{FF2B5EF4-FFF2-40B4-BE49-F238E27FC236}">
                <a16:creationId xmlns:a16="http://schemas.microsoft.com/office/drawing/2014/main" id="{1FF64669-086B-7A11-AD77-2B2E513B07D5}"/>
              </a:ext>
            </a:extLst>
          </p:cNvPr>
          <p:cNvGrpSpPr/>
          <p:nvPr/>
        </p:nvGrpSpPr>
        <p:grpSpPr>
          <a:xfrm>
            <a:off x="7392444" y="4756333"/>
            <a:ext cx="531832" cy="464857"/>
            <a:chOff x="8796319" y="2070750"/>
            <a:chExt cx="531832" cy="464857"/>
          </a:xfrm>
        </p:grpSpPr>
        <p:pic>
          <p:nvPicPr>
            <p:cNvPr id="145" name="Graphic 6" descr="Amazon CodeCatalyst service icon.">
              <a:extLst>
                <a:ext uri="{FF2B5EF4-FFF2-40B4-BE49-F238E27FC236}">
                  <a16:creationId xmlns:a16="http://schemas.microsoft.com/office/drawing/2014/main" id="{2225EB39-D44A-452A-450E-F9CED8C526FF}"/>
                </a:ext>
              </a:extLst>
            </p:cNvPr>
            <p:cNvPicPr>
              <a:picLocks noChangeAspect="1" noChangeArrowheads="1"/>
            </p:cNvPicPr>
            <p:nvPr/>
          </p:nvPicPr>
          <p:blipFill>
            <a:blip>
              <a:extLst>
                <a:ext uri="{96DAC541-7B7A-43D3-8B79-37D633B846F1}">
                  <asvg:svgBlip xmlns:asvg="http://schemas.microsoft.com/office/drawing/2016/SVG/main" r:embed="rId21"/>
                </a:ext>
              </a:extLst>
            </a:blip>
            <a:srcRect/>
            <a:stretch/>
          </p:blipFill>
          <p:spPr bwMode="auto">
            <a:xfrm>
              <a:off x="8945425" y="2070750"/>
              <a:ext cx="211698" cy="21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 name="TextBox 15">
              <a:extLst>
                <a:ext uri="{FF2B5EF4-FFF2-40B4-BE49-F238E27FC236}">
                  <a16:creationId xmlns:a16="http://schemas.microsoft.com/office/drawing/2014/main" id="{4DED65E9-FB3A-70F4-DDAD-A62868FCC7D7}"/>
                </a:ext>
              </a:extLst>
            </p:cNvPr>
            <p:cNvSpPr txBox="1">
              <a:spLocks noChangeArrowheads="1"/>
            </p:cNvSpPr>
            <p:nvPr/>
          </p:nvSpPr>
          <p:spPr bwMode="auto">
            <a:xfrm>
              <a:off x="8796319" y="2259313"/>
              <a:ext cx="531832" cy="27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Code</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Catalyst</a:t>
              </a:r>
            </a:p>
          </p:txBody>
        </p:sp>
      </p:grpSp>
      <p:grpSp>
        <p:nvGrpSpPr>
          <p:cNvPr id="147" name="Group 146">
            <a:extLst>
              <a:ext uri="{FF2B5EF4-FFF2-40B4-BE49-F238E27FC236}">
                <a16:creationId xmlns:a16="http://schemas.microsoft.com/office/drawing/2014/main" id="{179432EA-8E2C-E7F4-5F67-30C4E54EF0A9}"/>
              </a:ext>
            </a:extLst>
          </p:cNvPr>
          <p:cNvGrpSpPr/>
          <p:nvPr/>
        </p:nvGrpSpPr>
        <p:grpSpPr>
          <a:xfrm>
            <a:off x="4561598" y="4792564"/>
            <a:ext cx="929873" cy="465488"/>
            <a:chOff x="5907116" y="3984373"/>
            <a:chExt cx="929873" cy="465488"/>
          </a:xfrm>
        </p:grpSpPr>
        <p:pic>
          <p:nvPicPr>
            <p:cNvPr id="148" name="Graphic 147" descr="Amazon Bedrock AgentCore service icon.">
              <a:extLst>
                <a:ext uri="{FF2B5EF4-FFF2-40B4-BE49-F238E27FC236}">
                  <a16:creationId xmlns:a16="http://schemas.microsoft.com/office/drawing/2014/main" id="{077CDE2A-5F52-4B0F-43B0-8AE8D5AAE229}"/>
                </a:ext>
              </a:extLst>
            </p:cNvPr>
            <p:cNvPicPr>
              <a:picLocks noChangeAspect="1" noChangeArrowheads="1"/>
            </p:cNvPicPr>
            <p:nvPr/>
          </p:nvPicPr>
          <p:blipFill>
            <a:blip>
              <a:extLst>
                <a:ext uri="{96DAC541-7B7A-43D3-8B79-37D633B846F1}">
                  <asvg:svgBlip xmlns:asvg="http://schemas.microsoft.com/office/drawing/2016/SVG/main" r:embed="rId35"/>
                </a:ext>
              </a:extLst>
            </a:blip>
            <a:srcRect/>
            <a:stretch/>
          </p:blipFill>
          <p:spPr bwMode="auto">
            <a:xfrm>
              <a:off x="6266226" y="3984373"/>
              <a:ext cx="211654" cy="21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TextBox 20">
              <a:extLst>
                <a:ext uri="{FF2B5EF4-FFF2-40B4-BE49-F238E27FC236}">
                  <a16:creationId xmlns:a16="http://schemas.microsoft.com/office/drawing/2014/main" id="{9BE380EC-1089-7E2C-F146-12EBCA288211}"/>
                </a:ext>
              </a:extLst>
            </p:cNvPr>
            <p:cNvSpPr txBox="1">
              <a:spLocks noChangeArrowheads="1"/>
            </p:cNvSpPr>
            <p:nvPr/>
          </p:nvSpPr>
          <p:spPr bwMode="auto">
            <a:xfrm>
              <a:off x="5907116" y="4185173"/>
              <a:ext cx="929873"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Bedrock Knowledgebase</a:t>
              </a:r>
            </a:p>
          </p:txBody>
        </p:sp>
      </p:grpSp>
      <p:grpSp>
        <p:nvGrpSpPr>
          <p:cNvPr id="152" name="Group 151">
            <a:extLst>
              <a:ext uri="{FF2B5EF4-FFF2-40B4-BE49-F238E27FC236}">
                <a16:creationId xmlns:a16="http://schemas.microsoft.com/office/drawing/2014/main" id="{1F6DB035-19C6-DE54-9805-67AD2FDBBF3A}"/>
              </a:ext>
            </a:extLst>
          </p:cNvPr>
          <p:cNvGrpSpPr/>
          <p:nvPr/>
        </p:nvGrpSpPr>
        <p:grpSpPr>
          <a:xfrm>
            <a:off x="5459385" y="4818288"/>
            <a:ext cx="1048390" cy="338026"/>
            <a:chOff x="5328648" y="4820002"/>
            <a:chExt cx="1048390" cy="338026"/>
          </a:xfrm>
        </p:grpSpPr>
        <p:pic>
          <p:nvPicPr>
            <p:cNvPr id="150" name="Graphic 14" descr="Amazon OpenSearch Service service icon.">
              <a:extLst>
                <a:ext uri="{FF2B5EF4-FFF2-40B4-BE49-F238E27FC236}">
                  <a16:creationId xmlns:a16="http://schemas.microsoft.com/office/drawing/2014/main" id="{8EC665DC-12CC-3CCE-CF35-98D9E3A3517F}"/>
                </a:ext>
              </a:extLst>
            </p:cNvPr>
            <p:cNvPicPr>
              <a:picLocks noChangeAspect="1" noChangeArrowheads="1"/>
            </p:cNvPicPr>
            <p:nvPr/>
          </p:nvPicPr>
          <p:blipFill>
            <a:blip>
              <a:extLst>
                <a:ext uri="{96DAC541-7B7A-43D3-8B79-37D633B846F1}">
                  <asvg:svgBlip xmlns:asvg="http://schemas.microsoft.com/office/drawing/2016/SVG/main" r:embed="rId36"/>
                </a:ext>
              </a:extLst>
            </a:blip>
            <a:srcRect/>
            <a:stretch/>
          </p:blipFill>
          <p:spPr bwMode="auto">
            <a:xfrm>
              <a:off x="5727017" y="4820002"/>
              <a:ext cx="199583" cy="19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TextBox 10">
              <a:extLst>
                <a:ext uri="{FF2B5EF4-FFF2-40B4-BE49-F238E27FC236}">
                  <a16:creationId xmlns:a16="http://schemas.microsoft.com/office/drawing/2014/main" id="{2AEDE8C4-A479-9573-B00B-FAF94C3A276B}"/>
                </a:ext>
              </a:extLst>
            </p:cNvPr>
            <p:cNvSpPr txBox="1">
              <a:spLocks noChangeArrowheads="1"/>
            </p:cNvSpPr>
            <p:nvPr/>
          </p:nvSpPr>
          <p:spPr bwMode="auto">
            <a:xfrm>
              <a:off x="5328648" y="4957973"/>
              <a:ext cx="104839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mn-ea"/>
                  <a:cs typeface="Arial" panose="020B0604020202020204" pitchFamily="34" charset="0"/>
                </a:rPr>
                <a:t>OpenSearch</a:t>
              </a:r>
            </a:p>
          </p:txBody>
        </p:sp>
      </p:grpSp>
      <p:grpSp>
        <p:nvGrpSpPr>
          <p:cNvPr id="158" name="Group 157">
            <a:extLst>
              <a:ext uri="{FF2B5EF4-FFF2-40B4-BE49-F238E27FC236}">
                <a16:creationId xmlns:a16="http://schemas.microsoft.com/office/drawing/2014/main" id="{E1723AE7-CF89-C862-93E9-7126BC752CAB}"/>
              </a:ext>
            </a:extLst>
          </p:cNvPr>
          <p:cNvGrpSpPr/>
          <p:nvPr/>
        </p:nvGrpSpPr>
        <p:grpSpPr>
          <a:xfrm>
            <a:off x="4390925" y="5605450"/>
            <a:ext cx="581014" cy="410393"/>
            <a:chOff x="4390925" y="5605450"/>
            <a:chExt cx="581014" cy="410393"/>
          </a:xfrm>
        </p:grpSpPr>
        <p:pic>
          <p:nvPicPr>
            <p:cNvPr id="156" name="Graphic 18" descr="AWS Database Migration Service (AWS DMS) service icon.">
              <a:extLst>
                <a:ext uri="{FF2B5EF4-FFF2-40B4-BE49-F238E27FC236}">
                  <a16:creationId xmlns:a16="http://schemas.microsoft.com/office/drawing/2014/main" id="{2DB73FD4-BC8A-C3B9-B72C-6C8F976E0FE3}"/>
                </a:ext>
              </a:extLst>
            </p:cNvPr>
            <p:cNvPicPr>
              <a:picLocks noChangeAspect="1" noChangeArrowheads="1"/>
            </p:cNvPicPr>
            <p:nvPr/>
          </p:nvPicPr>
          <p:blipFill>
            <a:blip>
              <a:extLst>
                <a:ext uri="{96DAC541-7B7A-43D3-8B79-37D633B846F1}">
                  <asvg:svgBlip xmlns:asvg="http://schemas.microsoft.com/office/drawing/2016/SVG/main" r:embed="rId37"/>
                </a:ext>
              </a:extLst>
            </a:blip>
            <a:srcRect/>
            <a:stretch/>
          </p:blipFill>
          <p:spPr bwMode="auto">
            <a:xfrm>
              <a:off x="4560745" y="5605450"/>
              <a:ext cx="214148" cy="21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TextBox 34">
              <a:extLst>
                <a:ext uri="{FF2B5EF4-FFF2-40B4-BE49-F238E27FC236}">
                  <a16:creationId xmlns:a16="http://schemas.microsoft.com/office/drawing/2014/main" id="{66BDB711-882E-1FA7-AEF1-15DB041D8C7A}"/>
                </a:ext>
              </a:extLst>
            </p:cNvPr>
            <p:cNvSpPr txBox="1">
              <a:spLocks noChangeArrowheads="1"/>
            </p:cNvSpPr>
            <p:nvPr/>
          </p:nvSpPr>
          <p:spPr bwMode="auto">
            <a:xfrm>
              <a:off x="4390925" y="5815788"/>
              <a:ext cx="5810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DMS</a:t>
              </a:r>
            </a:p>
          </p:txBody>
        </p:sp>
      </p:grpSp>
      <p:grpSp>
        <p:nvGrpSpPr>
          <p:cNvPr id="163" name="Group 162">
            <a:extLst>
              <a:ext uri="{FF2B5EF4-FFF2-40B4-BE49-F238E27FC236}">
                <a16:creationId xmlns:a16="http://schemas.microsoft.com/office/drawing/2014/main" id="{89BC50E3-D428-F126-5F6C-A1E545C2D9D2}"/>
              </a:ext>
            </a:extLst>
          </p:cNvPr>
          <p:cNvGrpSpPr/>
          <p:nvPr/>
        </p:nvGrpSpPr>
        <p:grpSpPr>
          <a:xfrm>
            <a:off x="6232463" y="5587289"/>
            <a:ext cx="932463" cy="415329"/>
            <a:chOff x="2167420" y="2132781"/>
            <a:chExt cx="932463" cy="415329"/>
          </a:xfrm>
        </p:grpSpPr>
        <p:sp>
          <p:nvSpPr>
            <p:cNvPr id="164" name="TextBox 9">
              <a:extLst>
                <a:ext uri="{FF2B5EF4-FFF2-40B4-BE49-F238E27FC236}">
                  <a16:creationId xmlns:a16="http://schemas.microsoft.com/office/drawing/2014/main" id="{DF03A598-E4B5-51EB-B19D-2854B56336AD}"/>
                </a:ext>
              </a:extLst>
            </p:cNvPr>
            <p:cNvSpPr txBox="1">
              <a:spLocks noChangeArrowheads="1"/>
            </p:cNvSpPr>
            <p:nvPr/>
          </p:nvSpPr>
          <p:spPr bwMode="auto">
            <a:xfrm>
              <a:off x="2167420" y="2369600"/>
              <a:ext cx="932463"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DynamoDB</a:t>
              </a:r>
            </a:p>
          </p:txBody>
        </p:sp>
        <p:pic>
          <p:nvPicPr>
            <p:cNvPr id="165" name="Picture 16">
              <a:extLst>
                <a:ext uri="{FF2B5EF4-FFF2-40B4-BE49-F238E27FC236}">
                  <a16:creationId xmlns:a16="http://schemas.microsoft.com/office/drawing/2014/main" id="{9BA29468-6762-3117-157D-57CDC26C3A3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496028" y="2132781"/>
              <a:ext cx="282401" cy="2554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8" name="Group 167">
            <a:extLst>
              <a:ext uri="{FF2B5EF4-FFF2-40B4-BE49-F238E27FC236}">
                <a16:creationId xmlns:a16="http://schemas.microsoft.com/office/drawing/2014/main" id="{85E4C4D2-758C-609B-CAD1-935ADC037C30}"/>
              </a:ext>
            </a:extLst>
          </p:cNvPr>
          <p:cNvGrpSpPr/>
          <p:nvPr/>
        </p:nvGrpSpPr>
        <p:grpSpPr>
          <a:xfrm>
            <a:off x="6861371" y="5634934"/>
            <a:ext cx="662569" cy="367683"/>
            <a:chOff x="6620471" y="5634934"/>
            <a:chExt cx="662569" cy="367683"/>
          </a:xfrm>
        </p:grpSpPr>
        <p:pic>
          <p:nvPicPr>
            <p:cNvPr id="166" name="Graphic 165" descr="Amazon DataZone service icon.">
              <a:extLst>
                <a:ext uri="{FF2B5EF4-FFF2-40B4-BE49-F238E27FC236}">
                  <a16:creationId xmlns:a16="http://schemas.microsoft.com/office/drawing/2014/main" id="{D870F8ED-8951-5733-01B9-F60F34DDC214}"/>
                </a:ext>
              </a:extLst>
            </p:cNvPr>
            <p:cNvPicPr>
              <a:picLocks noChangeAspect="1" noChangeArrowheads="1"/>
            </p:cNvPicPr>
            <p:nvPr/>
          </p:nvPicPr>
          <p:blipFill>
            <a:blip>
              <a:extLst>
                <a:ext uri="{96DAC541-7B7A-43D3-8B79-37D633B846F1}">
                  <asvg:svgBlip xmlns:asvg="http://schemas.microsoft.com/office/drawing/2016/SVG/main" r:embed="rId38"/>
                </a:ext>
              </a:extLst>
            </a:blip>
            <a:srcRect/>
            <a:stretch/>
          </p:blipFill>
          <p:spPr bwMode="auto">
            <a:xfrm>
              <a:off x="6823741" y="5634934"/>
              <a:ext cx="192310" cy="192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TextBox 34">
              <a:extLst>
                <a:ext uri="{FF2B5EF4-FFF2-40B4-BE49-F238E27FC236}">
                  <a16:creationId xmlns:a16="http://schemas.microsoft.com/office/drawing/2014/main" id="{92A8E2D3-FBBB-E572-0445-0176CA74146E}"/>
                </a:ext>
              </a:extLst>
            </p:cNvPr>
            <p:cNvSpPr txBox="1">
              <a:spLocks noChangeArrowheads="1"/>
            </p:cNvSpPr>
            <p:nvPr/>
          </p:nvSpPr>
          <p:spPr bwMode="auto">
            <a:xfrm>
              <a:off x="6620471" y="5802562"/>
              <a:ext cx="66256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cs typeface="Arial" panose="020B0604020202020204" pitchFamily="34" charset="0"/>
                </a:rPr>
                <a:t>DataZone</a:t>
              </a:r>
              <a:endPar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endParaRPr>
            </a:p>
          </p:txBody>
        </p:sp>
      </p:grpSp>
      <p:grpSp>
        <p:nvGrpSpPr>
          <p:cNvPr id="172" name="Group 171">
            <a:extLst>
              <a:ext uri="{FF2B5EF4-FFF2-40B4-BE49-F238E27FC236}">
                <a16:creationId xmlns:a16="http://schemas.microsoft.com/office/drawing/2014/main" id="{A440F00E-7D4B-51DE-6176-F3D5F57DA56A}"/>
              </a:ext>
            </a:extLst>
          </p:cNvPr>
          <p:cNvGrpSpPr/>
          <p:nvPr/>
        </p:nvGrpSpPr>
        <p:grpSpPr>
          <a:xfrm>
            <a:off x="7528113" y="5590836"/>
            <a:ext cx="749288" cy="425739"/>
            <a:chOff x="6550543" y="5576879"/>
            <a:chExt cx="749288" cy="425739"/>
          </a:xfrm>
        </p:grpSpPr>
        <p:pic>
          <p:nvPicPr>
            <p:cNvPr id="173" name="Graphic 7" descr="Amazon API Gateway service icon.">
              <a:extLst>
                <a:ext uri="{FF2B5EF4-FFF2-40B4-BE49-F238E27FC236}">
                  <a16:creationId xmlns:a16="http://schemas.microsoft.com/office/drawing/2014/main" id="{442BE4FA-2D82-8BD7-8498-2E726260891D}"/>
                </a:ext>
              </a:extLst>
            </p:cNvPr>
            <p:cNvPicPr>
              <a:picLocks noChangeAspect="1" noChangeArrowheads="1"/>
            </p:cNvPicPr>
            <p:nvPr/>
          </p:nvPicPr>
          <p:blipFill>
            <a:blip>
              <a:extLst>
                <a:ext uri="{96DAC541-7B7A-43D3-8B79-37D633B846F1}">
                  <asvg:svgBlip xmlns:asvg="http://schemas.microsoft.com/office/drawing/2016/SVG/main" r:embed="rId39"/>
                </a:ext>
              </a:extLst>
            </a:blip>
            <a:srcRect/>
            <a:stretch/>
          </p:blipFill>
          <p:spPr bwMode="auto">
            <a:xfrm>
              <a:off x="6816090" y="5576879"/>
              <a:ext cx="197959" cy="19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TextBox 9">
              <a:extLst>
                <a:ext uri="{FF2B5EF4-FFF2-40B4-BE49-F238E27FC236}">
                  <a16:creationId xmlns:a16="http://schemas.microsoft.com/office/drawing/2014/main" id="{5A799EDC-14A6-21B3-B02C-DEF4AD7E3170}"/>
                </a:ext>
              </a:extLst>
            </p:cNvPr>
            <p:cNvSpPr txBox="1">
              <a:spLocks noChangeArrowheads="1"/>
            </p:cNvSpPr>
            <p:nvPr/>
          </p:nvSpPr>
          <p:spPr bwMode="auto">
            <a:xfrm>
              <a:off x="6550543" y="5802563"/>
              <a:ext cx="749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API Gateway</a:t>
              </a:r>
            </a:p>
          </p:txBody>
        </p:sp>
      </p:grpSp>
      <p:sp>
        <p:nvSpPr>
          <p:cNvPr id="537" name="Rounded Rectangle 114">
            <a:extLst>
              <a:ext uri="{FF2B5EF4-FFF2-40B4-BE49-F238E27FC236}">
                <a16:creationId xmlns:a16="http://schemas.microsoft.com/office/drawing/2014/main" id="{4FEB66D2-6544-6E61-6776-B1A7EEC762C6}"/>
              </a:ext>
            </a:extLst>
          </p:cNvPr>
          <p:cNvSpPr/>
          <p:nvPr/>
        </p:nvSpPr>
        <p:spPr>
          <a:xfrm>
            <a:off x="7969349" y="2710158"/>
            <a:ext cx="2114730"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0" rIns="36576" bIns="0" rtlCol="0" anchor="t"/>
          <a:lstStyle/>
          <a:p>
            <a:pPr marL="0" marR="0" lvl="0" indent="0" algn="l" defTabSz="914400" rtl="0" eaLnBrk="1" fontAlgn="base" latinLnBrk="0" hangingPunct="1">
              <a:lnSpc>
                <a:spcPct val="90000"/>
              </a:lnSpc>
              <a:spcBef>
                <a:spcPct val="0"/>
              </a:spcBef>
              <a:spcAft>
                <a:spcPts val="0"/>
              </a:spcAft>
              <a:buClrTx/>
              <a:buSzTx/>
              <a:buFontTx/>
              <a:buNone/>
              <a:tabLst/>
              <a:defRPr/>
            </a:pPr>
            <a:endParaRPr kumimoji="0" lang="en-US" sz="800" b="1" i="0" u="none" strike="noStrike" kern="0" cap="none" spc="0" normalizeH="0" baseline="0" noProof="0" err="1">
              <a:ln>
                <a:noFill/>
              </a:ln>
              <a:solidFill>
                <a:srgbClr val="000000"/>
              </a:solidFill>
              <a:effectLst/>
              <a:uLnTx/>
              <a:uFillTx/>
              <a:latin typeface="Graphik Light"/>
              <a:ea typeface="+mn-ea"/>
              <a:cs typeface="Arial" charset="0"/>
            </a:endParaRPr>
          </a:p>
        </p:txBody>
      </p:sp>
      <p:sp>
        <p:nvSpPr>
          <p:cNvPr id="538" name="Rectangle 537">
            <a:extLst>
              <a:ext uri="{FF2B5EF4-FFF2-40B4-BE49-F238E27FC236}">
                <a16:creationId xmlns:a16="http://schemas.microsoft.com/office/drawing/2014/main" id="{509CD827-DD55-9A99-25AF-8B4853C0FD90}"/>
              </a:ext>
            </a:extLst>
          </p:cNvPr>
          <p:cNvSpPr/>
          <p:nvPr/>
        </p:nvSpPr>
        <p:spPr>
          <a:xfrm>
            <a:off x="8067816" y="2729857"/>
            <a:ext cx="2233266" cy="1570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Certification &amp; Readiness</a:t>
            </a:r>
          </a:p>
        </p:txBody>
      </p:sp>
      <p:sp>
        <p:nvSpPr>
          <p:cNvPr id="539" name="TextBox 538">
            <a:extLst>
              <a:ext uri="{FF2B5EF4-FFF2-40B4-BE49-F238E27FC236}">
                <a16:creationId xmlns:a16="http://schemas.microsoft.com/office/drawing/2014/main" id="{C204BE3A-075D-6E1A-C4B1-D6A922288DBF}"/>
              </a:ext>
            </a:extLst>
          </p:cNvPr>
          <p:cNvSpPr txBox="1"/>
          <p:nvPr/>
        </p:nvSpPr>
        <p:spPr>
          <a:xfrm>
            <a:off x="9648894" y="3004055"/>
            <a:ext cx="472103" cy="446276"/>
          </a:xfrm>
          <a:prstGeom prst="rect">
            <a:avLst/>
          </a:prstGeom>
          <a:noFill/>
        </p:spPr>
        <p:txBody>
          <a:bodyPr wrap="square" lIns="0" tIns="0" rIns="0" bIns="0" rtlCol="0">
            <a:spAutoFit/>
          </a:bodyPr>
          <a:lstStyle/>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800" b="1" i="0" u="none" strike="noStrike" kern="1200" cap="none" spc="0" normalizeH="0" baseline="0" noProof="0">
                <a:ln>
                  <a:noFill/>
                </a:ln>
                <a:solidFill>
                  <a:srgbClr val="000000"/>
                </a:solidFill>
                <a:effectLst/>
                <a:uLnTx/>
                <a:uFillTx/>
                <a:latin typeface="Graphik Bold"/>
                <a:ea typeface="+mn-ea"/>
                <a:cs typeface="+mn-cs"/>
              </a:rPr>
              <a:t>Optional</a:t>
            </a:r>
            <a:r>
              <a:rPr kumimoji="0" lang="en-US" sz="800" b="0" i="0" u="none" strike="noStrike" kern="1200" cap="none" spc="0" normalizeH="0" baseline="0" noProof="0">
                <a:ln>
                  <a:noFill/>
                </a:ln>
                <a:solidFill>
                  <a:srgbClr val="000000"/>
                </a:solidFill>
                <a:effectLst/>
                <a:uLnTx/>
                <a:uFillTx/>
                <a:latin typeface="Graphik Regular"/>
                <a:ea typeface="+mn-ea"/>
                <a:cs typeface="+mn-cs"/>
              </a:rPr>
              <a:t>: </a:t>
            </a:r>
            <a:r>
              <a:rPr kumimoji="0" lang="en-US" sz="700" b="0" i="0" u="none" strike="noStrike" kern="1200" cap="none" spc="0" normalizeH="0" baseline="0" noProof="0" err="1">
                <a:ln>
                  <a:noFill/>
                </a:ln>
                <a:solidFill>
                  <a:srgbClr val="000000"/>
                </a:solidFill>
                <a:effectLst/>
                <a:uLnTx/>
                <a:uFillTx/>
                <a:latin typeface="Graphik Light" panose="020B0403030202060203" pitchFamily="34" charset="77"/>
                <a:ea typeface="+mn-ea"/>
                <a:cs typeface="+mn-cs"/>
              </a:rPr>
              <a:t>Arize</a:t>
            </a: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a:t>
            </a:r>
          </a:p>
          <a:p>
            <a:pPr marL="0" marR="0" lvl="0" indent="0" algn="l" defTabSz="228600" rtl="0" eaLnBrk="1" fontAlgn="auto" latinLnBrk="0" hangingPunct="1">
              <a:lnSpc>
                <a:spcPct val="100000"/>
              </a:lnSpc>
              <a:spcBef>
                <a:spcPts val="0"/>
              </a:spcBef>
              <a:spcAft>
                <a:spcPts val="0"/>
              </a:spcAft>
              <a:buClr>
                <a:srgbClr val="A100FF"/>
              </a:buClr>
              <a:buSzTx/>
              <a:buFontTx/>
              <a:buNone/>
              <a:tabLst/>
              <a:defRPr/>
            </a:pPr>
            <a:r>
              <a:rPr kumimoji="0" lang="en-US" sz="700" b="0" i="0" u="none" strike="noStrike" kern="1200" cap="none" spc="0" normalizeH="0" baseline="0" noProof="0">
                <a:ln>
                  <a:noFill/>
                </a:ln>
                <a:solidFill>
                  <a:srgbClr val="000000"/>
                </a:solidFill>
                <a:effectLst/>
                <a:uLnTx/>
                <a:uFillTx/>
                <a:latin typeface="Graphik Light" panose="020B0403030202060203" pitchFamily="34" charset="77"/>
                <a:ea typeface="+mn-ea"/>
                <a:cs typeface="+mn-cs"/>
              </a:rPr>
              <a:t>Fiddler, W&amp;B</a:t>
            </a:r>
          </a:p>
        </p:txBody>
      </p:sp>
      <p:grpSp>
        <p:nvGrpSpPr>
          <p:cNvPr id="540" name="Group 539">
            <a:extLst>
              <a:ext uri="{FF2B5EF4-FFF2-40B4-BE49-F238E27FC236}">
                <a16:creationId xmlns:a16="http://schemas.microsoft.com/office/drawing/2014/main" id="{735B7494-31AF-FC06-A581-733AE67B6B77}"/>
              </a:ext>
            </a:extLst>
          </p:cNvPr>
          <p:cNvGrpSpPr/>
          <p:nvPr/>
        </p:nvGrpSpPr>
        <p:grpSpPr>
          <a:xfrm>
            <a:off x="8213459" y="2964631"/>
            <a:ext cx="656896" cy="468882"/>
            <a:chOff x="9481351" y="1827744"/>
            <a:chExt cx="902235" cy="644000"/>
          </a:xfrm>
          <a:effectLst/>
        </p:grpSpPr>
        <p:pic>
          <p:nvPicPr>
            <p:cNvPr id="541" name="Graphic 6" descr="AWS CodePipeline service icon.">
              <a:extLst>
                <a:ext uri="{FF2B5EF4-FFF2-40B4-BE49-F238E27FC236}">
                  <a16:creationId xmlns:a16="http://schemas.microsoft.com/office/drawing/2014/main" id="{64E9098A-A8BF-0BE1-DE6D-1D8D2953454B}"/>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9813403" y="1827744"/>
              <a:ext cx="27432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 name="TextBox 9">
              <a:extLst>
                <a:ext uri="{FF2B5EF4-FFF2-40B4-BE49-F238E27FC236}">
                  <a16:creationId xmlns:a16="http://schemas.microsoft.com/office/drawing/2014/main" id="{1491A88F-1C04-E39A-8627-F57FAAA9479C}"/>
                </a:ext>
              </a:extLst>
            </p:cNvPr>
            <p:cNvSpPr txBox="1">
              <a:spLocks noChangeArrowheads="1"/>
            </p:cNvSpPr>
            <p:nvPr/>
          </p:nvSpPr>
          <p:spPr bwMode="auto">
            <a:xfrm>
              <a:off x="9481351" y="2105206"/>
              <a:ext cx="902235" cy="36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Code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Build</a:t>
              </a:r>
            </a:p>
          </p:txBody>
        </p:sp>
      </p:grpSp>
      <p:grpSp>
        <p:nvGrpSpPr>
          <p:cNvPr id="543" name="Group 542">
            <a:extLst>
              <a:ext uri="{FF2B5EF4-FFF2-40B4-BE49-F238E27FC236}">
                <a16:creationId xmlns:a16="http://schemas.microsoft.com/office/drawing/2014/main" id="{BA2FF649-D2CF-40C1-70FA-65163977FF82}"/>
              </a:ext>
            </a:extLst>
          </p:cNvPr>
          <p:cNvGrpSpPr/>
          <p:nvPr/>
        </p:nvGrpSpPr>
        <p:grpSpPr>
          <a:xfrm>
            <a:off x="8638067" y="2952799"/>
            <a:ext cx="575470" cy="492362"/>
            <a:chOff x="5592856" y="2141926"/>
            <a:chExt cx="575470" cy="492362"/>
          </a:xfrm>
        </p:grpSpPr>
        <p:sp>
          <p:nvSpPr>
            <p:cNvPr id="544" name="TextBox 12">
              <a:extLst>
                <a:ext uri="{FF2B5EF4-FFF2-40B4-BE49-F238E27FC236}">
                  <a16:creationId xmlns:a16="http://schemas.microsoft.com/office/drawing/2014/main" id="{FA1C02CD-DB24-1E85-886C-DA3DA00A58D1}"/>
                </a:ext>
              </a:extLst>
            </p:cNvPr>
            <p:cNvSpPr txBox="1">
              <a:spLocks noChangeArrowheads="1"/>
            </p:cNvSpPr>
            <p:nvPr/>
          </p:nvSpPr>
          <p:spPr bwMode="auto">
            <a:xfrm>
              <a:off x="5592856" y="2369600"/>
              <a:ext cx="575470"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Bedrock Guardrail</a:t>
              </a:r>
            </a:p>
          </p:txBody>
        </p:sp>
        <p:pic>
          <p:nvPicPr>
            <p:cNvPr id="545" name="Picture 2" descr="Bedrock (AWS) Logo Free Download SVG... · LobeHub">
              <a:extLst>
                <a:ext uri="{FF2B5EF4-FFF2-40B4-BE49-F238E27FC236}">
                  <a16:creationId xmlns:a16="http://schemas.microsoft.com/office/drawing/2014/main" id="{5A88AA41-A758-FEB3-1F39-E2C86629B31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757438" y="2141926"/>
              <a:ext cx="239244" cy="2392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6" name="Group 545">
            <a:extLst>
              <a:ext uri="{FF2B5EF4-FFF2-40B4-BE49-F238E27FC236}">
                <a16:creationId xmlns:a16="http://schemas.microsoft.com/office/drawing/2014/main" id="{F93D9B0A-F10E-B6A0-3B83-9C019555532F}"/>
              </a:ext>
            </a:extLst>
          </p:cNvPr>
          <p:cNvGrpSpPr/>
          <p:nvPr/>
        </p:nvGrpSpPr>
        <p:grpSpPr>
          <a:xfrm>
            <a:off x="9033242" y="2925669"/>
            <a:ext cx="644285" cy="513501"/>
            <a:chOff x="8887686" y="2890152"/>
            <a:chExt cx="644285" cy="513501"/>
          </a:xfrm>
        </p:grpSpPr>
        <p:sp>
          <p:nvSpPr>
            <p:cNvPr id="547" name="TextBox 19">
              <a:extLst>
                <a:ext uri="{FF2B5EF4-FFF2-40B4-BE49-F238E27FC236}">
                  <a16:creationId xmlns:a16="http://schemas.microsoft.com/office/drawing/2014/main" id="{86452D7A-B07B-22E0-4DA9-2B5D19379D39}"/>
                </a:ext>
              </a:extLst>
            </p:cNvPr>
            <p:cNvSpPr txBox="1">
              <a:spLocks noChangeArrowheads="1"/>
            </p:cNvSpPr>
            <p:nvPr/>
          </p:nvSpPr>
          <p:spPr bwMode="auto">
            <a:xfrm>
              <a:off x="8887686" y="3138965"/>
              <a:ext cx="644285" cy="26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SageMaker  Pipelines</a:t>
              </a:r>
            </a:p>
          </p:txBody>
        </p:sp>
        <p:pic>
          <p:nvPicPr>
            <p:cNvPr id="548" name="Picture 10" descr="Amazon SageMaker Now Supports Additional Instance Types, Local Mode, Open  Sourced Containers, MXNet and Tensorflow Updates | AWS News Blog">
              <a:extLst>
                <a:ext uri="{FF2B5EF4-FFF2-40B4-BE49-F238E27FC236}">
                  <a16:creationId xmlns:a16="http://schemas.microsoft.com/office/drawing/2014/main" id="{8EA75734-10ED-76B2-85D3-2ED4EFF2A5FD}"/>
                </a:ext>
              </a:extLst>
            </p:cNvPr>
            <p:cNvPicPr>
              <a:picLocks noChangeAspect="1" noChangeArrowheads="1"/>
            </p:cNvPicPr>
            <p:nvPr/>
          </p:nvPicPr>
          <p:blipFill>
            <a:blip r:embed="rId11" cstate="email">
              <a:duotone>
                <a:prstClr val="black"/>
                <a:srgbClr val="A366FF">
                  <a:tint val="45000"/>
                  <a:satMod val="400000"/>
                </a:srgbClr>
              </a:duotone>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9073191" y="2890152"/>
              <a:ext cx="273947" cy="27942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9" name="Group 548">
            <a:extLst>
              <a:ext uri="{FF2B5EF4-FFF2-40B4-BE49-F238E27FC236}">
                <a16:creationId xmlns:a16="http://schemas.microsoft.com/office/drawing/2014/main" id="{EECC7095-900C-9CD3-723A-9FA1C0C435D8}"/>
              </a:ext>
            </a:extLst>
          </p:cNvPr>
          <p:cNvGrpSpPr/>
          <p:nvPr/>
        </p:nvGrpSpPr>
        <p:grpSpPr>
          <a:xfrm>
            <a:off x="7806505" y="2970061"/>
            <a:ext cx="778019" cy="468882"/>
            <a:chOff x="9447601" y="1827744"/>
            <a:chExt cx="1068593" cy="644000"/>
          </a:xfrm>
          <a:effectLst/>
        </p:grpSpPr>
        <p:pic>
          <p:nvPicPr>
            <p:cNvPr id="550" name="Graphic 6" descr="AWS CodePipeline service icon.">
              <a:extLst>
                <a:ext uri="{FF2B5EF4-FFF2-40B4-BE49-F238E27FC236}">
                  <a16:creationId xmlns:a16="http://schemas.microsoft.com/office/drawing/2014/main" id="{D289C7FC-9E2D-68B5-D09B-831E2C7BAA2B}"/>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9838029" y="1827744"/>
              <a:ext cx="27432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1" name="TextBox 9">
              <a:extLst>
                <a:ext uri="{FF2B5EF4-FFF2-40B4-BE49-F238E27FC236}">
                  <a16:creationId xmlns:a16="http://schemas.microsoft.com/office/drawing/2014/main" id="{B92FE742-1A0F-2DCB-E415-D645B62FE116}"/>
                </a:ext>
              </a:extLst>
            </p:cNvPr>
            <p:cNvSpPr txBox="1">
              <a:spLocks noChangeArrowheads="1"/>
            </p:cNvSpPr>
            <p:nvPr/>
          </p:nvSpPr>
          <p:spPr bwMode="auto">
            <a:xfrm>
              <a:off x="9447601" y="2105206"/>
              <a:ext cx="1068593" cy="36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Code</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Pipeline</a:t>
              </a:r>
            </a:p>
          </p:txBody>
        </p:sp>
      </p:grpSp>
      <p:grpSp>
        <p:nvGrpSpPr>
          <p:cNvPr id="552" name="Group 551">
            <a:extLst>
              <a:ext uri="{FF2B5EF4-FFF2-40B4-BE49-F238E27FC236}">
                <a16:creationId xmlns:a16="http://schemas.microsoft.com/office/drawing/2014/main" id="{2ACF3989-8EE7-41FE-9989-E253EB07200D}"/>
              </a:ext>
            </a:extLst>
          </p:cNvPr>
          <p:cNvGrpSpPr/>
          <p:nvPr/>
        </p:nvGrpSpPr>
        <p:grpSpPr>
          <a:xfrm>
            <a:off x="5339467" y="3028574"/>
            <a:ext cx="612764" cy="384975"/>
            <a:chOff x="5339467" y="2797591"/>
            <a:chExt cx="612764" cy="384975"/>
          </a:xfrm>
        </p:grpSpPr>
        <p:pic>
          <p:nvPicPr>
            <p:cNvPr id="553" name="Picture 8" descr="Deploy AutoGen Studio">
              <a:extLst>
                <a:ext uri="{FF2B5EF4-FFF2-40B4-BE49-F238E27FC236}">
                  <a16:creationId xmlns:a16="http://schemas.microsoft.com/office/drawing/2014/main" id="{1F9D18C7-B366-C761-5B1D-AB66B49B3765}"/>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522181" y="2797591"/>
              <a:ext cx="247337" cy="247337"/>
            </a:xfrm>
            <a:prstGeom prst="rect">
              <a:avLst/>
            </a:prstGeom>
            <a:noFill/>
            <a:extLst>
              <a:ext uri="{909E8E84-426E-40DD-AFC4-6F175D3DCCD1}">
                <a14:hiddenFill xmlns:a14="http://schemas.microsoft.com/office/drawing/2010/main">
                  <a:solidFill>
                    <a:srgbClr val="FFFFFF"/>
                  </a:solidFill>
                </a14:hiddenFill>
              </a:ext>
            </a:extLst>
          </p:spPr>
        </p:pic>
        <p:sp>
          <p:nvSpPr>
            <p:cNvPr id="554" name="TextBox 12">
              <a:extLst>
                <a:ext uri="{FF2B5EF4-FFF2-40B4-BE49-F238E27FC236}">
                  <a16:creationId xmlns:a16="http://schemas.microsoft.com/office/drawing/2014/main" id="{1635922E-C6F8-C9E5-0DA5-A4905E49FBB5}"/>
                </a:ext>
              </a:extLst>
            </p:cNvPr>
            <p:cNvSpPr txBox="1">
              <a:spLocks noChangeArrowheads="1"/>
            </p:cNvSpPr>
            <p:nvPr/>
          </p:nvSpPr>
          <p:spPr bwMode="auto">
            <a:xfrm>
              <a:off x="5339467" y="3004055"/>
              <a:ext cx="612764" cy="17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cs typeface="Arial" panose="020B0604020202020204" pitchFamily="34" charset="0"/>
                </a:rPr>
                <a:t>Autogen</a:t>
              </a:r>
              <a:endPar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endParaRPr>
            </a:p>
          </p:txBody>
        </p:sp>
      </p:grpSp>
      <p:grpSp>
        <p:nvGrpSpPr>
          <p:cNvPr id="555" name="Group 554">
            <a:extLst>
              <a:ext uri="{FF2B5EF4-FFF2-40B4-BE49-F238E27FC236}">
                <a16:creationId xmlns:a16="http://schemas.microsoft.com/office/drawing/2014/main" id="{CA3F475E-2E4A-22D3-8979-625F7419DE25}"/>
              </a:ext>
            </a:extLst>
          </p:cNvPr>
          <p:cNvGrpSpPr/>
          <p:nvPr/>
        </p:nvGrpSpPr>
        <p:grpSpPr>
          <a:xfrm>
            <a:off x="4983352" y="2988310"/>
            <a:ext cx="612764" cy="440711"/>
            <a:chOff x="4949484" y="2782728"/>
            <a:chExt cx="612764" cy="440711"/>
          </a:xfrm>
        </p:grpSpPr>
        <p:pic>
          <p:nvPicPr>
            <p:cNvPr id="556" name="Picture 6" descr="CrewAI (@crewAIInc) / Posts / X">
              <a:extLst>
                <a:ext uri="{FF2B5EF4-FFF2-40B4-BE49-F238E27FC236}">
                  <a16:creationId xmlns:a16="http://schemas.microsoft.com/office/drawing/2014/main" id="{CF5D2FCA-2D3D-6744-90D4-725A634EB868}"/>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116446" y="2782728"/>
              <a:ext cx="278840" cy="278840"/>
            </a:xfrm>
            <a:prstGeom prst="rect">
              <a:avLst/>
            </a:prstGeom>
            <a:noFill/>
            <a:extLst>
              <a:ext uri="{909E8E84-426E-40DD-AFC4-6F175D3DCCD1}">
                <a14:hiddenFill xmlns:a14="http://schemas.microsoft.com/office/drawing/2010/main">
                  <a:solidFill>
                    <a:srgbClr val="FFFFFF"/>
                  </a:solidFill>
                </a14:hiddenFill>
              </a:ext>
            </a:extLst>
          </p:spPr>
        </p:pic>
        <p:sp>
          <p:nvSpPr>
            <p:cNvPr id="557" name="TextBox 12">
              <a:extLst>
                <a:ext uri="{FF2B5EF4-FFF2-40B4-BE49-F238E27FC236}">
                  <a16:creationId xmlns:a16="http://schemas.microsoft.com/office/drawing/2014/main" id="{D05198A9-198D-10CF-4966-EB642FEEA1DA}"/>
                </a:ext>
              </a:extLst>
            </p:cNvPr>
            <p:cNvSpPr txBox="1">
              <a:spLocks noChangeArrowheads="1"/>
            </p:cNvSpPr>
            <p:nvPr/>
          </p:nvSpPr>
          <p:spPr bwMode="auto">
            <a:xfrm>
              <a:off x="4949484" y="3044928"/>
              <a:ext cx="612764" cy="17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Crew AI</a:t>
              </a:r>
            </a:p>
          </p:txBody>
        </p:sp>
      </p:grpSp>
      <p:grpSp>
        <p:nvGrpSpPr>
          <p:cNvPr id="558" name="Group 557">
            <a:extLst>
              <a:ext uri="{FF2B5EF4-FFF2-40B4-BE49-F238E27FC236}">
                <a16:creationId xmlns:a16="http://schemas.microsoft.com/office/drawing/2014/main" id="{1C95C1E3-2941-7A8A-3DD6-5A38C7DCFFD9}"/>
              </a:ext>
            </a:extLst>
          </p:cNvPr>
          <p:cNvGrpSpPr/>
          <p:nvPr/>
        </p:nvGrpSpPr>
        <p:grpSpPr>
          <a:xfrm>
            <a:off x="4591195" y="2999201"/>
            <a:ext cx="612764" cy="424391"/>
            <a:chOff x="4557327" y="2776685"/>
            <a:chExt cx="612764" cy="424391"/>
          </a:xfrm>
        </p:grpSpPr>
        <p:pic>
          <p:nvPicPr>
            <p:cNvPr id="559" name="Picture 4" descr="Langchain icon - Free Download PNG ...">
              <a:extLst>
                <a:ext uri="{FF2B5EF4-FFF2-40B4-BE49-F238E27FC236}">
                  <a16:creationId xmlns:a16="http://schemas.microsoft.com/office/drawing/2014/main" id="{EC44B635-6D67-0130-30DC-FCD7CAC87F4D}"/>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721267" y="2776685"/>
              <a:ext cx="284884" cy="284884"/>
            </a:xfrm>
            <a:prstGeom prst="rect">
              <a:avLst/>
            </a:prstGeom>
            <a:noFill/>
            <a:extLst>
              <a:ext uri="{909E8E84-426E-40DD-AFC4-6F175D3DCCD1}">
                <a14:hiddenFill xmlns:a14="http://schemas.microsoft.com/office/drawing/2010/main">
                  <a:solidFill>
                    <a:srgbClr val="FFFFFF"/>
                  </a:solidFill>
                </a14:hiddenFill>
              </a:ext>
            </a:extLst>
          </p:spPr>
        </p:pic>
        <p:sp>
          <p:nvSpPr>
            <p:cNvPr id="560" name="TextBox 12">
              <a:extLst>
                <a:ext uri="{FF2B5EF4-FFF2-40B4-BE49-F238E27FC236}">
                  <a16:creationId xmlns:a16="http://schemas.microsoft.com/office/drawing/2014/main" id="{6DAE6034-0644-AB95-1EA9-A3D731CCC85D}"/>
                </a:ext>
              </a:extLst>
            </p:cNvPr>
            <p:cNvSpPr txBox="1">
              <a:spLocks noChangeArrowheads="1"/>
            </p:cNvSpPr>
            <p:nvPr/>
          </p:nvSpPr>
          <p:spPr bwMode="auto">
            <a:xfrm>
              <a:off x="4557327" y="3022565"/>
              <a:ext cx="612764" cy="17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cs typeface="Arial" panose="020B0604020202020204" pitchFamily="34" charset="0"/>
                </a:rPr>
                <a:t>Langchain</a:t>
              </a:r>
              <a:endPar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endParaRPr>
            </a:p>
          </p:txBody>
        </p:sp>
      </p:grpSp>
      <p:grpSp>
        <p:nvGrpSpPr>
          <p:cNvPr id="561" name="Group 560">
            <a:extLst>
              <a:ext uri="{FF2B5EF4-FFF2-40B4-BE49-F238E27FC236}">
                <a16:creationId xmlns:a16="http://schemas.microsoft.com/office/drawing/2014/main" id="{20FBA432-77CA-C681-36F4-32478483572F}"/>
              </a:ext>
            </a:extLst>
          </p:cNvPr>
          <p:cNvGrpSpPr/>
          <p:nvPr/>
        </p:nvGrpSpPr>
        <p:grpSpPr>
          <a:xfrm>
            <a:off x="3804739" y="3018974"/>
            <a:ext cx="612764" cy="416362"/>
            <a:chOff x="3804739" y="3044375"/>
            <a:chExt cx="612764" cy="416362"/>
          </a:xfrm>
        </p:grpSpPr>
        <p:pic>
          <p:nvPicPr>
            <p:cNvPr id="562" name="Picture 2" descr="Integrate AWS Strands with ZenML ...">
              <a:extLst>
                <a:ext uri="{FF2B5EF4-FFF2-40B4-BE49-F238E27FC236}">
                  <a16:creationId xmlns:a16="http://schemas.microsoft.com/office/drawing/2014/main" id="{19CF68C6-E1DE-45F8-0D41-E5AA2A223F0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988280" y="3044375"/>
              <a:ext cx="245683" cy="245683"/>
            </a:xfrm>
            <a:prstGeom prst="rect">
              <a:avLst/>
            </a:prstGeom>
            <a:noFill/>
            <a:extLst>
              <a:ext uri="{909E8E84-426E-40DD-AFC4-6F175D3DCCD1}">
                <a14:hiddenFill xmlns:a14="http://schemas.microsoft.com/office/drawing/2010/main">
                  <a:solidFill>
                    <a:srgbClr val="FFFFFF"/>
                  </a:solidFill>
                </a14:hiddenFill>
              </a:ext>
            </a:extLst>
          </p:spPr>
        </p:pic>
        <p:sp>
          <p:nvSpPr>
            <p:cNvPr id="563" name="TextBox 12">
              <a:extLst>
                <a:ext uri="{FF2B5EF4-FFF2-40B4-BE49-F238E27FC236}">
                  <a16:creationId xmlns:a16="http://schemas.microsoft.com/office/drawing/2014/main" id="{E8CA89B1-70A4-0B68-E59D-854A792D9AB4}"/>
                </a:ext>
              </a:extLst>
            </p:cNvPr>
            <p:cNvSpPr txBox="1">
              <a:spLocks noChangeArrowheads="1"/>
            </p:cNvSpPr>
            <p:nvPr/>
          </p:nvSpPr>
          <p:spPr bwMode="auto">
            <a:xfrm>
              <a:off x="3804739" y="3282226"/>
              <a:ext cx="612764" cy="17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Strands</a:t>
              </a:r>
            </a:p>
          </p:txBody>
        </p:sp>
      </p:grpSp>
      <p:grpSp>
        <p:nvGrpSpPr>
          <p:cNvPr id="564" name="Group 563">
            <a:extLst>
              <a:ext uri="{FF2B5EF4-FFF2-40B4-BE49-F238E27FC236}">
                <a16:creationId xmlns:a16="http://schemas.microsoft.com/office/drawing/2014/main" id="{B7AC6B23-3254-C72F-0ABE-E46B0672FD15}"/>
              </a:ext>
            </a:extLst>
          </p:cNvPr>
          <p:cNvGrpSpPr/>
          <p:nvPr/>
        </p:nvGrpSpPr>
        <p:grpSpPr>
          <a:xfrm>
            <a:off x="4153456" y="3019352"/>
            <a:ext cx="668257" cy="405031"/>
            <a:chOff x="4221935" y="3094011"/>
            <a:chExt cx="668257" cy="405031"/>
          </a:xfrm>
        </p:grpSpPr>
        <p:pic>
          <p:nvPicPr>
            <p:cNvPr id="568" name="Picture 2" descr="LangGraph (LangChain) Free SVG, PNG ...">
              <a:extLst>
                <a:ext uri="{FF2B5EF4-FFF2-40B4-BE49-F238E27FC236}">
                  <a16:creationId xmlns:a16="http://schemas.microsoft.com/office/drawing/2014/main" id="{AF60ED19-0E8E-D26F-8C4F-3F2CD6AB88B3}"/>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403988" y="3094011"/>
              <a:ext cx="253704" cy="253704"/>
            </a:xfrm>
            <a:prstGeom prst="rect">
              <a:avLst/>
            </a:prstGeom>
            <a:noFill/>
            <a:extLst>
              <a:ext uri="{909E8E84-426E-40DD-AFC4-6F175D3DCCD1}">
                <a14:hiddenFill xmlns:a14="http://schemas.microsoft.com/office/drawing/2010/main">
                  <a:solidFill>
                    <a:srgbClr val="FFFFFF"/>
                  </a:solidFill>
                </a14:hiddenFill>
              </a:ext>
            </a:extLst>
          </p:spPr>
        </p:pic>
        <p:sp>
          <p:nvSpPr>
            <p:cNvPr id="569" name="TextBox 12">
              <a:extLst>
                <a:ext uri="{FF2B5EF4-FFF2-40B4-BE49-F238E27FC236}">
                  <a16:creationId xmlns:a16="http://schemas.microsoft.com/office/drawing/2014/main" id="{AD9A5A9C-308B-F7CB-CD75-340E334D89BD}"/>
                </a:ext>
              </a:extLst>
            </p:cNvPr>
            <p:cNvSpPr txBox="1">
              <a:spLocks noChangeArrowheads="1"/>
            </p:cNvSpPr>
            <p:nvPr/>
          </p:nvSpPr>
          <p:spPr bwMode="auto">
            <a:xfrm>
              <a:off x="4221935" y="3320532"/>
              <a:ext cx="668257" cy="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cs typeface="Arial" panose="020B0604020202020204" pitchFamily="34" charset="0"/>
                </a:rPr>
                <a:t>Langgraph</a:t>
              </a:r>
              <a:endPar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endParaRPr>
            </a:p>
          </p:txBody>
        </p:sp>
      </p:grpSp>
      <p:sp>
        <p:nvSpPr>
          <p:cNvPr id="570" name="Rounded Rectangle 53">
            <a:extLst>
              <a:ext uri="{FF2B5EF4-FFF2-40B4-BE49-F238E27FC236}">
                <a16:creationId xmlns:a16="http://schemas.microsoft.com/office/drawing/2014/main" id="{F23B8DF3-F3C9-11A1-B083-23AEB98007C1}"/>
              </a:ext>
            </a:extLst>
          </p:cNvPr>
          <p:cNvSpPr/>
          <p:nvPr/>
        </p:nvSpPr>
        <p:spPr>
          <a:xfrm>
            <a:off x="1956925" y="2710158"/>
            <a:ext cx="1917979" cy="777240"/>
          </a:xfrm>
          <a:prstGeom prst="roundRect">
            <a:avLst>
              <a:gd name="adj" fmla="val 9153"/>
            </a:avLst>
          </a:prstGeom>
          <a:solidFill>
            <a:srgbClr val="FFFFFF">
              <a:alpha val="60000"/>
            </a:srgbClr>
          </a:solidFill>
          <a:ln w="6350" cap="flat" cmpd="sng" algn="ctr">
            <a:solidFill>
              <a:schemeClr val="accent5">
                <a:lumMod val="40000"/>
                <a:lumOff val="60000"/>
              </a:schemeClr>
            </a:solidFill>
            <a:prstDash val="solid"/>
          </a:ln>
          <a:effectLst/>
        </p:spPr>
        <p:txBody>
          <a:bodyPr lIns="36000" tIns="36000" rIns="36000" bIns="36576" rtlCol="0" anchor="ctr"/>
          <a:lstStyle/>
          <a:p>
            <a:pPr marL="0" marR="0" lvl="0" indent="0" algn="ctr" defTabSz="914400" rtl="0" eaLnBrk="1" fontAlgn="base" latinLnBrk="0" hangingPunct="1">
              <a:lnSpc>
                <a:spcPct val="90000"/>
              </a:lnSpc>
              <a:spcBef>
                <a:spcPct val="0"/>
              </a:spcBef>
              <a:spcAft>
                <a:spcPts val="0"/>
              </a:spcAft>
              <a:buClrTx/>
              <a:buSzTx/>
              <a:buFontTx/>
              <a:buNone/>
              <a:tabLst/>
              <a:defRPr/>
            </a:pPr>
            <a:endParaRPr kumimoji="0" lang="en-US" sz="1050" b="0" i="0" u="none" strike="noStrike" kern="0" cap="none" spc="0" normalizeH="0" baseline="0" noProof="0" err="1">
              <a:ln>
                <a:noFill/>
              </a:ln>
              <a:solidFill>
                <a:srgbClr val="000000"/>
              </a:solidFill>
              <a:effectLst/>
              <a:uLnTx/>
              <a:uFillTx/>
              <a:latin typeface="Graphik Medium"/>
              <a:ea typeface="+mn-ea"/>
              <a:cs typeface="Arial" charset="0"/>
            </a:endParaRPr>
          </a:p>
        </p:txBody>
      </p:sp>
      <p:sp>
        <p:nvSpPr>
          <p:cNvPr id="136" name="Rectangle 135">
            <a:extLst>
              <a:ext uri="{FF2B5EF4-FFF2-40B4-BE49-F238E27FC236}">
                <a16:creationId xmlns:a16="http://schemas.microsoft.com/office/drawing/2014/main" id="{36EFB599-E10A-8071-6833-200CF803EF29}"/>
              </a:ext>
            </a:extLst>
          </p:cNvPr>
          <p:cNvSpPr/>
          <p:nvPr/>
        </p:nvSpPr>
        <p:spPr>
          <a:xfrm>
            <a:off x="1914187" y="2718579"/>
            <a:ext cx="1420196" cy="28547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Agent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Graphik Medium" panose="020B0503030202060203" pitchFamily="34" charset="77"/>
                <a:ea typeface="+mn-ea"/>
                <a:cs typeface="+mn-cs"/>
              </a:rPr>
              <a:t>Orchestration</a:t>
            </a:r>
          </a:p>
        </p:txBody>
      </p:sp>
      <p:grpSp>
        <p:nvGrpSpPr>
          <p:cNvPr id="142" name="Group 141">
            <a:extLst>
              <a:ext uri="{FF2B5EF4-FFF2-40B4-BE49-F238E27FC236}">
                <a16:creationId xmlns:a16="http://schemas.microsoft.com/office/drawing/2014/main" id="{2CC54589-7317-E157-0291-59986EDCC39F}"/>
              </a:ext>
            </a:extLst>
          </p:cNvPr>
          <p:cNvGrpSpPr/>
          <p:nvPr/>
        </p:nvGrpSpPr>
        <p:grpSpPr>
          <a:xfrm>
            <a:off x="1850368" y="3038966"/>
            <a:ext cx="733250" cy="491904"/>
            <a:chOff x="6136786" y="1086843"/>
            <a:chExt cx="1025779" cy="688148"/>
          </a:xfrm>
        </p:grpSpPr>
        <p:pic>
          <p:nvPicPr>
            <p:cNvPr id="176" name="Graphic 17" descr="AWS Step Functions service icon.">
              <a:extLst>
                <a:ext uri="{FF2B5EF4-FFF2-40B4-BE49-F238E27FC236}">
                  <a16:creationId xmlns:a16="http://schemas.microsoft.com/office/drawing/2014/main" id="{1D927016-4DAE-E34F-1163-6525BB60F9FF}"/>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6490052" y="1086843"/>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 name="TextBox 9">
              <a:extLst>
                <a:ext uri="{FF2B5EF4-FFF2-40B4-BE49-F238E27FC236}">
                  <a16:creationId xmlns:a16="http://schemas.microsoft.com/office/drawing/2014/main" id="{4EADD772-C671-3034-54E5-0730572649FD}"/>
                </a:ext>
              </a:extLst>
            </p:cNvPr>
            <p:cNvSpPr txBox="1">
              <a:spLocks noChangeArrowheads="1"/>
            </p:cNvSpPr>
            <p:nvPr/>
          </p:nvSpPr>
          <p:spPr bwMode="auto">
            <a:xfrm>
              <a:off x="6136786" y="1344427"/>
              <a:ext cx="1025779" cy="43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Step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Functions</a:t>
              </a:r>
            </a:p>
          </p:txBody>
        </p:sp>
      </p:grpSp>
      <p:grpSp>
        <p:nvGrpSpPr>
          <p:cNvPr id="178" name="Group 177">
            <a:extLst>
              <a:ext uri="{FF2B5EF4-FFF2-40B4-BE49-F238E27FC236}">
                <a16:creationId xmlns:a16="http://schemas.microsoft.com/office/drawing/2014/main" id="{52BDA086-2610-742C-1528-91D8493FBE2E}"/>
              </a:ext>
            </a:extLst>
          </p:cNvPr>
          <p:cNvGrpSpPr/>
          <p:nvPr/>
        </p:nvGrpSpPr>
        <p:grpSpPr>
          <a:xfrm>
            <a:off x="2199173" y="3042892"/>
            <a:ext cx="850224" cy="454464"/>
            <a:chOff x="3029658" y="2970669"/>
            <a:chExt cx="850224" cy="454464"/>
          </a:xfrm>
        </p:grpSpPr>
        <p:pic>
          <p:nvPicPr>
            <p:cNvPr id="179" name="Picture 2" descr="Amazon Bedrock AgentCore- AWS">
              <a:extLst>
                <a:ext uri="{FF2B5EF4-FFF2-40B4-BE49-F238E27FC236}">
                  <a16:creationId xmlns:a16="http://schemas.microsoft.com/office/drawing/2014/main" id="{7A1C0EDD-234F-CA6C-F562-783F045FFBF5}"/>
                </a:ext>
              </a:extLst>
            </p:cNvPr>
            <p:cNvPicPr>
              <a:picLocks noChangeAspect="1" noChangeArrowheads="1"/>
            </p:cNvPicPr>
            <p:nvPr/>
          </p:nvPicPr>
          <p:blipFill rotWithShape="1">
            <a:blip r:embed="rId45">
              <a:extLst>
                <a:ext uri="{28A0092B-C50C-407E-A947-70E740481C1C}">
                  <a14:useLocalDpi xmlns:a14="http://schemas.microsoft.com/office/drawing/2010/main" val="0"/>
                </a:ext>
              </a:extLst>
            </a:blip>
            <a:srcRect l="37071" t="10025" r="37858" b="41717"/>
            <a:stretch>
              <a:fillRect/>
            </a:stretch>
          </p:blipFill>
          <p:spPr bwMode="auto">
            <a:xfrm>
              <a:off x="3341594" y="2970669"/>
              <a:ext cx="187048" cy="201622"/>
            </a:xfrm>
            <a:prstGeom prst="rect">
              <a:avLst/>
            </a:prstGeom>
            <a:noFill/>
            <a:extLst>
              <a:ext uri="{909E8E84-426E-40DD-AFC4-6F175D3DCCD1}">
                <a14:hiddenFill xmlns:a14="http://schemas.microsoft.com/office/drawing/2010/main">
                  <a:solidFill>
                    <a:srgbClr val="FFFFFF"/>
                  </a:solidFill>
                </a14:hiddenFill>
              </a:ext>
            </a:extLst>
          </p:spPr>
        </p:pic>
        <p:sp>
          <p:nvSpPr>
            <p:cNvPr id="180" name="TextBox 179">
              <a:extLst>
                <a:ext uri="{FF2B5EF4-FFF2-40B4-BE49-F238E27FC236}">
                  <a16:creationId xmlns:a16="http://schemas.microsoft.com/office/drawing/2014/main" id="{19275034-6D79-E01D-81DC-39705FCB67AF}"/>
                </a:ext>
              </a:extLst>
            </p:cNvPr>
            <p:cNvSpPr txBox="1">
              <a:spLocks noChangeArrowheads="1"/>
            </p:cNvSpPr>
            <p:nvPr/>
          </p:nvSpPr>
          <p:spPr bwMode="auto">
            <a:xfrm>
              <a:off x="3029658" y="3158265"/>
              <a:ext cx="850224" cy="26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a:lnSpc>
                  <a:spcPct val="80000"/>
                </a:lnSpc>
                <a:defRPr sz="700">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Agent </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Core</a:t>
              </a:r>
            </a:p>
          </p:txBody>
        </p:sp>
      </p:grpSp>
      <p:grpSp>
        <p:nvGrpSpPr>
          <p:cNvPr id="181" name="Group 180">
            <a:extLst>
              <a:ext uri="{FF2B5EF4-FFF2-40B4-BE49-F238E27FC236}">
                <a16:creationId xmlns:a16="http://schemas.microsoft.com/office/drawing/2014/main" id="{9E4A34F7-2023-4557-5198-563F852CB564}"/>
              </a:ext>
            </a:extLst>
          </p:cNvPr>
          <p:cNvGrpSpPr/>
          <p:nvPr/>
        </p:nvGrpSpPr>
        <p:grpSpPr>
          <a:xfrm>
            <a:off x="2792457" y="2763772"/>
            <a:ext cx="563461" cy="400049"/>
            <a:chOff x="5397271" y="5744741"/>
            <a:chExt cx="731520" cy="519368"/>
          </a:xfrm>
        </p:grpSpPr>
        <p:pic>
          <p:nvPicPr>
            <p:cNvPr id="182" name="Graphic 10" descr="AWS Lambda service icon.">
              <a:extLst>
                <a:ext uri="{FF2B5EF4-FFF2-40B4-BE49-F238E27FC236}">
                  <a16:creationId xmlns:a16="http://schemas.microsoft.com/office/drawing/2014/main" id="{E2E6619A-956E-4560-D7A7-804A15CE7B6D}"/>
                </a:ext>
              </a:extLst>
            </p:cNvPr>
            <p:cNvPicPr>
              <a:picLocks noChangeAspect="1" noChangeArrowheads="1"/>
            </p:cNvPicPr>
            <p:nvPr/>
          </p:nvPicPr>
          <p:blipFill>
            <a:blip>
              <a:extLst>
                <a:ext uri="{96DAC541-7B7A-43D3-8B79-37D633B846F1}">
                  <asvg:svgBlip xmlns:asvg="http://schemas.microsoft.com/office/drawing/2016/SVG/main" r:embed="rId32"/>
                </a:ext>
              </a:extLst>
            </a:blip>
            <a:srcRect/>
            <a:stretch/>
          </p:blipFill>
          <p:spPr bwMode="auto">
            <a:xfrm>
              <a:off x="5629047" y="5744741"/>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TextBox 20">
              <a:extLst>
                <a:ext uri="{FF2B5EF4-FFF2-40B4-BE49-F238E27FC236}">
                  <a16:creationId xmlns:a16="http://schemas.microsoft.com/office/drawing/2014/main" id="{4AF1666E-FEDD-9B69-65C8-D2102733DEEC}"/>
                </a:ext>
              </a:extLst>
            </p:cNvPr>
            <p:cNvSpPr txBox="1">
              <a:spLocks noChangeArrowheads="1"/>
            </p:cNvSpPr>
            <p:nvPr/>
          </p:nvSpPr>
          <p:spPr bwMode="auto">
            <a:xfrm>
              <a:off x="5397271" y="6032356"/>
              <a:ext cx="731520" cy="23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rPr>
                <a:t>Lambda</a:t>
              </a:r>
            </a:p>
          </p:txBody>
        </p:sp>
      </p:grpSp>
      <p:grpSp>
        <p:nvGrpSpPr>
          <p:cNvPr id="184" name="Group 183">
            <a:extLst>
              <a:ext uri="{FF2B5EF4-FFF2-40B4-BE49-F238E27FC236}">
                <a16:creationId xmlns:a16="http://schemas.microsoft.com/office/drawing/2014/main" id="{DD88BDD4-34C5-FEFE-39C5-88A962A99973}"/>
              </a:ext>
            </a:extLst>
          </p:cNvPr>
          <p:cNvGrpSpPr/>
          <p:nvPr/>
        </p:nvGrpSpPr>
        <p:grpSpPr>
          <a:xfrm>
            <a:off x="2712876" y="3159368"/>
            <a:ext cx="735749" cy="342204"/>
            <a:chOff x="9850138" y="4609198"/>
            <a:chExt cx="1695811" cy="788737"/>
          </a:xfrm>
        </p:grpSpPr>
        <p:pic>
          <p:nvPicPr>
            <p:cNvPr id="185" name="Graphic 19" descr="Amazon EventBridge service icon.">
              <a:extLst>
                <a:ext uri="{FF2B5EF4-FFF2-40B4-BE49-F238E27FC236}">
                  <a16:creationId xmlns:a16="http://schemas.microsoft.com/office/drawing/2014/main" id="{79B4F125-81E3-6333-9CD0-55F97BF7ED9C}"/>
                </a:ext>
              </a:extLst>
            </p:cNvPr>
            <p:cNvPicPr>
              <a:picLocks noChangeAspect="1" noChangeArrowheads="1"/>
            </p:cNvPicPr>
            <p:nvPr/>
          </p:nvPicPr>
          <p:blipFill>
            <a:blip>
              <a:extLst>
                <a:ext uri="{96DAC541-7B7A-43D3-8B79-37D633B846F1}">
                  <asvg:svgBlip xmlns:asvg="http://schemas.microsoft.com/office/drawing/2016/SVG/main" r:embed="rId20"/>
                </a:ext>
              </a:extLst>
            </a:blip>
            <a:srcRect/>
            <a:stretch/>
          </p:blipFill>
          <p:spPr bwMode="auto">
            <a:xfrm>
              <a:off x="10454946" y="4609198"/>
              <a:ext cx="468540" cy="46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TextBox 20">
              <a:extLst>
                <a:ext uri="{FF2B5EF4-FFF2-40B4-BE49-F238E27FC236}">
                  <a16:creationId xmlns:a16="http://schemas.microsoft.com/office/drawing/2014/main" id="{1293F5D1-EF63-CF58-4D44-84805211C52A}"/>
                </a:ext>
              </a:extLst>
            </p:cNvPr>
            <p:cNvSpPr txBox="1">
              <a:spLocks noChangeArrowheads="1"/>
            </p:cNvSpPr>
            <p:nvPr/>
          </p:nvSpPr>
          <p:spPr bwMode="auto">
            <a:xfrm>
              <a:off x="9850138" y="4986492"/>
              <a:ext cx="1695811" cy="41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altLang="en-US" sz="700" b="0" i="0" u="none" strike="noStrike" kern="1200" cap="none" spc="0" normalizeH="0" baseline="0" noProof="0" err="1">
                  <a:ln>
                    <a:noFill/>
                  </a:ln>
                  <a:solidFill>
                    <a:srgbClr val="000000"/>
                  </a:solidFill>
                  <a:effectLst/>
                  <a:uLnTx/>
                  <a:uFillTx/>
                  <a:latin typeface="Graphik Light"/>
                  <a:ea typeface="Amazon Ember" panose="020B0603020204020204" pitchFamily="34" charset="0"/>
                  <a:cs typeface="Arial" panose="020B0604020202020204" pitchFamily="34" charset="0"/>
                </a:rPr>
                <a:t>EventBridge</a:t>
              </a:r>
              <a:endParaRPr kumimoji="0" lang="en-US" altLang="en-US" sz="700" b="0" i="0" u="none" strike="noStrike" kern="1200" cap="none" spc="0" normalizeH="0" baseline="0" noProof="0">
                <a:ln>
                  <a:noFill/>
                </a:ln>
                <a:solidFill>
                  <a:srgbClr val="000000"/>
                </a:solidFill>
                <a:effectLst/>
                <a:uLnTx/>
                <a:uFillTx/>
                <a:latin typeface="Graphik Light"/>
                <a:ea typeface="Amazon Ember" panose="020B0603020204020204" pitchFamily="34" charset="0"/>
                <a:cs typeface="Arial" panose="020B0604020202020204" pitchFamily="34" charset="0"/>
              </a:endParaRPr>
            </a:p>
          </p:txBody>
        </p:sp>
      </p:grpSp>
      <p:grpSp>
        <p:nvGrpSpPr>
          <p:cNvPr id="187" name="Group 186">
            <a:extLst>
              <a:ext uri="{FF2B5EF4-FFF2-40B4-BE49-F238E27FC236}">
                <a16:creationId xmlns:a16="http://schemas.microsoft.com/office/drawing/2014/main" id="{E1B7EFDC-6A79-E16E-2133-94D647BDAAD5}"/>
              </a:ext>
            </a:extLst>
          </p:cNvPr>
          <p:cNvGrpSpPr/>
          <p:nvPr/>
        </p:nvGrpSpPr>
        <p:grpSpPr>
          <a:xfrm>
            <a:off x="3154883" y="2763717"/>
            <a:ext cx="749288" cy="425739"/>
            <a:chOff x="6550543" y="5576879"/>
            <a:chExt cx="749288" cy="425739"/>
          </a:xfrm>
        </p:grpSpPr>
        <p:pic>
          <p:nvPicPr>
            <p:cNvPr id="188" name="Graphic 7" descr="Amazon API Gateway service icon.">
              <a:extLst>
                <a:ext uri="{FF2B5EF4-FFF2-40B4-BE49-F238E27FC236}">
                  <a16:creationId xmlns:a16="http://schemas.microsoft.com/office/drawing/2014/main" id="{608E55B2-39D0-B10F-C09C-B4964300761B}"/>
                </a:ext>
              </a:extLst>
            </p:cNvPr>
            <p:cNvPicPr>
              <a:picLocks noChangeAspect="1" noChangeArrowheads="1"/>
            </p:cNvPicPr>
            <p:nvPr/>
          </p:nvPicPr>
          <p:blipFill>
            <a:blip>
              <a:extLst>
                <a:ext uri="{96DAC541-7B7A-43D3-8B79-37D633B846F1}">
                  <asvg:svgBlip xmlns:asvg="http://schemas.microsoft.com/office/drawing/2016/SVG/main" r:embed="rId39"/>
                </a:ext>
              </a:extLst>
            </a:blip>
            <a:srcRect/>
            <a:stretch/>
          </p:blipFill>
          <p:spPr bwMode="auto">
            <a:xfrm>
              <a:off x="6816090" y="5576879"/>
              <a:ext cx="197959" cy="19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 name="TextBox 9">
              <a:extLst>
                <a:ext uri="{FF2B5EF4-FFF2-40B4-BE49-F238E27FC236}">
                  <a16:creationId xmlns:a16="http://schemas.microsoft.com/office/drawing/2014/main" id="{03F0933D-37C4-086A-BA93-4B39FE628171}"/>
                </a:ext>
              </a:extLst>
            </p:cNvPr>
            <p:cNvSpPr txBox="1">
              <a:spLocks noChangeArrowheads="1"/>
            </p:cNvSpPr>
            <p:nvPr/>
          </p:nvSpPr>
          <p:spPr bwMode="auto">
            <a:xfrm>
              <a:off x="6550543" y="5802563"/>
              <a:ext cx="749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API Gateway</a:t>
              </a:r>
            </a:p>
          </p:txBody>
        </p:sp>
      </p:grpSp>
      <p:grpSp>
        <p:nvGrpSpPr>
          <p:cNvPr id="190" name="Group 189">
            <a:extLst>
              <a:ext uri="{FF2B5EF4-FFF2-40B4-BE49-F238E27FC236}">
                <a16:creationId xmlns:a16="http://schemas.microsoft.com/office/drawing/2014/main" id="{21254ADA-55D7-3283-096E-4C8E31135E77}"/>
              </a:ext>
            </a:extLst>
          </p:cNvPr>
          <p:cNvGrpSpPr/>
          <p:nvPr/>
        </p:nvGrpSpPr>
        <p:grpSpPr>
          <a:xfrm>
            <a:off x="3233995" y="3163816"/>
            <a:ext cx="578914" cy="354658"/>
            <a:chOff x="3903424" y="2985554"/>
            <a:chExt cx="578914" cy="354658"/>
          </a:xfrm>
        </p:grpSpPr>
        <p:pic>
          <p:nvPicPr>
            <p:cNvPr id="191" name="Graphic 26" descr="Amazon Simple Queue Service (Amazon SQS) service icon.">
              <a:extLst>
                <a:ext uri="{FF2B5EF4-FFF2-40B4-BE49-F238E27FC236}">
                  <a16:creationId xmlns:a16="http://schemas.microsoft.com/office/drawing/2014/main" id="{C53A76C0-665C-DC75-C219-256D235CD491}"/>
                </a:ext>
              </a:extLst>
            </p:cNvPr>
            <p:cNvPicPr>
              <a:picLocks noChangeAspect="1" noChangeArrowheads="1"/>
            </p:cNvPicPr>
            <p:nvPr/>
          </p:nvPicPr>
          <p:blipFill>
            <a:blip>
              <a:extLst>
                <a:ext uri="{96DAC541-7B7A-43D3-8B79-37D633B846F1}">
                  <asvg:svgBlip xmlns:asvg="http://schemas.microsoft.com/office/drawing/2016/SVG/main" r:embed="rId46"/>
                </a:ext>
              </a:extLst>
            </a:blip>
            <a:srcRect/>
            <a:stretch/>
          </p:blipFill>
          <p:spPr bwMode="auto">
            <a:xfrm>
              <a:off x="4090594" y="2985554"/>
              <a:ext cx="190682" cy="19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TextBox 9">
              <a:extLst>
                <a:ext uri="{FF2B5EF4-FFF2-40B4-BE49-F238E27FC236}">
                  <a16:creationId xmlns:a16="http://schemas.microsoft.com/office/drawing/2014/main" id="{A25CA449-7A29-1840-C6F7-9234D1A0DF3F}"/>
                </a:ext>
              </a:extLst>
            </p:cNvPr>
            <p:cNvSpPr txBox="1">
              <a:spLocks noChangeArrowheads="1"/>
            </p:cNvSpPr>
            <p:nvPr/>
          </p:nvSpPr>
          <p:spPr bwMode="auto">
            <a:xfrm>
              <a:off x="3903424" y="3140157"/>
              <a:ext cx="5789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700" b="0" i="0" u="none" strike="noStrike" cap="none" spc="0" normalizeH="0" baseline="0">
                  <a:ln>
                    <a:noFill/>
                  </a:ln>
                  <a:solidFill>
                    <a:srgbClr val="000000"/>
                  </a:solidFill>
                  <a:effectLst/>
                  <a:uLnTx/>
                  <a:uFillTx/>
                  <a:latin typeface="Graphik Light"/>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700" b="0" i="0" u="none" strike="noStrike" kern="1200" cap="none" spc="0" normalizeH="0" baseline="0" noProof="0">
                  <a:ln>
                    <a:noFill/>
                  </a:ln>
                  <a:solidFill>
                    <a:srgbClr val="000000"/>
                  </a:solidFill>
                  <a:effectLst/>
                  <a:uLnTx/>
                  <a:uFillTx/>
                  <a:latin typeface="Graphik Light"/>
                  <a:cs typeface="Arial" panose="020B0604020202020204" pitchFamily="34" charset="0"/>
                </a:rPr>
                <a:t>SQS/SNS</a:t>
              </a:r>
            </a:p>
          </p:txBody>
        </p:sp>
      </p:grpSp>
    </p:spTree>
    <p:extLst>
      <p:ext uri="{BB962C8B-B14F-4D97-AF65-F5344CB8AC3E}">
        <p14:creationId xmlns:p14="http://schemas.microsoft.com/office/powerpoint/2010/main" val="725749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1BDA-252F-6E6F-5BE9-F998D1C414DB}"/>
              </a:ext>
            </a:extLst>
          </p:cNvPr>
          <p:cNvSpPr>
            <a:spLocks noGrp="1"/>
          </p:cNvSpPr>
          <p:nvPr>
            <p:ph type="title"/>
          </p:nvPr>
        </p:nvSpPr>
        <p:spPr/>
        <p:txBody>
          <a:bodyPr/>
          <a:lstStyle/>
          <a:p>
            <a:r>
              <a:rPr lang="en-US"/>
              <a:t>AWS Native Coverage vs Gaps + Recommended 3rd-Party Tech Stack (1/2)</a:t>
            </a:r>
          </a:p>
        </p:txBody>
      </p:sp>
      <p:graphicFrame>
        <p:nvGraphicFramePr>
          <p:cNvPr id="3" name="Table 2">
            <a:extLst>
              <a:ext uri="{FF2B5EF4-FFF2-40B4-BE49-F238E27FC236}">
                <a16:creationId xmlns:a16="http://schemas.microsoft.com/office/drawing/2014/main" id="{4D67C044-5A56-B9A3-62E3-DBFAB83F2A59}"/>
              </a:ext>
            </a:extLst>
          </p:cNvPr>
          <p:cNvGraphicFramePr>
            <a:graphicFrameLocks noGrp="1"/>
          </p:cNvGraphicFramePr>
          <p:nvPr>
            <p:extLst>
              <p:ext uri="{D42A27DB-BD31-4B8C-83A1-F6EECF244321}">
                <p14:modId xmlns:p14="http://schemas.microsoft.com/office/powerpoint/2010/main" val="1308403053"/>
              </p:ext>
            </p:extLst>
          </p:nvPr>
        </p:nvGraphicFramePr>
        <p:xfrm>
          <a:off x="588409" y="818146"/>
          <a:ext cx="11328000" cy="5583368"/>
        </p:xfrm>
        <a:graphic>
          <a:graphicData uri="http://schemas.openxmlformats.org/drawingml/2006/table">
            <a:tbl>
              <a:tblPr firstRow="1" bandRow="1">
                <a:tableStyleId>{2D5ABB26-0587-4C30-8999-92F81FD0307C}</a:tableStyleId>
              </a:tblPr>
              <a:tblGrid>
                <a:gridCol w="1613370">
                  <a:extLst>
                    <a:ext uri="{9D8B030D-6E8A-4147-A177-3AD203B41FA5}">
                      <a16:colId xmlns:a16="http://schemas.microsoft.com/office/drawing/2014/main" val="3728964636"/>
                    </a:ext>
                  </a:extLst>
                </a:gridCol>
                <a:gridCol w="1586497">
                  <a:extLst>
                    <a:ext uri="{9D8B030D-6E8A-4147-A177-3AD203B41FA5}">
                      <a16:colId xmlns:a16="http://schemas.microsoft.com/office/drawing/2014/main" val="933875314"/>
                    </a:ext>
                  </a:extLst>
                </a:gridCol>
                <a:gridCol w="1445461">
                  <a:extLst>
                    <a:ext uri="{9D8B030D-6E8A-4147-A177-3AD203B41FA5}">
                      <a16:colId xmlns:a16="http://schemas.microsoft.com/office/drawing/2014/main" val="390544701"/>
                    </a:ext>
                  </a:extLst>
                </a:gridCol>
                <a:gridCol w="1576137">
                  <a:extLst>
                    <a:ext uri="{9D8B030D-6E8A-4147-A177-3AD203B41FA5}">
                      <a16:colId xmlns:a16="http://schemas.microsoft.com/office/drawing/2014/main" val="219347835"/>
                    </a:ext>
                  </a:extLst>
                </a:gridCol>
                <a:gridCol w="2225842">
                  <a:extLst>
                    <a:ext uri="{9D8B030D-6E8A-4147-A177-3AD203B41FA5}">
                      <a16:colId xmlns:a16="http://schemas.microsoft.com/office/drawing/2014/main" val="1339555475"/>
                    </a:ext>
                  </a:extLst>
                </a:gridCol>
                <a:gridCol w="2880693">
                  <a:extLst>
                    <a:ext uri="{9D8B030D-6E8A-4147-A177-3AD203B41FA5}">
                      <a16:colId xmlns:a16="http://schemas.microsoft.com/office/drawing/2014/main" val="4278898705"/>
                    </a:ext>
                  </a:extLst>
                </a:gridCol>
              </a:tblGrid>
              <a:tr h="397902">
                <a:tc>
                  <a:txBody>
                    <a:bodyPr/>
                    <a:lstStyle/>
                    <a:p>
                      <a:pPr marL="0" marR="0" algn="ctr">
                        <a:buNone/>
                      </a:pPr>
                      <a:r>
                        <a:rPr lang="en-US" sz="1000" b="1" kern="100">
                          <a:solidFill>
                            <a:schemeClr val="bg1"/>
                          </a:solidFill>
                          <a:effectLst/>
                        </a:rPr>
                        <a:t>L2 Brain (Sub) Layer</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Capability</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Can Be Fully AWS Native?</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Key AWS Native Services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Where AWS Becomes Insufficient</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Recommended 3rd-Party / Open Source Stack (Only for Gaps)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4"/>
                    </a:solidFill>
                  </a:tcPr>
                </a:tc>
                <a:extLst>
                  <a:ext uri="{0D108BD9-81ED-4DB2-BD59-A6C34878D82A}">
                    <a16:rowId xmlns:a16="http://schemas.microsoft.com/office/drawing/2014/main" val="2121852515"/>
                  </a:ext>
                </a:extLst>
              </a:tr>
              <a:tr h="596852">
                <a:tc>
                  <a:txBody>
                    <a:bodyPr/>
                    <a:lstStyle/>
                    <a:p>
                      <a:pPr marL="0" marR="0">
                        <a:buNone/>
                      </a:pPr>
                      <a:r>
                        <a:rPr lang="en-US" sz="1000" b="1" kern="100">
                          <a:effectLst/>
                        </a:rPr>
                        <a:t>Industry Pattern Libraries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Industry workflows, agent templates, reusable playbooks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Partially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Step Functions, Bedrock, Lambda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No vertical “industry cognition” or reusable domain-agent IP</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Accenture Industry Agent Libraries; domain packs from SAP/ServiceNow/Salesforce ecosystems; LangGraph template libraries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659823258"/>
                  </a:ext>
                </a:extLst>
              </a:tr>
              <a:tr h="596852">
                <a:tc>
                  <a:txBody>
                    <a:bodyPr/>
                    <a:lstStyle/>
                    <a:p>
                      <a:pPr marL="0" marR="0">
                        <a:buNone/>
                      </a:pPr>
                      <a:r>
                        <a:rPr lang="en-US" sz="1000" b="1" kern="100">
                          <a:effectLst/>
                        </a:rPr>
                        <a:t>Copilot &amp; Workbench Blueprints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Role-based copilots, investigator workbenches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(basic)</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Amazon Q, Bedrock, API Gateway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Deep domain workbenches, case/investigation UIs, regulated workflows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Palantir-style workbench patterns; Retool / Appsmith (open source) for rapid internal workbenches; custom UX frameworks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1514870149"/>
                  </a:ext>
                </a:extLst>
              </a:tr>
              <a:tr h="596852">
                <a:tc>
                  <a:txBody>
                    <a:bodyPr/>
                    <a:lstStyle/>
                    <a:p>
                      <a:pPr marL="0" marR="0">
                        <a:buNone/>
                      </a:pPr>
                      <a:r>
                        <a:rPr lang="en-US" sz="1000" b="1" kern="100">
                          <a:effectLst/>
                        </a:rPr>
                        <a:t>AI Governance, Registry &amp; Lineage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Governance, traceability, lineage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 (models)</a:t>
                      </a:r>
                    </a:p>
                    <a:p>
                      <a:pPr marL="0" marR="0">
                        <a:buNone/>
                      </a:pPr>
                      <a:r>
                        <a:rPr lang="en-US" sz="1000" kern="100">
                          <a:effectLst/>
                        </a:rPr>
                        <a:t>Partial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SageMaker Model Registry, CloudTrail, DynamoDB</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Agent decision lineage, “why” trace, evidence packs across multi-agent runs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MLflow (model tracking); OpenLineage; Collibra/Alation (enterprise governance); Arize / Fiddler for decision trace + QA gates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3268291166"/>
                  </a:ext>
                </a:extLst>
              </a:tr>
              <a:tr h="596852">
                <a:tc>
                  <a:txBody>
                    <a:bodyPr/>
                    <a:lstStyle/>
                    <a:p>
                      <a:pPr marL="0" marR="0">
                        <a:buNone/>
                      </a:pPr>
                      <a:r>
                        <a:rPr lang="en-US" sz="1000" b="1" kern="100">
                          <a:effectLst/>
                        </a:rPr>
                        <a:t>AI Observability &amp; Monitoring</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Infra + runtime observability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(infra)</a:t>
                      </a:r>
                    </a:p>
                    <a:p>
                      <a:pPr marL="0" marR="0">
                        <a:buNone/>
                      </a:pPr>
                      <a:r>
                        <a:rPr lang="en-US" sz="1000" kern="100">
                          <a:effectLst/>
                        </a:rPr>
                        <a:t>Partial (agent quality)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CloudWatch, X-Ray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Hallucination detection, semantic correctness, tool misuse, agent behavior drift</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Arize Phoenix (OSS) / Arize; WhyLabs; LangSmith (if using LangChain); OpenTelemetry traces for agent spans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477738781"/>
                  </a:ext>
                </a:extLst>
              </a:tr>
              <a:tr h="397902">
                <a:tc>
                  <a:txBody>
                    <a:bodyPr/>
                    <a:lstStyle/>
                    <a:p>
                      <a:pPr marL="0" marR="0">
                        <a:buNone/>
                      </a:pPr>
                      <a:r>
                        <a:rPr lang="en-US" sz="1000" b="1" kern="100">
                          <a:effectLst/>
                        </a:rPr>
                        <a:t>Responsible &amp; Explainable AI</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Safety + explainability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(baseline safety)</a:t>
                      </a:r>
                    </a:p>
                    <a:p>
                      <a:pPr marL="0" marR="0">
                        <a:buNone/>
                      </a:pPr>
                      <a:r>
                        <a:rPr lang="en-US" sz="1000" kern="100">
                          <a:effectLst/>
                        </a:rPr>
                        <a:t>Partial (explainability)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Bedrock Guardrails, IAM, KMS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Explainability for decisions across multi-agent reasoning chains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Fiddler; TruEra; Arize; Evidently (OSS) for drift/explanations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2713689954"/>
                  </a:ext>
                </a:extLst>
              </a:tr>
              <a:tr h="596852">
                <a:tc>
                  <a:txBody>
                    <a:bodyPr/>
                    <a:lstStyle/>
                    <a:p>
                      <a:pPr marL="0" marR="0">
                        <a:buNone/>
                      </a:pPr>
                      <a:r>
                        <a:rPr lang="en-US" sz="1000" b="1" kern="100">
                          <a:effectLst/>
                        </a:rPr>
                        <a:t>AI Lifecycle Automation &amp; Promotion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CI/CD promotion gates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CodePipeline, CodeBuild, Step Functions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Advanced release gating tied to eval metrics across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Weights &amp; Biases (optional); Arize eval gates; custom “agent certification” framework plugged into CI</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1163098029"/>
                  </a:ext>
                </a:extLst>
              </a:tr>
              <a:tr h="596852">
                <a:tc>
                  <a:txBody>
                    <a:bodyPr/>
                    <a:lstStyle/>
                    <a:p>
                      <a:pPr marL="0" marR="0">
                        <a:buNone/>
                      </a:pPr>
                      <a:r>
                        <a:rPr lang="en-US" sz="1000" b="1" kern="100">
                          <a:effectLst/>
                        </a:rPr>
                        <a:t>Agent Orchestration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Multi-agent coordination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 (workflow)</a:t>
                      </a:r>
                    </a:p>
                    <a:p>
                      <a:pPr marL="0" marR="0">
                        <a:buNone/>
                      </a:pPr>
                      <a:r>
                        <a:rPr lang="en-US" sz="1000" kern="100">
                          <a:effectLst/>
                        </a:rPr>
                        <a:t>Partial (cognitive planning)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Step Functions, EventBridge, EKS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Cognitive planning graphs, dynamic tool routing, reusable agent frameworks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LangGraph; CrewAI; AutoGen (Microsoft OSS); Temporal (workflow engine) if complex long-running orchestration is needed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445135760"/>
                  </a:ext>
                </a:extLst>
              </a:tr>
              <a:tr h="596852">
                <a:tc>
                  <a:txBody>
                    <a:bodyPr/>
                    <a:lstStyle/>
                    <a:p>
                      <a:pPr marL="0" marR="0">
                        <a:buNone/>
                      </a:pPr>
                      <a:r>
                        <a:rPr lang="en-US" sz="1000" b="1" kern="100">
                          <a:effectLst/>
                        </a:rPr>
                        <a:t>Industry Agents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Domain-specialized agents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No</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N/A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AWS does not provide vertical agents out of box</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Accenture Industry Agents; Salesforce Agentforce patterns; ServiceNow agent patterns; SAP Joule extensions; partner domain agent packs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963037503"/>
                  </a:ext>
                </a:extLst>
              </a:tr>
              <a:tr h="596852">
                <a:tc>
                  <a:txBody>
                    <a:bodyPr/>
                    <a:lstStyle/>
                    <a:p>
                      <a:pPr marL="0" marR="0">
                        <a:buNone/>
                      </a:pPr>
                      <a:r>
                        <a:rPr lang="en-US" sz="1000" b="1" kern="100">
                          <a:effectLst/>
                        </a:rPr>
                        <a:t>Agent Certification &amp; Readiness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Certify agents before prod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(custom)</a:t>
                      </a:r>
                    </a:p>
                    <a:p>
                      <a:pPr marL="0" marR="0">
                        <a:buNone/>
                      </a:pPr>
                      <a:r>
                        <a:rPr lang="en-US" sz="1000" kern="100">
                          <a:effectLst/>
                        </a:rPr>
                        <a:t>Partial (productized)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CI/CD stack + S3 evidence store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No out-of-box agent readiness scoring/certification product</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tcPr>
                </a:tc>
                <a:tc>
                  <a:txBody>
                    <a:bodyPr/>
                    <a:lstStyle/>
                    <a:p>
                      <a:pPr marL="0" marR="0">
                        <a:buNone/>
                      </a:pPr>
                      <a:r>
                        <a:rPr lang="en-US" sz="1000" kern="100">
                          <a:effectLst/>
                        </a:rPr>
                        <a:t>Arize / WhyLabs for eval gates; W&amp;B (optional); Great Expectations (data quality); custom certification scorecards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no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923082265"/>
                  </a:ext>
                </a:extLst>
              </a:tr>
            </a:tbl>
          </a:graphicData>
        </a:graphic>
      </p:graphicFrame>
      <p:sp>
        <p:nvSpPr>
          <p:cNvPr id="4" name="TextBox 3">
            <a:extLst>
              <a:ext uri="{FF2B5EF4-FFF2-40B4-BE49-F238E27FC236}">
                <a16:creationId xmlns:a16="http://schemas.microsoft.com/office/drawing/2014/main" id="{992F74B7-3107-67D1-2CF0-3D43942E0247}"/>
              </a:ext>
            </a:extLst>
          </p:cNvPr>
          <p:cNvSpPr txBox="1"/>
          <p:nvPr/>
        </p:nvSpPr>
        <p:spPr>
          <a:xfrm rot="16200000">
            <a:off x="-182234" y="1644472"/>
            <a:ext cx="1178608" cy="320040"/>
          </a:xfrm>
          <a:prstGeom prst="rect">
            <a:avLst/>
          </a:prstGeom>
          <a:solidFill>
            <a:srgbClr val="BE82FF">
              <a:lumMod val="75000"/>
              <a:alpha val="50000"/>
            </a:srgbClr>
          </a:solidFill>
          <a:ln>
            <a:no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rgbClr val="FFFFFF"/>
                </a:solidFill>
                <a:effectLst/>
                <a:uLnTx/>
                <a:uFillTx/>
                <a:latin typeface="Graphik" panose="020B0503030202060203" pitchFamily="34" charset="0"/>
              </a:defRPr>
            </a:lvl1pPr>
          </a:lstStyle>
          <a:p>
            <a:r>
              <a:rPr lang="en-US"/>
              <a:t>Industry Pattern Libraries</a:t>
            </a:r>
          </a:p>
        </p:txBody>
      </p:sp>
      <p:sp>
        <p:nvSpPr>
          <p:cNvPr id="6" name="TextBox 5">
            <a:extLst>
              <a:ext uri="{FF2B5EF4-FFF2-40B4-BE49-F238E27FC236}">
                <a16:creationId xmlns:a16="http://schemas.microsoft.com/office/drawing/2014/main" id="{E04F3DD2-12FA-0782-2814-0387654237DB}"/>
              </a:ext>
            </a:extLst>
          </p:cNvPr>
          <p:cNvSpPr txBox="1"/>
          <p:nvPr/>
        </p:nvSpPr>
        <p:spPr>
          <a:xfrm rot="16200000">
            <a:off x="-667349" y="3344294"/>
            <a:ext cx="2148840" cy="320040"/>
          </a:xfrm>
          <a:prstGeom prst="rect">
            <a:avLst/>
          </a:prstGeom>
          <a:solidFill>
            <a:srgbClr val="A100FF">
              <a:alpha val="50000"/>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Graphik" panose="020B0503030202060203" pitchFamily="34" charset="0"/>
                <a:ea typeface="+mn-ea"/>
                <a:cs typeface="+mn-cs"/>
              </a:rPr>
              <a:t>AI Lifecycle Management</a:t>
            </a:r>
          </a:p>
        </p:txBody>
      </p:sp>
      <p:sp>
        <p:nvSpPr>
          <p:cNvPr id="8" name="TextBox 7">
            <a:extLst>
              <a:ext uri="{FF2B5EF4-FFF2-40B4-BE49-F238E27FC236}">
                <a16:creationId xmlns:a16="http://schemas.microsoft.com/office/drawing/2014/main" id="{CE17927C-D488-F58E-FD77-9EEB29616152}"/>
              </a:ext>
            </a:extLst>
          </p:cNvPr>
          <p:cNvSpPr txBox="1"/>
          <p:nvPr/>
        </p:nvSpPr>
        <p:spPr>
          <a:xfrm rot="16200000">
            <a:off x="-479897" y="5341778"/>
            <a:ext cx="1773936" cy="320040"/>
          </a:xfrm>
          <a:prstGeom prst="rect">
            <a:avLst/>
          </a:prstGeom>
          <a:solidFill>
            <a:schemeClr val="accent6">
              <a:lumMod val="90000"/>
              <a:alpha val="73000"/>
            </a:schemeClr>
          </a:solidFill>
          <a:ln>
            <a:solidFill>
              <a:srgbClr val="E8CBE5"/>
            </a:solid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chemeClr val="bg1"/>
                </a:solidFill>
                <a:effectLst/>
                <a:uLnTx/>
                <a:uFillTx/>
                <a:latin typeface="Graphik" panose="020B0503030202060203" pitchFamily="34" charset="0"/>
              </a:defRPr>
            </a:lvl1pPr>
          </a:lstStyle>
          <a:p>
            <a:r>
              <a:rPr lang="en-US"/>
              <a:t>Agent Ensemble</a:t>
            </a:r>
          </a:p>
        </p:txBody>
      </p:sp>
    </p:spTree>
    <p:extLst>
      <p:ext uri="{BB962C8B-B14F-4D97-AF65-F5344CB8AC3E}">
        <p14:creationId xmlns:p14="http://schemas.microsoft.com/office/powerpoint/2010/main" val="192419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10C19-D659-8BD4-2E32-148506E5C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1B3E9-FC37-CD58-A135-C8D2527AF3B0}"/>
              </a:ext>
            </a:extLst>
          </p:cNvPr>
          <p:cNvSpPr>
            <a:spLocks noGrp="1"/>
          </p:cNvSpPr>
          <p:nvPr>
            <p:ph type="title"/>
          </p:nvPr>
        </p:nvSpPr>
        <p:spPr/>
        <p:txBody>
          <a:bodyPr/>
          <a:lstStyle/>
          <a:p>
            <a:r>
              <a:rPr lang="en-US"/>
              <a:t>AWS Native Coverage vs Gaps + Recommended 3rd-Party Tech Stack (2/2)</a:t>
            </a:r>
          </a:p>
        </p:txBody>
      </p:sp>
      <p:graphicFrame>
        <p:nvGraphicFramePr>
          <p:cNvPr id="3" name="Table 2">
            <a:extLst>
              <a:ext uri="{FF2B5EF4-FFF2-40B4-BE49-F238E27FC236}">
                <a16:creationId xmlns:a16="http://schemas.microsoft.com/office/drawing/2014/main" id="{70DA571C-4E03-5887-9CB5-A8D721B4ADFB}"/>
              </a:ext>
            </a:extLst>
          </p:cNvPr>
          <p:cNvGraphicFramePr>
            <a:graphicFrameLocks noGrp="1"/>
          </p:cNvGraphicFramePr>
          <p:nvPr>
            <p:extLst>
              <p:ext uri="{D42A27DB-BD31-4B8C-83A1-F6EECF244321}">
                <p14:modId xmlns:p14="http://schemas.microsoft.com/office/powerpoint/2010/main" val="886323218"/>
              </p:ext>
            </p:extLst>
          </p:nvPr>
        </p:nvGraphicFramePr>
        <p:xfrm>
          <a:off x="600441" y="818146"/>
          <a:ext cx="11328000" cy="5628856"/>
        </p:xfrm>
        <a:graphic>
          <a:graphicData uri="http://schemas.openxmlformats.org/drawingml/2006/table">
            <a:tbl>
              <a:tblPr firstRow="1" bandRow="1">
                <a:tableStyleId>{2D5ABB26-0587-4C30-8999-92F81FD0307C}</a:tableStyleId>
              </a:tblPr>
              <a:tblGrid>
                <a:gridCol w="1433399">
                  <a:extLst>
                    <a:ext uri="{9D8B030D-6E8A-4147-A177-3AD203B41FA5}">
                      <a16:colId xmlns:a16="http://schemas.microsoft.com/office/drawing/2014/main" val="3728964636"/>
                    </a:ext>
                  </a:extLst>
                </a:gridCol>
                <a:gridCol w="1635792">
                  <a:extLst>
                    <a:ext uri="{9D8B030D-6E8A-4147-A177-3AD203B41FA5}">
                      <a16:colId xmlns:a16="http://schemas.microsoft.com/office/drawing/2014/main" val="933875314"/>
                    </a:ext>
                  </a:extLst>
                </a:gridCol>
                <a:gridCol w="1588168">
                  <a:extLst>
                    <a:ext uri="{9D8B030D-6E8A-4147-A177-3AD203B41FA5}">
                      <a16:colId xmlns:a16="http://schemas.microsoft.com/office/drawing/2014/main" val="390544701"/>
                    </a:ext>
                  </a:extLst>
                </a:gridCol>
                <a:gridCol w="1564105">
                  <a:extLst>
                    <a:ext uri="{9D8B030D-6E8A-4147-A177-3AD203B41FA5}">
                      <a16:colId xmlns:a16="http://schemas.microsoft.com/office/drawing/2014/main" val="219347835"/>
                    </a:ext>
                  </a:extLst>
                </a:gridCol>
                <a:gridCol w="2528451">
                  <a:extLst>
                    <a:ext uri="{9D8B030D-6E8A-4147-A177-3AD203B41FA5}">
                      <a16:colId xmlns:a16="http://schemas.microsoft.com/office/drawing/2014/main" val="1339555475"/>
                    </a:ext>
                  </a:extLst>
                </a:gridCol>
                <a:gridCol w="2578085">
                  <a:extLst>
                    <a:ext uri="{9D8B030D-6E8A-4147-A177-3AD203B41FA5}">
                      <a16:colId xmlns:a16="http://schemas.microsoft.com/office/drawing/2014/main" val="4278898705"/>
                    </a:ext>
                  </a:extLst>
                </a:gridCol>
              </a:tblGrid>
              <a:tr h="410036">
                <a:tc>
                  <a:txBody>
                    <a:bodyPr/>
                    <a:lstStyle/>
                    <a:p>
                      <a:pPr marL="0" marR="0" algn="ctr">
                        <a:buNone/>
                      </a:pPr>
                      <a:r>
                        <a:rPr lang="en-US" sz="1000" b="1" kern="100">
                          <a:solidFill>
                            <a:schemeClr val="bg1"/>
                          </a:solidFill>
                          <a:effectLst/>
                        </a:rPr>
                        <a:t>L2 Brain (Sub) Layer</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Capability</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5"/>
                    </a:solidFill>
                  </a:tcPr>
                </a:tc>
                <a:tc>
                  <a:txBody>
                    <a:bodyPr/>
                    <a:lstStyle/>
                    <a:p>
                      <a:pPr marL="0" marR="0" algn="ctr">
                        <a:buNone/>
                      </a:pPr>
                      <a:r>
                        <a:rPr lang="en-US" sz="1000" b="1" kern="100">
                          <a:solidFill>
                            <a:schemeClr val="bg1"/>
                          </a:solidFill>
                          <a:effectLst/>
                        </a:rPr>
                        <a:t>Can Be Fully AWS Native?</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Key AWS Native Services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Where AWS Becomes Insufficient</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2"/>
                    </a:solidFill>
                  </a:tcPr>
                </a:tc>
                <a:tc>
                  <a:txBody>
                    <a:bodyPr/>
                    <a:lstStyle/>
                    <a:p>
                      <a:pPr marL="0" marR="0" algn="ctr">
                        <a:buNone/>
                      </a:pPr>
                      <a:r>
                        <a:rPr lang="en-US" sz="1000" b="1" kern="100">
                          <a:solidFill>
                            <a:schemeClr val="bg1"/>
                          </a:solidFill>
                          <a:effectLst/>
                        </a:rPr>
                        <a:t>Recommended 3rd-Party / Open Source Stack (Only for Gaps)</a:t>
                      </a:r>
                      <a:endParaRPr lang="en-US" sz="1000" b="1" kern="100">
                        <a:solidFill>
                          <a:schemeClr val="bg1"/>
                        </a:solidFill>
                        <a:effectLst/>
                        <a:latin typeface="Times New Roman" panose="02020603050405020304" pitchFamily="18" charset="0"/>
                        <a:ea typeface="Times New Roman" panose="02020603050405020304" pitchFamily="18" charset="0"/>
                      </a:endParaRPr>
                    </a:p>
                  </a:txBody>
                  <a:tcPr marL="27196" marR="27196" marT="0" marB="0" anchor="ctr">
                    <a:solidFill>
                      <a:schemeClr val="accent4"/>
                    </a:solidFill>
                  </a:tcPr>
                </a:tc>
                <a:extLst>
                  <a:ext uri="{0D108BD9-81ED-4DB2-BD59-A6C34878D82A}">
                    <a16:rowId xmlns:a16="http://schemas.microsoft.com/office/drawing/2014/main" val="2121852515"/>
                  </a:ext>
                </a:extLst>
              </a:tr>
              <a:tr h="615054">
                <a:tc>
                  <a:txBody>
                    <a:bodyPr/>
                    <a:lstStyle/>
                    <a:p>
                      <a:pPr marL="0" marR="0">
                        <a:buNone/>
                      </a:pPr>
                      <a:r>
                        <a:rPr lang="en-US" sz="1000" b="1" kern="100">
                          <a:effectLst/>
                        </a:rPr>
                        <a:t>Model Recipe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Domain adaptation, fine-tuning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SageMaker, Bedrock, S3</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Mixing non-AWS models, specialized training stacks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Hugging Face (enterprise); </a:t>
                      </a:r>
                      <a:r>
                        <a:rPr lang="en-US" sz="1000" kern="100" err="1">
                          <a:effectLst/>
                        </a:rPr>
                        <a:t>vLLM</a:t>
                      </a:r>
                      <a:r>
                        <a:rPr lang="en-US" sz="1000" kern="100">
                          <a:effectLst/>
                        </a:rPr>
                        <a:t> (open source) for serving where relevant; OpenAI/Anthropic (if multi-provider)</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3565999460"/>
                  </a:ext>
                </a:extLst>
              </a:tr>
              <a:tr h="615054">
                <a:tc>
                  <a:txBody>
                    <a:bodyPr/>
                    <a:lstStyle/>
                    <a:p>
                      <a:pPr marL="0" marR="0">
                        <a:buNone/>
                      </a:pPr>
                      <a:r>
                        <a:rPr lang="en-US" sz="1000" b="1" kern="100">
                          <a:effectLst/>
                        </a:rPr>
                        <a:t>Adaptive Learning Loop</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Feedback → improvement loop</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(buildable)</a:t>
                      </a:r>
                    </a:p>
                    <a:p>
                      <a:pPr marL="0" marR="0">
                        <a:buNone/>
                      </a:pPr>
                      <a:r>
                        <a:rPr lang="en-US" sz="1000" kern="100">
                          <a:effectLst/>
                        </a:rPr>
                        <a:t>Partial (productized)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EventBridge, Pipelines, DynamoDB/S3</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Structured human feedback capture, learning analytics, systematic improvement workflows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err="1">
                          <a:effectLst/>
                        </a:rPr>
                        <a:t>HumanLoop</a:t>
                      </a:r>
                      <a:r>
                        <a:rPr lang="en-US" sz="1000" kern="100">
                          <a:effectLst/>
                        </a:rPr>
                        <a:t>; Label Studio (OSS); Evidently (OSS); Great Expectations; </a:t>
                      </a:r>
                      <a:r>
                        <a:rPr lang="en-US" sz="1000" kern="100" err="1">
                          <a:effectLst/>
                        </a:rPr>
                        <a:t>Arize</a:t>
                      </a:r>
                      <a:r>
                        <a:rPr lang="en-US" sz="1000" kern="100">
                          <a:effectLst/>
                        </a:rPr>
                        <a:t> feedback loops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448817657"/>
                  </a:ext>
                </a:extLst>
              </a:tr>
              <a:tr h="410036">
                <a:tc>
                  <a:txBody>
                    <a:bodyPr/>
                    <a:lstStyle/>
                    <a:p>
                      <a:pPr marL="0" marR="0">
                        <a:buNone/>
                      </a:pPr>
                      <a:r>
                        <a:rPr lang="en-US" sz="1000" b="1" kern="100">
                          <a:effectLst/>
                        </a:rPr>
                        <a:t>Experiential Knowledge Acquisition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Capture outcomes + feedback</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(basic)</a:t>
                      </a:r>
                    </a:p>
                    <a:p>
                      <a:pPr marL="0" marR="0">
                        <a:buNone/>
                      </a:pPr>
                      <a:r>
                        <a:rPr lang="en-US" sz="1000" kern="100">
                          <a:effectLst/>
                        </a:rPr>
                        <a:t>Partial (scaled)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DynamoDB, S3, Glue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High-quality labeling, weak supervision, scalable annotation governance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Snorkel; </a:t>
                      </a:r>
                      <a:r>
                        <a:rPr lang="en-US" sz="1000" kern="100" err="1">
                          <a:effectLst/>
                        </a:rPr>
                        <a:t>Labelbox</a:t>
                      </a:r>
                      <a:r>
                        <a:rPr lang="en-US" sz="1000" kern="100">
                          <a:effectLst/>
                        </a:rPr>
                        <a:t>; Scale AI (if allowed); Label Studio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2801619547"/>
                  </a:ext>
                </a:extLst>
              </a:tr>
              <a:tr h="615054">
                <a:tc>
                  <a:txBody>
                    <a:bodyPr/>
                    <a:lstStyle/>
                    <a:p>
                      <a:pPr marL="0" marR="0">
                        <a:buNone/>
                      </a:pPr>
                      <a:r>
                        <a:rPr lang="en-US" sz="1000" b="1" kern="100">
                          <a:effectLst/>
                        </a:rPr>
                        <a:t>Semantic Layer</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Business meaning abstraction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 (data semantics) </a:t>
                      </a:r>
                    </a:p>
                    <a:p>
                      <a:pPr marL="0" marR="0">
                        <a:buNone/>
                      </a:pPr>
                      <a:r>
                        <a:rPr lang="en-US" sz="1000" kern="100">
                          <a:effectLst/>
                        </a:rPr>
                        <a:t>Partial (enterprise semantic governance)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Glue, Lake Formation, Athena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Semantic governance, stewardship workflows, enterprise semantic contracts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Collibra; Alation; Atlan; OpenMetadata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1857539930"/>
                  </a:ext>
                </a:extLst>
              </a:tr>
              <a:tr h="410036">
                <a:tc>
                  <a:txBody>
                    <a:bodyPr/>
                    <a:lstStyle/>
                    <a:p>
                      <a:pPr marL="0" marR="0">
                        <a:buNone/>
                      </a:pPr>
                      <a:r>
                        <a:rPr lang="en-US" sz="1000" b="1" kern="100">
                          <a:effectLst/>
                        </a:rPr>
                        <a:t>Knowledge Representation</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Graph representation</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(storage) </a:t>
                      </a:r>
                    </a:p>
                    <a:p>
                      <a:pPr marL="0" marR="0">
                        <a:buNone/>
                      </a:pPr>
                      <a:r>
                        <a:rPr lang="en-US" sz="1000" kern="100">
                          <a:effectLst/>
                        </a:rPr>
                        <a:t>Partial (advanced reasoning)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Neptune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Complex inference, rules engines, ontology-driven reasoning patterns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err="1">
                          <a:effectLst/>
                        </a:rPr>
                        <a:t>Stardog</a:t>
                      </a:r>
                      <a:r>
                        <a:rPr lang="en-US" sz="1000" kern="100">
                          <a:effectLst/>
                        </a:rPr>
                        <a:t>; Neo4j; </a:t>
                      </a:r>
                      <a:r>
                        <a:rPr lang="en-US" sz="1000" kern="100" err="1">
                          <a:effectLst/>
                        </a:rPr>
                        <a:t>TerminusDB</a:t>
                      </a:r>
                      <a:r>
                        <a:rPr lang="en-US" sz="1000" kern="100">
                          <a:effectLst/>
                        </a:rPr>
                        <a:t>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1253917416"/>
                  </a:ext>
                </a:extLst>
              </a:tr>
              <a:tr h="410036">
                <a:tc>
                  <a:txBody>
                    <a:bodyPr/>
                    <a:lstStyle/>
                    <a:p>
                      <a:pPr marL="0" marR="0">
                        <a:buNone/>
                      </a:pPr>
                      <a:r>
                        <a:rPr lang="en-US" sz="1000" b="1" kern="100">
                          <a:effectLst/>
                        </a:rPr>
                        <a:t>Domain Ontology Engineering</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Ontology authoring + lifecycle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No</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N/A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AWS has minimal ontology engineering tools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err="1">
                          <a:effectLst/>
                        </a:rPr>
                        <a:t>TopBraid</a:t>
                      </a:r>
                      <a:r>
                        <a:rPr lang="en-US" sz="1000" kern="100">
                          <a:effectLst/>
                        </a:rPr>
                        <a:t>; </a:t>
                      </a:r>
                      <a:r>
                        <a:rPr lang="en-US" sz="1000" kern="100" err="1">
                          <a:effectLst/>
                        </a:rPr>
                        <a:t>PoolParty</a:t>
                      </a:r>
                      <a:r>
                        <a:rPr lang="en-US" sz="1000" kern="100">
                          <a:effectLst/>
                        </a:rPr>
                        <a:t>; Protégé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3950736443"/>
                  </a:ext>
                </a:extLst>
              </a:tr>
              <a:tr h="410036">
                <a:tc>
                  <a:txBody>
                    <a:bodyPr/>
                    <a:lstStyle/>
                    <a:p>
                      <a:pPr marL="0" marR="0">
                        <a:buNone/>
                      </a:pPr>
                      <a:r>
                        <a:rPr lang="en-US" sz="1000" b="1" kern="100">
                          <a:effectLst/>
                        </a:rPr>
                        <a:t>Data Accessibility</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Secure access to data</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Lake Formation, Glue, Athena, S3</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Generally sufficient</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Usually none needed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3009316035"/>
                  </a:ext>
                </a:extLst>
              </a:tr>
              <a:tr h="410036">
                <a:tc>
                  <a:txBody>
                    <a:bodyPr/>
                    <a:lstStyle/>
                    <a:p>
                      <a:pPr marL="0" marR="0">
                        <a:buNone/>
                      </a:pPr>
                      <a:r>
                        <a:rPr lang="en-US" sz="1000" b="1" kern="100">
                          <a:effectLst/>
                        </a:rPr>
                        <a:t>Data Products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Curated reusable data assets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chemeClr val="bg1">
                        <a:lumMod val="95000"/>
                      </a:schemeClr>
                    </a:solidFill>
                  </a:tcPr>
                </a:tc>
                <a:tc>
                  <a:txBody>
                    <a:bodyPr/>
                    <a:lstStyle/>
                    <a:p>
                      <a:pPr marL="0" marR="0">
                        <a:buNone/>
                      </a:pPr>
                      <a:r>
                        <a:rPr lang="en-US" sz="1000" kern="100">
                          <a:effectLst/>
                        </a:rPr>
                        <a:t>Yes (buildable)</a:t>
                      </a:r>
                    </a:p>
                    <a:p>
                      <a:pPr marL="0" marR="0">
                        <a:buNone/>
                      </a:pPr>
                      <a:r>
                        <a:rPr lang="en-US" sz="1000" kern="100">
                          <a:effectLst/>
                        </a:rPr>
                        <a:t>Partial (governance tooling)</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Redshift, Aurora, S3</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Data product governance and contracts at enterprise scale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tc>
                <a:tc>
                  <a:txBody>
                    <a:bodyPr/>
                    <a:lstStyle/>
                    <a:p>
                      <a:pPr marL="0" marR="0">
                        <a:buNone/>
                      </a:pPr>
                      <a:r>
                        <a:rPr lang="en-US" sz="1000" kern="100">
                          <a:effectLst/>
                        </a:rPr>
                        <a:t>Collibra/Atlan/Alation; </a:t>
                      </a:r>
                      <a:r>
                        <a:rPr lang="en-US" sz="1000" kern="100" err="1">
                          <a:effectLst/>
                        </a:rPr>
                        <a:t>OpenMetadata</a:t>
                      </a:r>
                      <a:r>
                        <a:rPr lang="en-US" sz="1000" kern="100">
                          <a:effectLst/>
                        </a:rPr>
                        <a:t> (OSS)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solidFill>
                      <a:srgbClr val="F0DDEE">
                        <a:alpha val="50196"/>
                      </a:srgbClr>
                    </a:solidFill>
                  </a:tcPr>
                </a:tc>
                <a:extLst>
                  <a:ext uri="{0D108BD9-81ED-4DB2-BD59-A6C34878D82A}">
                    <a16:rowId xmlns:a16="http://schemas.microsoft.com/office/drawing/2014/main" val="4191416603"/>
                  </a:ext>
                </a:extLst>
              </a:tr>
              <a:tr h="410036">
                <a:tc>
                  <a:txBody>
                    <a:bodyPr/>
                    <a:lstStyle/>
                    <a:p>
                      <a:pPr marL="0" marR="0">
                        <a:buNone/>
                      </a:pPr>
                      <a:r>
                        <a:rPr lang="en-US" sz="1000" b="1" kern="100">
                          <a:effectLst/>
                        </a:rPr>
                        <a:t>Data Agents</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Automated data tasks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chemeClr val="bg1">
                        <a:lumMod val="95000"/>
                      </a:schemeClr>
                    </a:solidFill>
                  </a:tcPr>
                </a:tc>
                <a:tc>
                  <a:txBody>
                    <a:bodyPr/>
                    <a:lstStyle/>
                    <a:p>
                      <a:pPr marL="0" marR="0">
                        <a:buNone/>
                      </a:pPr>
                      <a:r>
                        <a:rPr lang="en-US" sz="1000" kern="100">
                          <a:effectLst/>
                        </a:rPr>
                        <a:t>Yes (custom)</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Lambda, Step Functions, EKS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If you want prebuilt “data agent frameworks”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tcPr>
                </a:tc>
                <a:tc>
                  <a:txBody>
                    <a:bodyPr/>
                    <a:lstStyle/>
                    <a:p>
                      <a:pPr marL="0" marR="0">
                        <a:buNone/>
                      </a:pPr>
                      <a:r>
                        <a:rPr lang="en-US" sz="1000" kern="100">
                          <a:effectLst/>
                        </a:rPr>
                        <a:t>OSS agent frameworks; Great Expectations for validations; </a:t>
                      </a:r>
                      <a:r>
                        <a:rPr lang="en-US" sz="1000" kern="100" err="1">
                          <a:effectLst/>
                        </a:rPr>
                        <a:t>dbt</a:t>
                      </a:r>
                      <a:r>
                        <a:rPr lang="en-US" sz="1000" kern="100">
                          <a:effectLst/>
                        </a:rPr>
                        <a:t> (if applicable)</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B w="9525" cap="flat" cmpd="sng" algn="ctr">
                      <a:solidFill>
                        <a:schemeClr val="accent6"/>
                      </a:solidFill>
                      <a:prstDash val="solid"/>
                      <a:round/>
                      <a:headEnd type="none" w="med" len="med"/>
                      <a:tailEnd type="none" w="med" len="med"/>
                    </a:lnB>
                    <a:solidFill>
                      <a:srgbClr val="F0DDEE">
                        <a:alpha val="50196"/>
                      </a:srgbClr>
                    </a:solidFill>
                  </a:tcPr>
                </a:tc>
                <a:extLst>
                  <a:ext uri="{0D108BD9-81ED-4DB2-BD59-A6C34878D82A}">
                    <a16:rowId xmlns:a16="http://schemas.microsoft.com/office/drawing/2014/main" val="2633813421"/>
                  </a:ext>
                </a:extLst>
              </a:tr>
              <a:tr h="819114">
                <a:tc>
                  <a:txBody>
                    <a:bodyPr/>
                    <a:lstStyle/>
                    <a:p>
                      <a:pPr marL="0" marR="0">
                        <a:buNone/>
                      </a:pPr>
                      <a:r>
                        <a:rPr lang="en-US" sz="1000" b="1" kern="100">
                          <a:effectLst/>
                        </a:rPr>
                        <a:t>Brain Infrastructure</a:t>
                      </a:r>
                      <a:endParaRPr lang="en-US" sz="1000" b="1"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Compute, network, security, tenancy</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chemeClr val="bg1">
                        <a:lumMod val="95000"/>
                      </a:schemeClr>
                    </a:solidFill>
                  </a:tcPr>
                </a:tc>
                <a:tc>
                  <a:txBody>
                    <a:bodyPr/>
                    <a:lstStyle/>
                    <a:p>
                      <a:pPr marL="0" marR="0">
                        <a:buNone/>
                      </a:pPr>
                      <a:r>
                        <a:rPr lang="en-US" sz="1000" kern="100">
                          <a:effectLst/>
                        </a:rPr>
                        <a:t>Yes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VPC, IAM, KMS, EKS/ECS, Organizations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No major gaps</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tcPr>
                </a:tc>
                <a:tc>
                  <a:txBody>
                    <a:bodyPr/>
                    <a:lstStyle/>
                    <a:p>
                      <a:pPr marL="0" marR="0">
                        <a:buNone/>
                      </a:pPr>
                      <a:r>
                        <a:rPr lang="en-US" sz="1000" kern="100">
                          <a:effectLst/>
                        </a:rPr>
                        <a:t>Usually none needed</a:t>
                      </a:r>
                      <a:endParaRPr lang="en-US" sz="1000" kern="100">
                        <a:effectLst/>
                        <a:latin typeface="Times New Roman" panose="02020603050405020304" pitchFamily="18" charset="0"/>
                        <a:ea typeface="Times New Roman" panose="02020603050405020304" pitchFamily="18" charset="0"/>
                      </a:endParaRPr>
                    </a:p>
                  </a:txBody>
                  <a:tcPr marL="27196" marR="27196" marT="0" marB="0" anchor="ctr">
                    <a:lnT w="9525" cap="flat" cmpd="sng" algn="ctr">
                      <a:solidFill>
                        <a:schemeClr val="accent6"/>
                      </a:solidFill>
                      <a:prstDash val="solid"/>
                      <a:round/>
                      <a:headEnd type="none" w="med" len="med"/>
                      <a:tailEnd type="none" w="med" len="med"/>
                    </a:lnT>
                    <a:solidFill>
                      <a:srgbClr val="F0DDEE">
                        <a:alpha val="50196"/>
                      </a:srgbClr>
                    </a:solidFill>
                  </a:tcPr>
                </a:tc>
                <a:extLst>
                  <a:ext uri="{0D108BD9-81ED-4DB2-BD59-A6C34878D82A}">
                    <a16:rowId xmlns:a16="http://schemas.microsoft.com/office/drawing/2014/main" val="1092858992"/>
                  </a:ext>
                </a:extLst>
              </a:tr>
            </a:tbl>
          </a:graphicData>
        </a:graphic>
      </p:graphicFrame>
      <p:sp>
        <p:nvSpPr>
          <p:cNvPr id="5" name="TextBox 4">
            <a:extLst>
              <a:ext uri="{FF2B5EF4-FFF2-40B4-BE49-F238E27FC236}">
                <a16:creationId xmlns:a16="http://schemas.microsoft.com/office/drawing/2014/main" id="{6A13AE0C-6BE1-9289-C8C1-843310DD4C77}"/>
              </a:ext>
            </a:extLst>
          </p:cNvPr>
          <p:cNvSpPr txBox="1"/>
          <p:nvPr/>
        </p:nvSpPr>
        <p:spPr>
          <a:xfrm rot="16200000">
            <a:off x="7623" y="5781174"/>
            <a:ext cx="822960" cy="320040"/>
          </a:xfrm>
          <a:prstGeom prst="rect">
            <a:avLst/>
          </a:prstGeom>
          <a:solidFill>
            <a:srgbClr val="B455AA">
              <a:alpha val="70000"/>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Brain Infrastructure</a:t>
            </a:r>
          </a:p>
        </p:txBody>
      </p:sp>
      <p:sp>
        <p:nvSpPr>
          <p:cNvPr id="7" name="TextBox 6">
            <a:extLst>
              <a:ext uri="{FF2B5EF4-FFF2-40B4-BE49-F238E27FC236}">
                <a16:creationId xmlns:a16="http://schemas.microsoft.com/office/drawing/2014/main" id="{F801B081-C5AB-2029-5427-863168289459}"/>
              </a:ext>
            </a:extLst>
          </p:cNvPr>
          <p:cNvSpPr txBox="1"/>
          <p:nvPr/>
        </p:nvSpPr>
        <p:spPr>
          <a:xfrm rot="16200000">
            <a:off x="-289557" y="3424186"/>
            <a:ext cx="1417320" cy="320040"/>
          </a:xfrm>
          <a:prstGeom prst="rect">
            <a:avLst/>
          </a:prstGeom>
          <a:solidFill>
            <a:srgbClr val="B455AA">
              <a:lumMod val="60000"/>
              <a:lumOff val="40000"/>
              <a:alpha val="73000"/>
            </a:srgbClr>
          </a:solidFill>
          <a:ln>
            <a:solidFill>
              <a:srgbClr val="E8CBE5"/>
            </a:solid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Domain Ontologies</a:t>
            </a:r>
          </a:p>
        </p:txBody>
      </p:sp>
      <p:sp>
        <p:nvSpPr>
          <p:cNvPr id="9" name="TextBox 8">
            <a:extLst>
              <a:ext uri="{FF2B5EF4-FFF2-40B4-BE49-F238E27FC236}">
                <a16:creationId xmlns:a16="http://schemas.microsoft.com/office/drawing/2014/main" id="{171AE6C3-E80A-67ED-241B-6B3B6540E473}"/>
              </a:ext>
            </a:extLst>
          </p:cNvPr>
          <p:cNvSpPr txBox="1"/>
          <p:nvPr/>
        </p:nvSpPr>
        <p:spPr>
          <a:xfrm rot="16200000">
            <a:off x="-380997" y="1891362"/>
            <a:ext cx="1600200" cy="320040"/>
          </a:xfrm>
          <a:prstGeom prst="rect">
            <a:avLst/>
          </a:prstGeom>
          <a:solidFill>
            <a:srgbClr val="A100FF">
              <a:lumMod val="75000"/>
              <a:alpha val="50000"/>
            </a:srgbClr>
          </a:solidFill>
          <a:ln>
            <a:noFill/>
          </a:ln>
          <a:effectLst/>
        </p:spPr>
        <p:txBody>
          <a:bodyPr wrap="square" lIns="0" tIns="0" rIns="0" bIns="0" rtlCol="0" anchor="ctr">
            <a:noAutofit/>
          </a:bodyPr>
          <a:lstStyle>
            <a:defPPr>
              <a:defRPr lang="en-US"/>
            </a:defPPr>
            <a:lvl1pPr marR="0" lvl="0" indent="0" algn="ctr" fontAlgn="auto">
              <a:lnSpc>
                <a:spcPct val="90000"/>
              </a:lnSpc>
              <a:spcBef>
                <a:spcPts val="0"/>
              </a:spcBef>
              <a:spcAft>
                <a:spcPts val="0"/>
              </a:spcAft>
              <a:buClrTx/>
              <a:buSzTx/>
              <a:buFontTx/>
              <a:buNone/>
              <a:tabLst/>
              <a:defRPr kumimoji="0" sz="1000" b="1" i="0" u="none" strike="noStrike" kern="0" cap="none" spc="0" normalizeH="0" baseline="0">
                <a:ln>
                  <a:noFill/>
                </a:ln>
                <a:solidFill>
                  <a:srgbClr val="FFFFFF"/>
                </a:solidFill>
                <a:effectLst/>
                <a:uLnTx/>
                <a:uFillTx/>
                <a:latin typeface="Graphik" panose="020B0503030202060203" pitchFamily="34" charset="0"/>
              </a:defRPr>
            </a:lvl1pPr>
          </a:lstStyle>
          <a:p>
            <a:r>
              <a:rPr lang="en-US"/>
              <a:t>Specialized Models</a:t>
            </a:r>
          </a:p>
        </p:txBody>
      </p:sp>
      <p:sp>
        <p:nvSpPr>
          <p:cNvPr id="10" name="TextBox 9">
            <a:extLst>
              <a:ext uri="{FF2B5EF4-FFF2-40B4-BE49-F238E27FC236}">
                <a16:creationId xmlns:a16="http://schemas.microsoft.com/office/drawing/2014/main" id="{D063E37A-7437-1DEA-09B4-B17BE364C9B1}"/>
              </a:ext>
            </a:extLst>
          </p:cNvPr>
          <p:cNvSpPr txBox="1"/>
          <p:nvPr/>
        </p:nvSpPr>
        <p:spPr>
          <a:xfrm rot="16200000">
            <a:off x="-175257" y="4751270"/>
            <a:ext cx="1188720" cy="320040"/>
          </a:xfrm>
          <a:prstGeom prst="rect">
            <a:avLst/>
          </a:prstGeom>
          <a:solidFill>
            <a:srgbClr val="B454AA">
              <a:alpha val="54902"/>
            </a:srgbClr>
          </a:solidFill>
          <a:ln>
            <a:noFill/>
          </a:ln>
          <a:effectLst/>
        </p:spPr>
        <p:txBody>
          <a:bodyPr wrap="square" lIns="0" tIns="0" rIns="0" bIns="0" rtlCol="0" anchor="ctr">
            <a:no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000" b="1" i="0" u="none" strike="noStrike" kern="0" cap="none" spc="0" normalizeH="0" baseline="0" noProof="0">
                <a:ln>
                  <a:noFill/>
                </a:ln>
                <a:solidFill>
                  <a:schemeClr val="bg1"/>
                </a:solidFill>
                <a:effectLst/>
                <a:uLnTx/>
                <a:uFillTx/>
                <a:latin typeface="Graphik" panose="020B0503030202060203" pitchFamily="34" charset="0"/>
                <a:ea typeface="+mn-ea"/>
                <a:cs typeface="+mn-cs"/>
              </a:rPr>
              <a:t>Data Foundation</a:t>
            </a:r>
          </a:p>
        </p:txBody>
      </p:sp>
    </p:spTree>
    <p:extLst>
      <p:ext uri="{BB962C8B-B14F-4D97-AF65-F5344CB8AC3E}">
        <p14:creationId xmlns:p14="http://schemas.microsoft.com/office/powerpoint/2010/main" val="187865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2D8F-20CE-83B4-EA2E-A9F1E0D1A294}"/>
              </a:ext>
            </a:extLst>
          </p:cNvPr>
          <p:cNvSpPr>
            <a:spLocks noGrp="1"/>
          </p:cNvSpPr>
          <p:nvPr>
            <p:ph type="title"/>
          </p:nvPr>
        </p:nvSpPr>
        <p:spPr/>
        <p:txBody>
          <a:bodyPr/>
          <a:lstStyle/>
          <a:p>
            <a:r>
              <a:rPr lang="en-US"/>
              <a:t>The Banking Digital Brain on AWS: A Runtime Architecture Flow Blueprint (L2)</a:t>
            </a:r>
          </a:p>
        </p:txBody>
      </p:sp>
      <p:sp>
        <p:nvSpPr>
          <p:cNvPr id="10" name="Rectangle 9">
            <a:extLst>
              <a:ext uri="{FF2B5EF4-FFF2-40B4-BE49-F238E27FC236}">
                <a16:creationId xmlns:a16="http://schemas.microsoft.com/office/drawing/2014/main" id="{C8369853-DD50-1FE8-C2C6-4A4F6033AD4D}"/>
              </a:ext>
            </a:extLst>
          </p:cNvPr>
          <p:cNvSpPr/>
          <p:nvPr/>
        </p:nvSpPr>
        <p:spPr bwMode="auto">
          <a:xfrm>
            <a:off x="354905" y="1608878"/>
            <a:ext cx="11368352" cy="4097498"/>
          </a:xfrm>
          <a:prstGeom prst="rect">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t"/>
          <a:lstStyle/>
          <a:p>
            <a:pPr algn="ctr"/>
            <a:r>
              <a:rPr lang="en-US" sz="1400" b="1">
                <a:gradFill flip="none" rotWithShape="1">
                  <a:gsLst>
                    <a:gs pos="1557">
                      <a:srgbClr val="F343AE"/>
                    </a:gs>
                    <a:gs pos="54000">
                      <a:srgbClr val="A100FF"/>
                    </a:gs>
                    <a:gs pos="85000">
                      <a:schemeClr val="accent2"/>
                    </a:gs>
                  </a:gsLst>
                  <a:lin ang="0" scaled="0"/>
                </a:gradFill>
                <a:latin typeface="Graphik Medium" panose="020B0603030202060203" pitchFamily="34" charset="0"/>
                <a:sym typeface="Calibri" pitchFamily="34" charset="0"/>
              </a:rPr>
              <a:t>Core Digital Brain on AWS</a:t>
            </a:r>
          </a:p>
        </p:txBody>
      </p:sp>
      <p:sp>
        <p:nvSpPr>
          <p:cNvPr id="12" name="Rectangle 11">
            <a:extLst>
              <a:ext uri="{FF2B5EF4-FFF2-40B4-BE49-F238E27FC236}">
                <a16:creationId xmlns:a16="http://schemas.microsoft.com/office/drawing/2014/main" id="{16CC8D85-8923-F014-D0DF-9494F92314D1}"/>
              </a:ext>
            </a:extLst>
          </p:cNvPr>
          <p:cNvSpPr/>
          <p:nvPr/>
        </p:nvSpPr>
        <p:spPr bwMode="auto">
          <a:xfrm>
            <a:off x="9465757" y="1886116"/>
            <a:ext cx="2194560" cy="3737257"/>
          </a:xfrm>
          <a:prstGeom prst="rect">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t"/>
          <a:lstStyle/>
          <a:p>
            <a:pPr algn="ctr"/>
            <a:endParaRPr lang="en-US" sz="1400" b="1">
              <a:gradFill flip="none" rotWithShape="1">
                <a:gsLst>
                  <a:gs pos="1557">
                    <a:srgbClr val="F343AE"/>
                  </a:gs>
                  <a:gs pos="54000">
                    <a:srgbClr val="A100FF"/>
                  </a:gs>
                  <a:gs pos="85000">
                    <a:schemeClr val="accent2"/>
                  </a:gs>
                </a:gsLst>
                <a:lin ang="0" scaled="0"/>
              </a:gradFill>
              <a:latin typeface="Graphik Medium" panose="020B0603030202060203" pitchFamily="34" charset="0"/>
              <a:sym typeface="Calibri" pitchFamily="34" charset="0"/>
            </a:endParaRPr>
          </a:p>
        </p:txBody>
      </p:sp>
      <p:sp>
        <p:nvSpPr>
          <p:cNvPr id="13" name="Rectangle 12">
            <a:extLst>
              <a:ext uri="{FF2B5EF4-FFF2-40B4-BE49-F238E27FC236}">
                <a16:creationId xmlns:a16="http://schemas.microsoft.com/office/drawing/2014/main" id="{67073DE7-DF18-340C-7B77-A8B21D0F9BB6}"/>
              </a:ext>
            </a:extLst>
          </p:cNvPr>
          <p:cNvSpPr/>
          <p:nvPr/>
        </p:nvSpPr>
        <p:spPr bwMode="auto">
          <a:xfrm>
            <a:off x="7203663" y="1886116"/>
            <a:ext cx="2194560" cy="3737257"/>
          </a:xfrm>
          <a:prstGeom prst="rect">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t"/>
          <a:lstStyle/>
          <a:p>
            <a:pPr algn="ctr"/>
            <a:endParaRPr lang="en-US" sz="1400" b="1">
              <a:gradFill flip="none" rotWithShape="1">
                <a:gsLst>
                  <a:gs pos="1557">
                    <a:srgbClr val="F343AE"/>
                  </a:gs>
                  <a:gs pos="54000">
                    <a:srgbClr val="A100FF"/>
                  </a:gs>
                  <a:gs pos="85000">
                    <a:schemeClr val="accent2"/>
                  </a:gs>
                </a:gsLst>
                <a:lin ang="0" scaled="0"/>
              </a:gradFill>
              <a:latin typeface="Graphik Medium" panose="020B0603030202060203" pitchFamily="34" charset="0"/>
              <a:sym typeface="Calibri" pitchFamily="34" charset="0"/>
            </a:endParaRPr>
          </a:p>
        </p:txBody>
      </p:sp>
      <p:sp>
        <p:nvSpPr>
          <p:cNvPr id="16" name="Rectangle 15">
            <a:extLst>
              <a:ext uri="{FF2B5EF4-FFF2-40B4-BE49-F238E27FC236}">
                <a16:creationId xmlns:a16="http://schemas.microsoft.com/office/drawing/2014/main" id="{C56AAAEB-CDEA-E97C-09A3-80D7B7753127}"/>
              </a:ext>
            </a:extLst>
          </p:cNvPr>
          <p:cNvSpPr/>
          <p:nvPr/>
        </p:nvSpPr>
        <p:spPr bwMode="auto">
          <a:xfrm>
            <a:off x="4941569" y="1886116"/>
            <a:ext cx="2194560" cy="3737257"/>
          </a:xfrm>
          <a:prstGeom prst="rect">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t"/>
          <a:lstStyle/>
          <a:p>
            <a:pPr algn="ctr"/>
            <a:endParaRPr lang="en-US" sz="1400" b="1">
              <a:gradFill flip="none" rotWithShape="1">
                <a:gsLst>
                  <a:gs pos="1557">
                    <a:srgbClr val="F343AE"/>
                  </a:gs>
                  <a:gs pos="54000">
                    <a:srgbClr val="A100FF"/>
                  </a:gs>
                  <a:gs pos="85000">
                    <a:schemeClr val="accent2"/>
                  </a:gs>
                </a:gsLst>
                <a:lin ang="0" scaled="0"/>
              </a:gradFill>
              <a:latin typeface="Graphik Medium" panose="020B0603030202060203" pitchFamily="34" charset="0"/>
              <a:sym typeface="Calibri" pitchFamily="34" charset="0"/>
            </a:endParaRPr>
          </a:p>
        </p:txBody>
      </p:sp>
      <p:sp>
        <p:nvSpPr>
          <p:cNvPr id="17" name="Rectangle 16">
            <a:extLst>
              <a:ext uri="{FF2B5EF4-FFF2-40B4-BE49-F238E27FC236}">
                <a16:creationId xmlns:a16="http://schemas.microsoft.com/office/drawing/2014/main" id="{61A773D3-016E-7F59-E47B-A71D1DD197B1}"/>
              </a:ext>
            </a:extLst>
          </p:cNvPr>
          <p:cNvSpPr/>
          <p:nvPr/>
        </p:nvSpPr>
        <p:spPr bwMode="auto">
          <a:xfrm>
            <a:off x="2679475" y="1886116"/>
            <a:ext cx="2194560" cy="3737257"/>
          </a:xfrm>
          <a:prstGeom prst="rect">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t"/>
          <a:lstStyle/>
          <a:p>
            <a:pPr algn="ctr"/>
            <a:endParaRPr lang="en-US" sz="1400" b="1">
              <a:gradFill flip="none" rotWithShape="1">
                <a:gsLst>
                  <a:gs pos="1557">
                    <a:srgbClr val="F343AE"/>
                  </a:gs>
                  <a:gs pos="54000">
                    <a:srgbClr val="A100FF"/>
                  </a:gs>
                  <a:gs pos="85000">
                    <a:schemeClr val="accent2"/>
                  </a:gs>
                </a:gsLst>
                <a:lin ang="0" scaled="0"/>
              </a:gradFill>
              <a:latin typeface="Graphik Medium" panose="020B0603030202060203" pitchFamily="34" charset="0"/>
              <a:sym typeface="Calibri" pitchFamily="34" charset="0"/>
            </a:endParaRPr>
          </a:p>
        </p:txBody>
      </p:sp>
      <p:sp>
        <p:nvSpPr>
          <p:cNvPr id="18" name="Rectangle 17">
            <a:extLst>
              <a:ext uri="{FF2B5EF4-FFF2-40B4-BE49-F238E27FC236}">
                <a16:creationId xmlns:a16="http://schemas.microsoft.com/office/drawing/2014/main" id="{BFE51102-D24F-C9F7-B866-C7C8418AA2BC}"/>
              </a:ext>
            </a:extLst>
          </p:cNvPr>
          <p:cNvSpPr/>
          <p:nvPr/>
        </p:nvSpPr>
        <p:spPr bwMode="auto">
          <a:xfrm>
            <a:off x="417381" y="1886116"/>
            <a:ext cx="2194560" cy="3737257"/>
          </a:xfrm>
          <a:prstGeom prst="rect">
            <a:avLst/>
          </a:prstGeom>
          <a:gradFill>
            <a:gsLst>
              <a:gs pos="0">
                <a:srgbClr val="E6E5DC"/>
              </a:gs>
              <a:gs pos="100000">
                <a:srgbClr val="E7DEFF"/>
              </a:gs>
            </a:gsLst>
            <a:lin ang="6000000" scaled="0"/>
          </a:gradFill>
          <a:ln w="9525" cap="flat" cmpd="sng" algn="ctr">
            <a:solidFill>
              <a:schemeClr val="accent1"/>
            </a:solidFill>
            <a:prstDash val="solid"/>
            <a:miter lim="800000"/>
          </a:ln>
          <a:effectLst>
            <a:outerShdw blurRad="580759" dist="279128" dir="8100000" algn="tr" rotWithShape="0">
              <a:schemeClr val="accent6">
                <a:lumMod val="10000"/>
                <a:alpha val="40000"/>
              </a:schemeClr>
            </a:outerShdw>
          </a:effectLst>
        </p:spPr>
        <p:txBody>
          <a:bodyPr lIns="45720" tIns="45720" rIns="45720" bIns="45720" rtlCol="0" anchor="t"/>
          <a:lstStyle/>
          <a:p>
            <a:pPr algn="ctr"/>
            <a:endParaRPr lang="en-US" sz="1400" b="1">
              <a:gradFill flip="none" rotWithShape="1">
                <a:gsLst>
                  <a:gs pos="1557">
                    <a:srgbClr val="F343AE"/>
                  </a:gs>
                  <a:gs pos="54000">
                    <a:srgbClr val="A100FF"/>
                  </a:gs>
                  <a:gs pos="85000">
                    <a:schemeClr val="accent2"/>
                  </a:gs>
                </a:gsLst>
                <a:lin ang="0" scaled="0"/>
              </a:gradFill>
              <a:latin typeface="Graphik Medium" panose="020B0603030202060203" pitchFamily="34" charset="0"/>
              <a:sym typeface="Calibri" pitchFamily="34" charset="0"/>
            </a:endParaRPr>
          </a:p>
        </p:txBody>
      </p:sp>
      <p:sp>
        <p:nvSpPr>
          <p:cNvPr id="19" name="Rectangle 18">
            <a:extLst>
              <a:ext uri="{FF2B5EF4-FFF2-40B4-BE49-F238E27FC236}">
                <a16:creationId xmlns:a16="http://schemas.microsoft.com/office/drawing/2014/main" id="{4AA4A3C3-ED66-E463-DFAC-9061A0ED5339}"/>
              </a:ext>
            </a:extLst>
          </p:cNvPr>
          <p:cNvSpPr/>
          <p:nvPr/>
        </p:nvSpPr>
        <p:spPr>
          <a:xfrm>
            <a:off x="374849" y="5836892"/>
            <a:ext cx="11348406"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050" b="1">
                <a:solidFill>
                  <a:srgbClr val="FFFFFF"/>
                </a:solidFill>
                <a:latin typeface="Graphik Black"/>
                <a:cs typeface="Arial" charset="0"/>
              </a:rPr>
              <a:t>Banking Experience Layer</a:t>
            </a:r>
          </a:p>
        </p:txBody>
      </p:sp>
      <p:sp>
        <p:nvSpPr>
          <p:cNvPr id="20" name="Rectangle 19">
            <a:extLst>
              <a:ext uri="{FF2B5EF4-FFF2-40B4-BE49-F238E27FC236}">
                <a16:creationId xmlns:a16="http://schemas.microsoft.com/office/drawing/2014/main" id="{1B036D01-F806-9B4E-68C7-420982AEC244}"/>
              </a:ext>
            </a:extLst>
          </p:cNvPr>
          <p:cNvSpPr/>
          <p:nvPr/>
        </p:nvSpPr>
        <p:spPr bwMode="auto">
          <a:xfrm>
            <a:off x="354905" y="5829475"/>
            <a:ext cx="11368349" cy="610235"/>
          </a:xfrm>
          <a:prstGeom prst="rect">
            <a:avLst/>
          </a:prstGeom>
          <a:noFill/>
          <a:ln w="6350" cap="flat" cmpd="sng" algn="ctr">
            <a:solidFill>
              <a:schemeClr val="accent5">
                <a:lumMod val="40000"/>
                <a:lumOff val="60000"/>
              </a:schemeClr>
            </a:solidFill>
            <a:prstDash val="solid"/>
          </a:ln>
          <a:effectLst/>
        </p:spPr>
        <p:txBody>
          <a:bodyPr lIns="36000" tIns="36000" rIns="36000" bIns="72000" rtlCol="0" anchor="t"/>
          <a:lstStyle/>
          <a:p>
            <a:pPr algn="ctr" fontAlgn="base">
              <a:spcBef>
                <a:spcPct val="0"/>
              </a:spcBef>
              <a:spcAft>
                <a:spcPts val="600"/>
              </a:spcAft>
            </a:pPr>
            <a:endParaRPr lang="en-US" sz="1000" kern="0">
              <a:solidFill>
                <a:schemeClr val="tx1">
                  <a:lumMod val="50000"/>
                  <a:lumOff val="50000"/>
                </a:schemeClr>
              </a:solidFill>
              <a:latin typeface="Graphik Medium"/>
              <a:cs typeface="Arial" charset="0"/>
              <a:sym typeface="Calibri" pitchFamily="34" charset="0"/>
            </a:endParaRPr>
          </a:p>
        </p:txBody>
      </p:sp>
      <p:sp>
        <p:nvSpPr>
          <p:cNvPr id="25" name="Rectangle 24">
            <a:extLst>
              <a:ext uri="{FF2B5EF4-FFF2-40B4-BE49-F238E27FC236}">
                <a16:creationId xmlns:a16="http://schemas.microsoft.com/office/drawing/2014/main" id="{A9CF2023-3F65-03AD-9EFF-E19477A76683}"/>
              </a:ext>
            </a:extLst>
          </p:cNvPr>
          <p:cNvSpPr/>
          <p:nvPr/>
        </p:nvSpPr>
        <p:spPr bwMode="auto">
          <a:xfrm>
            <a:off x="857910" y="6131398"/>
            <a:ext cx="18288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Banker Copilots</a:t>
            </a:r>
          </a:p>
        </p:txBody>
      </p:sp>
      <p:sp>
        <p:nvSpPr>
          <p:cNvPr id="26" name="Rectangle 25">
            <a:extLst>
              <a:ext uri="{FF2B5EF4-FFF2-40B4-BE49-F238E27FC236}">
                <a16:creationId xmlns:a16="http://schemas.microsoft.com/office/drawing/2014/main" id="{E8EFC609-8AA5-28ED-35D7-DD7DE92918DB}"/>
              </a:ext>
            </a:extLst>
          </p:cNvPr>
          <p:cNvSpPr/>
          <p:nvPr/>
        </p:nvSpPr>
        <p:spPr bwMode="auto">
          <a:xfrm>
            <a:off x="2981208" y="6131398"/>
            <a:ext cx="18288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Investigator Workbench</a:t>
            </a:r>
          </a:p>
        </p:txBody>
      </p:sp>
      <p:sp>
        <p:nvSpPr>
          <p:cNvPr id="33" name="Rectangle 32">
            <a:extLst>
              <a:ext uri="{FF2B5EF4-FFF2-40B4-BE49-F238E27FC236}">
                <a16:creationId xmlns:a16="http://schemas.microsoft.com/office/drawing/2014/main" id="{D109E08E-A33A-F9B7-6BF8-050F33CACB78}"/>
              </a:ext>
            </a:extLst>
          </p:cNvPr>
          <p:cNvSpPr/>
          <p:nvPr/>
        </p:nvSpPr>
        <p:spPr bwMode="auto">
          <a:xfrm>
            <a:off x="5104506" y="6131398"/>
            <a:ext cx="18288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Contact Center Assist</a:t>
            </a:r>
          </a:p>
        </p:txBody>
      </p:sp>
      <p:sp>
        <p:nvSpPr>
          <p:cNvPr id="34" name="Rectangle 33">
            <a:extLst>
              <a:ext uri="{FF2B5EF4-FFF2-40B4-BE49-F238E27FC236}">
                <a16:creationId xmlns:a16="http://schemas.microsoft.com/office/drawing/2014/main" id="{2158FA61-2C09-D3F4-E205-1100382A7666}"/>
              </a:ext>
            </a:extLst>
          </p:cNvPr>
          <p:cNvSpPr/>
          <p:nvPr/>
        </p:nvSpPr>
        <p:spPr bwMode="auto">
          <a:xfrm>
            <a:off x="7227804" y="6131398"/>
            <a:ext cx="18288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Digital Channels</a:t>
            </a:r>
          </a:p>
        </p:txBody>
      </p:sp>
      <p:sp>
        <p:nvSpPr>
          <p:cNvPr id="35" name="Rectangle 34">
            <a:extLst>
              <a:ext uri="{FF2B5EF4-FFF2-40B4-BE49-F238E27FC236}">
                <a16:creationId xmlns:a16="http://schemas.microsoft.com/office/drawing/2014/main" id="{B4C09CF2-5C8E-4B7A-DD8B-90C4B637C388}"/>
              </a:ext>
            </a:extLst>
          </p:cNvPr>
          <p:cNvSpPr/>
          <p:nvPr/>
        </p:nvSpPr>
        <p:spPr bwMode="auto">
          <a:xfrm>
            <a:off x="9351100" y="6128741"/>
            <a:ext cx="18288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Back-office Automation</a:t>
            </a:r>
          </a:p>
        </p:txBody>
      </p:sp>
      <p:sp>
        <p:nvSpPr>
          <p:cNvPr id="36" name="Rectangle 35">
            <a:extLst>
              <a:ext uri="{FF2B5EF4-FFF2-40B4-BE49-F238E27FC236}">
                <a16:creationId xmlns:a16="http://schemas.microsoft.com/office/drawing/2014/main" id="{D80E2CF6-C9C0-79E8-36F8-94BBB74159AD}"/>
              </a:ext>
            </a:extLst>
          </p:cNvPr>
          <p:cNvSpPr/>
          <p:nvPr/>
        </p:nvSpPr>
        <p:spPr>
          <a:xfrm>
            <a:off x="417381" y="1889918"/>
            <a:ext cx="2194560"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050" b="1">
                <a:solidFill>
                  <a:srgbClr val="FFFFFF"/>
                </a:solidFill>
                <a:latin typeface="Graphik Black"/>
                <a:cs typeface="Arial" charset="0"/>
              </a:rPr>
              <a:t>Banking Data Foundation</a:t>
            </a:r>
          </a:p>
        </p:txBody>
      </p:sp>
      <p:pic>
        <p:nvPicPr>
          <p:cNvPr id="38" name="Graphic 23" descr="Amazon Redshift service icon.">
            <a:extLst>
              <a:ext uri="{FF2B5EF4-FFF2-40B4-BE49-F238E27FC236}">
                <a16:creationId xmlns:a16="http://schemas.microsoft.com/office/drawing/2014/main" id="{80AD08FA-53EF-8D6C-0365-4842278D277B}"/>
              </a:ext>
            </a:extLst>
          </p:cNvPr>
          <p:cNvPicPr>
            <a:picLocks noChangeAspect="1" noChangeArrowheads="1"/>
          </p:cNvPicPr>
          <p:nvPr/>
        </p:nvPicPr>
        <p:blipFill>
          <a:blip>
            <a:extLst>
              <a:ext uri="{96DAC541-7B7A-43D3-8B79-37D633B846F1}">
                <asvg:svgBlip xmlns:asvg="http://schemas.microsoft.com/office/drawing/2016/SVG/main" r:embed="rId3"/>
              </a:ext>
            </a:extLst>
          </a:blip>
          <a:srcRect/>
          <a:stretch/>
        </p:blipFill>
        <p:spPr bwMode="auto">
          <a:xfrm>
            <a:off x="1348358" y="3129951"/>
            <a:ext cx="274320" cy="27432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4">
            <a:extLst>
              <a:ext uri="{FF2B5EF4-FFF2-40B4-BE49-F238E27FC236}">
                <a16:creationId xmlns:a16="http://schemas.microsoft.com/office/drawing/2014/main" id="{03F47B32-2268-5A75-00D4-A4BF149FD949}"/>
              </a:ext>
            </a:extLst>
          </p:cNvPr>
          <p:cNvSpPr txBox="1">
            <a:spLocks noChangeArrowheads="1"/>
          </p:cNvSpPr>
          <p:nvPr/>
        </p:nvSpPr>
        <p:spPr bwMode="auto">
          <a:xfrm>
            <a:off x="1176792" y="3403170"/>
            <a:ext cx="60414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Redshift</a:t>
            </a:r>
          </a:p>
        </p:txBody>
      </p:sp>
      <p:pic>
        <p:nvPicPr>
          <p:cNvPr id="41" name="Graphic 24" descr="Amazon Kinesis service icon.">
            <a:extLst>
              <a:ext uri="{FF2B5EF4-FFF2-40B4-BE49-F238E27FC236}">
                <a16:creationId xmlns:a16="http://schemas.microsoft.com/office/drawing/2014/main" id="{53248B34-B563-2E1B-E44F-0ACC31C8DA8D}"/>
              </a:ext>
            </a:extLst>
          </p:cNvPr>
          <p:cNvPicPr>
            <a:picLocks noChangeAspect="1" noChangeArrowheads="1"/>
          </p:cNvPicPr>
          <p:nvPr/>
        </p:nvPicPr>
        <p:blipFill>
          <a:blip>
            <a:extLst>
              <a:ext uri="{96DAC541-7B7A-43D3-8B79-37D633B846F1}">
                <asvg:svgBlip xmlns:asvg="http://schemas.microsoft.com/office/drawing/2016/SVG/main" r:embed="rId4"/>
              </a:ext>
            </a:extLst>
          </a:blip>
          <a:srcRect/>
          <a:stretch/>
        </p:blipFill>
        <p:spPr bwMode="auto">
          <a:xfrm>
            <a:off x="732172" y="3130083"/>
            <a:ext cx="274320" cy="27432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19">
            <a:extLst>
              <a:ext uri="{FF2B5EF4-FFF2-40B4-BE49-F238E27FC236}">
                <a16:creationId xmlns:a16="http://schemas.microsoft.com/office/drawing/2014/main" id="{7349AE07-8303-9D7B-6E5D-50654FB379CD}"/>
              </a:ext>
            </a:extLst>
          </p:cNvPr>
          <p:cNvSpPr txBox="1">
            <a:spLocks noChangeArrowheads="1"/>
          </p:cNvSpPr>
          <p:nvPr/>
        </p:nvSpPr>
        <p:spPr bwMode="auto">
          <a:xfrm>
            <a:off x="591608" y="3404890"/>
            <a:ext cx="5873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Kinesis</a:t>
            </a:r>
          </a:p>
        </p:txBody>
      </p:sp>
      <p:pic>
        <p:nvPicPr>
          <p:cNvPr id="48" name="Graphic 8" descr="Amazon Simple Storage Service (Amazon S3) service icon.">
            <a:extLst>
              <a:ext uri="{FF2B5EF4-FFF2-40B4-BE49-F238E27FC236}">
                <a16:creationId xmlns:a16="http://schemas.microsoft.com/office/drawing/2014/main" id="{B05DFD16-29F5-B0EE-90FD-94D0546C54CB}"/>
              </a:ext>
            </a:extLst>
          </p:cNvPr>
          <p:cNvPicPr>
            <a:picLocks noChangeAspect="1" noChangeArrowheads="1"/>
          </p:cNvPicPr>
          <p:nvPr/>
        </p:nvPicPr>
        <p:blipFill>
          <a:blip>
            <a:extLst>
              <a:ext uri="{96DAC541-7B7A-43D3-8B79-37D633B846F1}">
                <asvg:svgBlip xmlns:asvg="http://schemas.microsoft.com/office/drawing/2016/SVG/main" r:embed="rId5"/>
              </a:ext>
            </a:extLst>
          </a:blip>
          <a:srcRect/>
          <a:stretch/>
        </p:blipFill>
        <p:spPr bwMode="auto">
          <a:xfrm>
            <a:off x="746329" y="2503913"/>
            <a:ext cx="274320" cy="274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9">
            <a:extLst>
              <a:ext uri="{FF2B5EF4-FFF2-40B4-BE49-F238E27FC236}">
                <a16:creationId xmlns:a16="http://schemas.microsoft.com/office/drawing/2014/main" id="{E93548C6-FCCF-1030-00C2-80BB0CCFF930}"/>
              </a:ext>
            </a:extLst>
          </p:cNvPr>
          <p:cNvSpPr txBox="1">
            <a:spLocks noChangeArrowheads="1"/>
          </p:cNvSpPr>
          <p:nvPr/>
        </p:nvSpPr>
        <p:spPr bwMode="auto">
          <a:xfrm>
            <a:off x="570227" y="2771162"/>
            <a:ext cx="608708"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S3 (Raw)</a:t>
            </a:r>
          </a:p>
        </p:txBody>
      </p:sp>
      <p:pic>
        <p:nvPicPr>
          <p:cNvPr id="53" name="Graphic 6" descr="AWS Glue service icon.">
            <a:extLst>
              <a:ext uri="{FF2B5EF4-FFF2-40B4-BE49-F238E27FC236}">
                <a16:creationId xmlns:a16="http://schemas.microsoft.com/office/drawing/2014/main" id="{BD0D8D96-497D-D6BB-604B-FD32212032B4}"/>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a:off x="1341702" y="2507934"/>
            <a:ext cx="27432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10">
            <a:extLst>
              <a:ext uri="{FF2B5EF4-FFF2-40B4-BE49-F238E27FC236}">
                <a16:creationId xmlns:a16="http://schemas.microsoft.com/office/drawing/2014/main" id="{C17BFB17-C1C2-5DFB-32C6-FFE18CAFCA33}"/>
              </a:ext>
            </a:extLst>
          </p:cNvPr>
          <p:cNvSpPr txBox="1">
            <a:spLocks noChangeArrowheads="1"/>
          </p:cNvSpPr>
          <p:nvPr/>
        </p:nvSpPr>
        <p:spPr bwMode="auto">
          <a:xfrm>
            <a:off x="1240341" y="2785916"/>
            <a:ext cx="4572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Glue</a:t>
            </a:r>
          </a:p>
        </p:txBody>
      </p:sp>
      <p:pic>
        <p:nvPicPr>
          <p:cNvPr id="67" name="Graphic 9" descr="AWS Lake Formation service icon.">
            <a:extLst>
              <a:ext uri="{FF2B5EF4-FFF2-40B4-BE49-F238E27FC236}">
                <a16:creationId xmlns:a16="http://schemas.microsoft.com/office/drawing/2014/main" id="{DFE1BECA-233C-AE5B-D901-77BF27E4308C}"/>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1976654" y="2511109"/>
            <a:ext cx="274320" cy="27432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17">
            <a:extLst>
              <a:ext uri="{FF2B5EF4-FFF2-40B4-BE49-F238E27FC236}">
                <a16:creationId xmlns:a16="http://schemas.microsoft.com/office/drawing/2014/main" id="{B2BD8363-3AB6-F87B-9A2B-EFF863656F56}"/>
              </a:ext>
            </a:extLst>
          </p:cNvPr>
          <p:cNvSpPr txBox="1">
            <a:spLocks noChangeArrowheads="1"/>
          </p:cNvSpPr>
          <p:nvPr/>
        </p:nvSpPr>
        <p:spPr bwMode="auto">
          <a:xfrm>
            <a:off x="1667507" y="2785916"/>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Lake Formation</a:t>
            </a:r>
          </a:p>
        </p:txBody>
      </p:sp>
      <p:sp>
        <p:nvSpPr>
          <p:cNvPr id="93" name="Rectangle 92">
            <a:extLst>
              <a:ext uri="{FF2B5EF4-FFF2-40B4-BE49-F238E27FC236}">
                <a16:creationId xmlns:a16="http://schemas.microsoft.com/office/drawing/2014/main" id="{37195597-A8F8-2681-79A1-6AF05BDB46BA}"/>
              </a:ext>
            </a:extLst>
          </p:cNvPr>
          <p:cNvSpPr/>
          <p:nvPr/>
        </p:nvSpPr>
        <p:spPr>
          <a:xfrm>
            <a:off x="2679475" y="1889918"/>
            <a:ext cx="2194560"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050" b="1">
                <a:solidFill>
                  <a:srgbClr val="FFFFFF"/>
                </a:solidFill>
                <a:latin typeface="Graphik Black"/>
                <a:cs typeface="Arial" charset="0"/>
              </a:rPr>
              <a:t>Banking Domain Ontologies</a:t>
            </a:r>
          </a:p>
        </p:txBody>
      </p:sp>
      <p:sp>
        <p:nvSpPr>
          <p:cNvPr id="95" name="Rectangle 94">
            <a:extLst>
              <a:ext uri="{FF2B5EF4-FFF2-40B4-BE49-F238E27FC236}">
                <a16:creationId xmlns:a16="http://schemas.microsoft.com/office/drawing/2014/main" id="{2772F884-0699-4DFB-C133-78935C8093FF}"/>
              </a:ext>
            </a:extLst>
          </p:cNvPr>
          <p:cNvSpPr/>
          <p:nvPr/>
        </p:nvSpPr>
        <p:spPr>
          <a:xfrm>
            <a:off x="4941569" y="1889918"/>
            <a:ext cx="2194560"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050" b="1">
                <a:solidFill>
                  <a:srgbClr val="FFFFFF"/>
                </a:solidFill>
                <a:latin typeface="Graphik Black"/>
                <a:cs typeface="Arial" charset="0"/>
              </a:rPr>
              <a:t>Specialized Banking Models</a:t>
            </a:r>
          </a:p>
        </p:txBody>
      </p:sp>
      <p:sp>
        <p:nvSpPr>
          <p:cNvPr id="96" name="Rectangle 95">
            <a:extLst>
              <a:ext uri="{FF2B5EF4-FFF2-40B4-BE49-F238E27FC236}">
                <a16:creationId xmlns:a16="http://schemas.microsoft.com/office/drawing/2014/main" id="{695A366E-81E3-5760-6961-6770143C0A29}"/>
              </a:ext>
            </a:extLst>
          </p:cNvPr>
          <p:cNvSpPr/>
          <p:nvPr/>
        </p:nvSpPr>
        <p:spPr>
          <a:xfrm>
            <a:off x="7203663" y="1889918"/>
            <a:ext cx="2194560"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050" b="1">
                <a:solidFill>
                  <a:srgbClr val="FFFFFF"/>
                </a:solidFill>
                <a:latin typeface="Graphik Black"/>
                <a:cs typeface="Arial" charset="0"/>
              </a:rPr>
              <a:t>Banking Agent Ensemble</a:t>
            </a:r>
          </a:p>
        </p:txBody>
      </p:sp>
      <p:sp>
        <p:nvSpPr>
          <p:cNvPr id="97" name="Rectangle 96">
            <a:extLst>
              <a:ext uri="{FF2B5EF4-FFF2-40B4-BE49-F238E27FC236}">
                <a16:creationId xmlns:a16="http://schemas.microsoft.com/office/drawing/2014/main" id="{0ED6DBA2-57BF-63FF-B000-26A9C6ADA616}"/>
              </a:ext>
            </a:extLst>
          </p:cNvPr>
          <p:cNvSpPr/>
          <p:nvPr/>
        </p:nvSpPr>
        <p:spPr>
          <a:xfrm>
            <a:off x="9465757" y="1889918"/>
            <a:ext cx="2194560"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050" b="1">
                <a:solidFill>
                  <a:srgbClr val="FFFFFF"/>
                </a:solidFill>
                <a:latin typeface="Graphik Black"/>
                <a:cs typeface="Arial" charset="0"/>
              </a:rPr>
              <a:t>AI Lifecycle Management</a:t>
            </a:r>
          </a:p>
        </p:txBody>
      </p:sp>
      <p:sp>
        <p:nvSpPr>
          <p:cNvPr id="134" name="TextBox 9">
            <a:extLst>
              <a:ext uri="{FF2B5EF4-FFF2-40B4-BE49-F238E27FC236}">
                <a16:creationId xmlns:a16="http://schemas.microsoft.com/office/drawing/2014/main" id="{4A26E8F3-71FA-F7C9-DA72-3977661F4D46}"/>
              </a:ext>
            </a:extLst>
          </p:cNvPr>
          <p:cNvSpPr txBox="1">
            <a:spLocks noChangeArrowheads="1"/>
          </p:cNvSpPr>
          <p:nvPr/>
        </p:nvSpPr>
        <p:spPr bwMode="auto">
          <a:xfrm>
            <a:off x="729268" y="2174695"/>
            <a:ext cx="162360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latin typeface="Graphik Semibold" panose="020B0503030202060203" pitchFamily="34" charset="77"/>
                <a:ea typeface="Amazon Ember" panose="020B0603020204020204" pitchFamily="34" charset="0"/>
                <a:cs typeface="Arial" panose="020B0604020202020204" pitchFamily="34" charset="0"/>
              </a:rPr>
              <a:t>Data Accessibility</a:t>
            </a:r>
          </a:p>
        </p:txBody>
      </p:sp>
      <p:sp>
        <p:nvSpPr>
          <p:cNvPr id="135" name="TextBox 9">
            <a:extLst>
              <a:ext uri="{FF2B5EF4-FFF2-40B4-BE49-F238E27FC236}">
                <a16:creationId xmlns:a16="http://schemas.microsoft.com/office/drawing/2014/main" id="{3F97F4A0-8BB0-1430-B814-97D458793338}"/>
              </a:ext>
            </a:extLst>
          </p:cNvPr>
          <p:cNvSpPr txBox="1">
            <a:spLocks noChangeArrowheads="1"/>
          </p:cNvSpPr>
          <p:nvPr/>
        </p:nvSpPr>
        <p:spPr bwMode="auto">
          <a:xfrm>
            <a:off x="946713" y="3763139"/>
            <a:ext cx="118872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Data Products</a:t>
            </a:r>
          </a:p>
        </p:txBody>
      </p:sp>
      <p:sp>
        <p:nvSpPr>
          <p:cNvPr id="144" name="TextBox 9">
            <a:extLst>
              <a:ext uri="{FF2B5EF4-FFF2-40B4-BE49-F238E27FC236}">
                <a16:creationId xmlns:a16="http://schemas.microsoft.com/office/drawing/2014/main" id="{3C6137D3-68D1-EEDC-5D08-4DFE924DEA1F}"/>
              </a:ext>
            </a:extLst>
          </p:cNvPr>
          <p:cNvSpPr txBox="1">
            <a:spLocks noChangeArrowheads="1"/>
          </p:cNvSpPr>
          <p:nvPr/>
        </p:nvSpPr>
        <p:spPr bwMode="auto">
          <a:xfrm>
            <a:off x="966572" y="4522386"/>
            <a:ext cx="118872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Data Agents</a:t>
            </a:r>
          </a:p>
        </p:txBody>
      </p:sp>
      <p:sp>
        <p:nvSpPr>
          <p:cNvPr id="145" name="TextBox 34">
            <a:extLst>
              <a:ext uri="{FF2B5EF4-FFF2-40B4-BE49-F238E27FC236}">
                <a16:creationId xmlns:a16="http://schemas.microsoft.com/office/drawing/2014/main" id="{3C377878-74FE-5D75-DDD4-556E2831DB65}"/>
              </a:ext>
            </a:extLst>
          </p:cNvPr>
          <p:cNvSpPr txBox="1">
            <a:spLocks noChangeArrowheads="1"/>
          </p:cNvSpPr>
          <p:nvPr/>
        </p:nvSpPr>
        <p:spPr bwMode="auto">
          <a:xfrm>
            <a:off x="1818381" y="3084518"/>
            <a:ext cx="663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 Other AWS Data Services</a:t>
            </a:r>
          </a:p>
        </p:txBody>
      </p:sp>
      <p:sp>
        <p:nvSpPr>
          <p:cNvPr id="146" name="Rectangle 145">
            <a:extLst>
              <a:ext uri="{FF2B5EF4-FFF2-40B4-BE49-F238E27FC236}">
                <a16:creationId xmlns:a16="http://schemas.microsoft.com/office/drawing/2014/main" id="{EB4564AE-47BF-4FB1-A7EC-01B1114B5A31}"/>
              </a:ext>
            </a:extLst>
          </p:cNvPr>
          <p:cNvSpPr/>
          <p:nvPr/>
        </p:nvSpPr>
        <p:spPr bwMode="auto">
          <a:xfrm>
            <a:off x="694317" y="4071757"/>
            <a:ext cx="956252" cy="27432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800" kern="0">
                <a:latin typeface="Graphik Medium"/>
                <a:cs typeface="Arial" charset="0"/>
                <a:sym typeface="Calibri" pitchFamily="34" charset="0"/>
              </a:rPr>
              <a:t>Customer 360</a:t>
            </a:r>
          </a:p>
        </p:txBody>
      </p:sp>
      <p:sp>
        <p:nvSpPr>
          <p:cNvPr id="148" name="Rectangle 147">
            <a:extLst>
              <a:ext uri="{FF2B5EF4-FFF2-40B4-BE49-F238E27FC236}">
                <a16:creationId xmlns:a16="http://schemas.microsoft.com/office/drawing/2014/main" id="{5A6A8A9C-0880-E733-F19F-20DAE4ADD25A}"/>
              </a:ext>
            </a:extLst>
          </p:cNvPr>
          <p:cNvSpPr/>
          <p:nvPr/>
        </p:nvSpPr>
        <p:spPr bwMode="auto">
          <a:xfrm>
            <a:off x="1713044" y="4071757"/>
            <a:ext cx="675089" cy="27432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800" kern="0">
                <a:latin typeface="Graphik Medium"/>
                <a:cs typeface="Arial" charset="0"/>
                <a:sym typeface="Calibri" pitchFamily="34" charset="0"/>
              </a:rPr>
              <a:t>Risk 360</a:t>
            </a:r>
          </a:p>
        </p:txBody>
      </p:sp>
      <p:grpSp>
        <p:nvGrpSpPr>
          <p:cNvPr id="149" name="Group 148">
            <a:extLst>
              <a:ext uri="{FF2B5EF4-FFF2-40B4-BE49-F238E27FC236}">
                <a16:creationId xmlns:a16="http://schemas.microsoft.com/office/drawing/2014/main" id="{8CB7E8CB-1695-5480-2B0D-22DE4FBD0478}"/>
              </a:ext>
            </a:extLst>
          </p:cNvPr>
          <p:cNvGrpSpPr/>
          <p:nvPr/>
        </p:nvGrpSpPr>
        <p:grpSpPr>
          <a:xfrm>
            <a:off x="1158822" y="4808254"/>
            <a:ext cx="731520" cy="477643"/>
            <a:chOff x="2210740" y="5745535"/>
            <a:chExt cx="731520" cy="477643"/>
          </a:xfrm>
        </p:grpSpPr>
        <p:pic>
          <p:nvPicPr>
            <p:cNvPr id="151" name="Graphic 23" descr="Amazon Elastic Kubernetes Service (Amazon EKS) Service icon.">
              <a:extLst>
                <a:ext uri="{FF2B5EF4-FFF2-40B4-BE49-F238E27FC236}">
                  <a16:creationId xmlns:a16="http://schemas.microsoft.com/office/drawing/2014/main" id="{8B7008AA-977B-1BE6-850C-03991CE2ABEE}"/>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2429181" y="574553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TextBox 9">
              <a:extLst>
                <a:ext uri="{FF2B5EF4-FFF2-40B4-BE49-F238E27FC236}">
                  <a16:creationId xmlns:a16="http://schemas.microsoft.com/office/drawing/2014/main" id="{51ED78DB-80A7-54A1-6C07-B938B243AAD6}"/>
                </a:ext>
              </a:extLst>
            </p:cNvPr>
            <p:cNvSpPr txBox="1">
              <a:spLocks noChangeArrowheads="1"/>
            </p:cNvSpPr>
            <p:nvPr/>
          </p:nvSpPr>
          <p:spPr bwMode="auto">
            <a:xfrm>
              <a:off x="2210740" y="6032357"/>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EKS</a:t>
              </a:r>
            </a:p>
          </p:txBody>
        </p:sp>
      </p:grpSp>
      <p:grpSp>
        <p:nvGrpSpPr>
          <p:cNvPr id="154" name="Group 153">
            <a:extLst>
              <a:ext uri="{FF2B5EF4-FFF2-40B4-BE49-F238E27FC236}">
                <a16:creationId xmlns:a16="http://schemas.microsoft.com/office/drawing/2014/main" id="{5CCC97A5-A6D6-E202-A887-7A5174807668}"/>
              </a:ext>
            </a:extLst>
          </p:cNvPr>
          <p:cNvGrpSpPr/>
          <p:nvPr/>
        </p:nvGrpSpPr>
        <p:grpSpPr>
          <a:xfrm>
            <a:off x="1748054" y="4807460"/>
            <a:ext cx="731520" cy="478437"/>
            <a:chOff x="5397271" y="5744741"/>
            <a:chExt cx="731520" cy="478437"/>
          </a:xfrm>
        </p:grpSpPr>
        <p:pic>
          <p:nvPicPr>
            <p:cNvPr id="155" name="Graphic 10" descr="AWS Lambda service icon.">
              <a:extLst>
                <a:ext uri="{FF2B5EF4-FFF2-40B4-BE49-F238E27FC236}">
                  <a16:creationId xmlns:a16="http://schemas.microsoft.com/office/drawing/2014/main" id="{BD05E304-0602-E4B5-0FB3-CBFAC9E18D8C}"/>
                </a:ext>
              </a:extLst>
            </p:cNvPr>
            <p:cNvPicPr>
              <a:picLocks noChangeAspect="1" noChangeArrowheads="1"/>
            </p:cNvPicPr>
            <p:nvPr/>
          </p:nvPicPr>
          <p:blipFill>
            <a:blip>
              <a:extLst>
                <a:ext uri="{96DAC541-7B7A-43D3-8B79-37D633B846F1}">
                  <asvg:svgBlip xmlns:asvg="http://schemas.microsoft.com/office/drawing/2016/SVG/main" r:embed="rId9"/>
                </a:ext>
              </a:extLst>
            </a:blip>
            <a:srcRect/>
            <a:stretch/>
          </p:blipFill>
          <p:spPr bwMode="auto">
            <a:xfrm>
              <a:off x="5629047" y="5744741"/>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TextBox 20">
              <a:extLst>
                <a:ext uri="{FF2B5EF4-FFF2-40B4-BE49-F238E27FC236}">
                  <a16:creationId xmlns:a16="http://schemas.microsoft.com/office/drawing/2014/main" id="{0F0287D1-BCA0-999B-F464-2A22FAFA606B}"/>
                </a:ext>
              </a:extLst>
            </p:cNvPr>
            <p:cNvSpPr txBox="1">
              <a:spLocks noChangeArrowheads="1"/>
            </p:cNvSpPr>
            <p:nvPr/>
          </p:nvSpPr>
          <p:spPr bwMode="auto">
            <a:xfrm>
              <a:off x="5397271" y="6032357"/>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Lambda</a:t>
              </a:r>
            </a:p>
          </p:txBody>
        </p:sp>
      </p:grpSp>
      <p:pic>
        <p:nvPicPr>
          <p:cNvPr id="159" name="Graphic 17" descr="AWS Step Functions service icon.">
            <a:extLst>
              <a:ext uri="{FF2B5EF4-FFF2-40B4-BE49-F238E27FC236}">
                <a16:creationId xmlns:a16="http://schemas.microsoft.com/office/drawing/2014/main" id="{C2AA693A-7246-2202-1D91-692781F04640}"/>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746329" y="4803232"/>
            <a:ext cx="274320" cy="27432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TextBox 9">
            <a:extLst>
              <a:ext uri="{FF2B5EF4-FFF2-40B4-BE49-F238E27FC236}">
                <a16:creationId xmlns:a16="http://schemas.microsoft.com/office/drawing/2014/main" id="{71B3FEAF-FDCA-5B9B-8AAB-A6B25C89D8BA}"/>
              </a:ext>
            </a:extLst>
          </p:cNvPr>
          <p:cNvSpPr txBox="1">
            <a:spLocks noChangeArrowheads="1"/>
          </p:cNvSpPr>
          <p:nvPr/>
        </p:nvSpPr>
        <p:spPr bwMode="auto">
          <a:xfrm>
            <a:off x="426289" y="5060816"/>
            <a:ext cx="914400"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Step Functions</a:t>
            </a:r>
          </a:p>
        </p:txBody>
      </p:sp>
      <p:sp>
        <p:nvSpPr>
          <p:cNvPr id="161" name="Rectangle 160">
            <a:extLst>
              <a:ext uri="{FF2B5EF4-FFF2-40B4-BE49-F238E27FC236}">
                <a16:creationId xmlns:a16="http://schemas.microsoft.com/office/drawing/2014/main" id="{CF12AE79-8065-5369-88D1-95FB825C3D98}"/>
              </a:ext>
            </a:extLst>
          </p:cNvPr>
          <p:cNvSpPr/>
          <p:nvPr/>
        </p:nvSpPr>
        <p:spPr>
          <a:xfrm>
            <a:off x="374848" y="882326"/>
            <a:ext cx="11348407" cy="2286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1050" b="1">
                <a:solidFill>
                  <a:srgbClr val="FFFFFF"/>
                </a:solidFill>
                <a:latin typeface="Graphik Black"/>
                <a:cs typeface="Arial" charset="0"/>
              </a:rPr>
              <a:t>Banking Source Systems</a:t>
            </a:r>
          </a:p>
        </p:txBody>
      </p:sp>
      <p:sp>
        <p:nvSpPr>
          <p:cNvPr id="162" name="Rectangle 161">
            <a:extLst>
              <a:ext uri="{FF2B5EF4-FFF2-40B4-BE49-F238E27FC236}">
                <a16:creationId xmlns:a16="http://schemas.microsoft.com/office/drawing/2014/main" id="{E2BD7A12-8434-D5AF-0012-9CBFA8C14D30}"/>
              </a:ext>
            </a:extLst>
          </p:cNvPr>
          <p:cNvSpPr/>
          <p:nvPr/>
        </p:nvSpPr>
        <p:spPr bwMode="auto">
          <a:xfrm>
            <a:off x="374849" y="882326"/>
            <a:ext cx="11348408" cy="610235"/>
          </a:xfrm>
          <a:prstGeom prst="rect">
            <a:avLst/>
          </a:prstGeom>
          <a:noFill/>
          <a:ln w="6350" cap="flat" cmpd="sng" algn="ctr">
            <a:solidFill>
              <a:schemeClr val="accent5">
                <a:lumMod val="40000"/>
                <a:lumOff val="60000"/>
              </a:schemeClr>
            </a:solidFill>
            <a:prstDash val="solid"/>
          </a:ln>
          <a:effectLst/>
        </p:spPr>
        <p:txBody>
          <a:bodyPr lIns="36000" tIns="36000" rIns="36000" bIns="72000" rtlCol="0" anchor="t"/>
          <a:lstStyle/>
          <a:p>
            <a:pPr algn="ctr" fontAlgn="base">
              <a:spcBef>
                <a:spcPct val="0"/>
              </a:spcBef>
              <a:spcAft>
                <a:spcPts val="600"/>
              </a:spcAft>
            </a:pPr>
            <a:endParaRPr lang="en-US" sz="1000" kern="0">
              <a:solidFill>
                <a:schemeClr val="tx1">
                  <a:lumMod val="50000"/>
                  <a:lumOff val="50000"/>
                </a:schemeClr>
              </a:solidFill>
              <a:latin typeface="Graphik Medium"/>
              <a:cs typeface="Arial" charset="0"/>
              <a:sym typeface="Calibri" pitchFamily="34" charset="0"/>
            </a:endParaRPr>
          </a:p>
        </p:txBody>
      </p:sp>
      <p:sp>
        <p:nvSpPr>
          <p:cNvPr id="164" name="Rectangle 163">
            <a:extLst>
              <a:ext uri="{FF2B5EF4-FFF2-40B4-BE49-F238E27FC236}">
                <a16:creationId xmlns:a16="http://schemas.microsoft.com/office/drawing/2014/main" id="{3C789840-C254-44F5-EF0F-A122AA7510A5}"/>
              </a:ext>
            </a:extLst>
          </p:cNvPr>
          <p:cNvSpPr/>
          <p:nvPr/>
        </p:nvSpPr>
        <p:spPr bwMode="auto">
          <a:xfrm>
            <a:off x="454955" y="1176832"/>
            <a:ext cx="13716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Core Banking</a:t>
            </a:r>
          </a:p>
        </p:txBody>
      </p:sp>
      <p:sp>
        <p:nvSpPr>
          <p:cNvPr id="165" name="Rectangle 164">
            <a:extLst>
              <a:ext uri="{FF2B5EF4-FFF2-40B4-BE49-F238E27FC236}">
                <a16:creationId xmlns:a16="http://schemas.microsoft.com/office/drawing/2014/main" id="{3B590775-3D23-5FD8-D731-F642104B3223}"/>
              </a:ext>
            </a:extLst>
          </p:cNvPr>
          <p:cNvSpPr/>
          <p:nvPr/>
        </p:nvSpPr>
        <p:spPr bwMode="auto">
          <a:xfrm>
            <a:off x="1993692" y="1176832"/>
            <a:ext cx="13716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CRM</a:t>
            </a:r>
          </a:p>
        </p:txBody>
      </p:sp>
      <p:sp>
        <p:nvSpPr>
          <p:cNvPr id="166" name="Rectangle 165">
            <a:extLst>
              <a:ext uri="{FF2B5EF4-FFF2-40B4-BE49-F238E27FC236}">
                <a16:creationId xmlns:a16="http://schemas.microsoft.com/office/drawing/2014/main" id="{C9495FA3-8AB4-9E3B-A9FC-53C87A4B3D30}"/>
              </a:ext>
            </a:extLst>
          </p:cNvPr>
          <p:cNvSpPr/>
          <p:nvPr/>
        </p:nvSpPr>
        <p:spPr bwMode="auto">
          <a:xfrm>
            <a:off x="3532429" y="1176832"/>
            <a:ext cx="13716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KYC</a:t>
            </a:r>
          </a:p>
        </p:txBody>
      </p:sp>
      <p:sp>
        <p:nvSpPr>
          <p:cNvPr id="188" name="Rectangle 187">
            <a:extLst>
              <a:ext uri="{FF2B5EF4-FFF2-40B4-BE49-F238E27FC236}">
                <a16:creationId xmlns:a16="http://schemas.microsoft.com/office/drawing/2014/main" id="{5BCE6959-5C2A-121F-6264-8407C3B76DDA}"/>
              </a:ext>
            </a:extLst>
          </p:cNvPr>
          <p:cNvSpPr/>
          <p:nvPr/>
        </p:nvSpPr>
        <p:spPr bwMode="auto">
          <a:xfrm>
            <a:off x="5071166" y="1176832"/>
            <a:ext cx="13716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Fraud</a:t>
            </a:r>
          </a:p>
        </p:txBody>
      </p:sp>
      <p:sp>
        <p:nvSpPr>
          <p:cNvPr id="190" name="Rectangle 189">
            <a:extLst>
              <a:ext uri="{FF2B5EF4-FFF2-40B4-BE49-F238E27FC236}">
                <a16:creationId xmlns:a16="http://schemas.microsoft.com/office/drawing/2014/main" id="{EB41388B-9B42-D8EB-73CE-75D544CCBF4A}"/>
              </a:ext>
            </a:extLst>
          </p:cNvPr>
          <p:cNvSpPr/>
          <p:nvPr/>
        </p:nvSpPr>
        <p:spPr bwMode="auto">
          <a:xfrm>
            <a:off x="6609903" y="1174175"/>
            <a:ext cx="1774555"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Document Repositories</a:t>
            </a:r>
          </a:p>
        </p:txBody>
      </p:sp>
      <p:sp>
        <p:nvSpPr>
          <p:cNvPr id="192" name="Rectangle 191">
            <a:extLst>
              <a:ext uri="{FF2B5EF4-FFF2-40B4-BE49-F238E27FC236}">
                <a16:creationId xmlns:a16="http://schemas.microsoft.com/office/drawing/2014/main" id="{CBB5CA45-4A09-371A-B371-75D91BA0DE36}"/>
              </a:ext>
            </a:extLst>
          </p:cNvPr>
          <p:cNvSpPr/>
          <p:nvPr/>
        </p:nvSpPr>
        <p:spPr bwMode="auto">
          <a:xfrm>
            <a:off x="8551595" y="1174175"/>
            <a:ext cx="137160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Contact Center</a:t>
            </a:r>
          </a:p>
        </p:txBody>
      </p:sp>
      <p:sp>
        <p:nvSpPr>
          <p:cNvPr id="193" name="Rectangle 192">
            <a:extLst>
              <a:ext uri="{FF2B5EF4-FFF2-40B4-BE49-F238E27FC236}">
                <a16:creationId xmlns:a16="http://schemas.microsoft.com/office/drawing/2014/main" id="{4E778AB1-5E15-D0CB-74C4-3300D10644AD}"/>
              </a:ext>
            </a:extLst>
          </p:cNvPr>
          <p:cNvSpPr/>
          <p:nvPr/>
        </p:nvSpPr>
        <p:spPr bwMode="auto">
          <a:xfrm>
            <a:off x="10090334" y="1174175"/>
            <a:ext cx="1496223"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1000" kern="0">
                <a:latin typeface="Graphik Medium"/>
                <a:cs typeface="Arial" charset="0"/>
                <a:sym typeface="Calibri" pitchFamily="34" charset="0"/>
              </a:rPr>
              <a:t>Market Data Feeds</a:t>
            </a:r>
          </a:p>
        </p:txBody>
      </p:sp>
      <p:grpSp>
        <p:nvGrpSpPr>
          <p:cNvPr id="194" name="Group 193">
            <a:extLst>
              <a:ext uri="{FF2B5EF4-FFF2-40B4-BE49-F238E27FC236}">
                <a16:creationId xmlns:a16="http://schemas.microsoft.com/office/drawing/2014/main" id="{D972B6FB-9F7B-EA8F-D72D-D2C18C2EE58E}"/>
              </a:ext>
            </a:extLst>
          </p:cNvPr>
          <p:cNvGrpSpPr/>
          <p:nvPr/>
        </p:nvGrpSpPr>
        <p:grpSpPr>
          <a:xfrm rot="16200000">
            <a:off x="10803689" y="5129125"/>
            <a:ext cx="2012137" cy="148860"/>
            <a:chOff x="2962837" y="4423530"/>
            <a:chExt cx="2012137" cy="196735"/>
          </a:xfrm>
        </p:grpSpPr>
        <p:cxnSp>
          <p:nvCxnSpPr>
            <p:cNvPr id="205" name="Straight Arrow Connector 204">
              <a:extLst>
                <a:ext uri="{FF2B5EF4-FFF2-40B4-BE49-F238E27FC236}">
                  <a16:creationId xmlns:a16="http://schemas.microsoft.com/office/drawing/2014/main" id="{8146074C-E841-B1DF-ECDA-1604CC33DCB5}"/>
                </a:ext>
              </a:extLst>
            </p:cNvPr>
            <p:cNvCxnSpPr>
              <a:cxnSpLocks/>
            </p:cNvCxnSpPr>
            <p:nvPr/>
          </p:nvCxnSpPr>
          <p:spPr>
            <a:xfrm rot="16200000">
              <a:off x="4876607" y="4521898"/>
              <a:ext cx="196734" cy="0"/>
            </a:xfrm>
            <a:prstGeom prst="straightConnector1">
              <a:avLst/>
            </a:prstGeom>
            <a:ln w="12700">
              <a:solidFill>
                <a:srgbClr val="545B64"/>
              </a:solidFill>
              <a:prstDash val="soli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F9F793F2-4880-3508-D64F-C34C8EA19979}"/>
                </a:ext>
              </a:extLst>
            </p:cNvPr>
            <p:cNvCxnSpPr>
              <a:cxnSpLocks/>
            </p:cNvCxnSpPr>
            <p:nvPr/>
          </p:nvCxnSpPr>
          <p:spPr>
            <a:xfrm>
              <a:off x="2962837" y="4617012"/>
              <a:ext cx="201168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6342833B-C97B-9603-B15B-FBDA2B9C10D3}"/>
                </a:ext>
              </a:extLst>
            </p:cNvPr>
            <p:cNvCxnSpPr>
              <a:cxnSpLocks/>
            </p:cNvCxnSpPr>
            <p:nvPr/>
          </p:nvCxnSpPr>
          <p:spPr>
            <a:xfrm>
              <a:off x="2973973" y="4423530"/>
              <a:ext cx="0" cy="18288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50" name="TextBox 34">
            <a:extLst>
              <a:ext uri="{FF2B5EF4-FFF2-40B4-BE49-F238E27FC236}">
                <a16:creationId xmlns:a16="http://schemas.microsoft.com/office/drawing/2014/main" id="{1F372CC1-3E4C-02CE-017F-7F79F992E843}"/>
              </a:ext>
            </a:extLst>
          </p:cNvPr>
          <p:cNvSpPr txBox="1">
            <a:spLocks noChangeArrowheads="1"/>
          </p:cNvSpPr>
          <p:nvPr/>
        </p:nvSpPr>
        <p:spPr bwMode="auto">
          <a:xfrm rot="5400000">
            <a:off x="11188449" y="5093096"/>
            <a:ext cx="157275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700" i="1">
                <a:latin typeface="+mn-lt"/>
                <a:ea typeface="Amazon Ember" panose="020B0603020204020204" pitchFamily="34" charset="0"/>
                <a:cs typeface="Arial" panose="020B0604020202020204" pitchFamily="34" charset="0"/>
              </a:rPr>
              <a:t>Feedback Loop</a:t>
            </a:r>
          </a:p>
        </p:txBody>
      </p:sp>
      <p:sp>
        <p:nvSpPr>
          <p:cNvPr id="251" name="TextBox 9">
            <a:extLst>
              <a:ext uri="{FF2B5EF4-FFF2-40B4-BE49-F238E27FC236}">
                <a16:creationId xmlns:a16="http://schemas.microsoft.com/office/drawing/2014/main" id="{DC63CC53-552E-9FEB-8B1E-4849D8CE0D83}"/>
              </a:ext>
            </a:extLst>
          </p:cNvPr>
          <p:cNvSpPr txBox="1">
            <a:spLocks noChangeArrowheads="1"/>
          </p:cNvSpPr>
          <p:nvPr/>
        </p:nvSpPr>
        <p:spPr bwMode="auto">
          <a:xfrm>
            <a:off x="3172497" y="2178341"/>
            <a:ext cx="118872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latin typeface="Graphik Semibold" panose="020B0503030202060203" pitchFamily="34" charset="77"/>
                <a:ea typeface="Amazon Ember" panose="020B0603020204020204" pitchFamily="34" charset="0"/>
                <a:cs typeface="Arial" panose="020B0604020202020204" pitchFamily="34" charset="0"/>
              </a:rPr>
              <a:t>Semantic Layer</a:t>
            </a:r>
          </a:p>
        </p:txBody>
      </p:sp>
      <p:sp>
        <p:nvSpPr>
          <p:cNvPr id="252" name="TextBox 9">
            <a:extLst>
              <a:ext uri="{FF2B5EF4-FFF2-40B4-BE49-F238E27FC236}">
                <a16:creationId xmlns:a16="http://schemas.microsoft.com/office/drawing/2014/main" id="{BB384FCD-B294-91DE-E11D-03BDD5DF0AF3}"/>
              </a:ext>
            </a:extLst>
          </p:cNvPr>
          <p:cNvSpPr txBox="1">
            <a:spLocks noChangeArrowheads="1"/>
          </p:cNvSpPr>
          <p:nvPr/>
        </p:nvSpPr>
        <p:spPr bwMode="auto">
          <a:xfrm>
            <a:off x="2869079" y="3172161"/>
            <a:ext cx="1778699"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latin typeface="Graphik Semibold" panose="020B0503030202060203" pitchFamily="34" charset="77"/>
                <a:ea typeface="Amazon Ember" panose="020B0603020204020204" pitchFamily="34" charset="0"/>
                <a:cs typeface="Arial" panose="020B0604020202020204" pitchFamily="34" charset="0"/>
              </a:rPr>
              <a:t>Knowledge Representation</a:t>
            </a:r>
          </a:p>
        </p:txBody>
      </p:sp>
      <p:sp>
        <p:nvSpPr>
          <p:cNvPr id="253" name="TextBox 9">
            <a:extLst>
              <a:ext uri="{FF2B5EF4-FFF2-40B4-BE49-F238E27FC236}">
                <a16:creationId xmlns:a16="http://schemas.microsoft.com/office/drawing/2014/main" id="{9770A31D-3271-9521-4226-D411E9D3446E}"/>
              </a:ext>
            </a:extLst>
          </p:cNvPr>
          <p:cNvSpPr txBox="1">
            <a:spLocks noChangeArrowheads="1"/>
          </p:cNvSpPr>
          <p:nvPr/>
        </p:nvSpPr>
        <p:spPr bwMode="auto">
          <a:xfrm>
            <a:off x="2888938" y="4380326"/>
            <a:ext cx="1778699"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Domain Ontology Engineering</a:t>
            </a:r>
          </a:p>
        </p:txBody>
      </p:sp>
      <p:grpSp>
        <p:nvGrpSpPr>
          <p:cNvPr id="255" name="Group 254">
            <a:extLst>
              <a:ext uri="{FF2B5EF4-FFF2-40B4-BE49-F238E27FC236}">
                <a16:creationId xmlns:a16="http://schemas.microsoft.com/office/drawing/2014/main" id="{73D6E12E-7A40-8536-6423-85E05230CCDA}"/>
              </a:ext>
            </a:extLst>
          </p:cNvPr>
          <p:cNvGrpSpPr/>
          <p:nvPr/>
        </p:nvGrpSpPr>
        <p:grpSpPr>
          <a:xfrm>
            <a:off x="3271970" y="4774205"/>
            <a:ext cx="1012634" cy="585353"/>
            <a:chOff x="-26873" y="679983"/>
            <a:chExt cx="1012634" cy="585353"/>
          </a:xfrm>
        </p:grpSpPr>
        <p:pic>
          <p:nvPicPr>
            <p:cNvPr id="260" name="Graphic 259" descr="Office worker female outline">
              <a:extLst>
                <a:ext uri="{FF2B5EF4-FFF2-40B4-BE49-F238E27FC236}">
                  <a16:creationId xmlns:a16="http://schemas.microsoft.com/office/drawing/2014/main" id="{59B60DD1-A42A-AB2D-04F9-8208FACEB905}"/>
                </a:ext>
              </a:extLst>
            </p:cNvPr>
            <p:cNvPicPr>
              <a:picLocks noChangeAspect="1"/>
            </p:cNvPicPr>
            <p:nvPr/>
          </p:nvPicPr>
          <p:blipFill>
            <a:blip>
              <a:extLst>
                <a:ext uri="{96DAC541-7B7A-43D3-8B79-37D633B846F1}">
                  <asvg:svgBlip xmlns:asvg="http://schemas.microsoft.com/office/drawing/2016/SVG/main" r:embed="rId11"/>
                </a:ext>
              </a:extLst>
            </a:blip>
            <a:srcRect/>
            <a:stretch/>
          </p:blipFill>
          <p:spPr>
            <a:xfrm>
              <a:off x="250844" y="679983"/>
              <a:ext cx="457200" cy="457200"/>
            </a:xfrm>
            <a:prstGeom prst="rect">
              <a:avLst/>
            </a:prstGeom>
          </p:spPr>
        </p:pic>
        <p:sp>
          <p:nvSpPr>
            <p:cNvPr id="262" name="Rectangle 261">
              <a:extLst>
                <a:ext uri="{FF2B5EF4-FFF2-40B4-BE49-F238E27FC236}">
                  <a16:creationId xmlns:a16="http://schemas.microsoft.com/office/drawing/2014/main" id="{4AF8F192-44A6-7E68-3757-45E00D737A0A}"/>
                </a:ext>
              </a:extLst>
            </p:cNvPr>
            <p:cNvSpPr/>
            <p:nvPr/>
          </p:nvSpPr>
          <p:spPr>
            <a:xfrm>
              <a:off x="-26873" y="1165949"/>
              <a:ext cx="1012634" cy="99387"/>
            </a:xfrm>
            <a:prstGeom prst="rect">
              <a:avLst/>
            </a:prstGeom>
            <a:noFill/>
            <a:ln w="2857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R="0" lvl="0" indent="0" algn="ctr" fontAlgn="auto">
                <a:lnSpc>
                  <a:spcPct val="100000"/>
                </a:lnSpc>
                <a:spcBef>
                  <a:spcPts val="0"/>
                </a:spcBef>
                <a:spcAft>
                  <a:spcPts val="0"/>
                </a:spcAft>
                <a:buClrTx/>
                <a:buSzTx/>
                <a:buFontTx/>
                <a:buNone/>
                <a:tabLst/>
                <a:defRPr/>
              </a:pPr>
              <a:r>
                <a:rPr lang="en-US" sz="800">
                  <a:solidFill>
                    <a:schemeClr val="tx1"/>
                  </a:solidFill>
                  <a:cs typeface="Arial" panose="020B0604020202020204" pitchFamily="34" charset="0"/>
                </a:rPr>
                <a:t>Human Expertise</a:t>
              </a:r>
            </a:p>
          </p:txBody>
        </p:sp>
      </p:grpSp>
      <p:grpSp>
        <p:nvGrpSpPr>
          <p:cNvPr id="263" name="Group 262">
            <a:extLst>
              <a:ext uri="{FF2B5EF4-FFF2-40B4-BE49-F238E27FC236}">
                <a16:creationId xmlns:a16="http://schemas.microsoft.com/office/drawing/2014/main" id="{2217061D-7F4F-2466-C2BA-07D18BA8E6C2}"/>
              </a:ext>
            </a:extLst>
          </p:cNvPr>
          <p:cNvGrpSpPr/>
          <p:nvPr/>
        </p:nvGrpSpPr>
        <p:grpSpPr>
          <a:xfrm>
            <a:off x="3392668" y="3630918"/>
            <a:ext cx="731520" cy="579018"/>
            <a:chOff x="2674841" y="1697562"/>
            <a:chExt cx="731520" cy="579018"/>
          </a:xfrm>
        </p:grpSpPr>
        <p:pic>
          <p:nvPicPr>
            <p:cNvPr id="264" name="Graphic 23" descr="Amazon Neptune service icon.">
              <a:extLst>
                <a:ext uri="{FF2B5EF4-FFF2-40B4-BE49-F238E27FC236}">
                  <a16:creationId xmlns:a16="http://schemas.microsoft.com/office/drawing/2014/main" id="{9CE30B82-4AA7-C41F-225A-7844C13834F8}"/>
                </a:ext>
              </a:extLst>
            </p:cNvPr>
            <p:cNvPicPr>
              <a:picLocks noChangeAspect="1" noChangeArrowheads="1"/>
            </p:cNvPicPr>
            <p:nvPr/>
          </p:nvPicPr>
          <p:blipFill>
            <a:blip>
              <a:extLst>
                <a:ext uri="{96DAC541-7B7A-43D3-8B79-37D633B846F1}">
                  <asvg:svgBlip xmlns:asvg="http://schemas.microsoft.com/office/drawing/2016/SVG/main" r:embed="rId12"/>
                </a:ext>
              </a:extLst>
            </a:blip>
            <a:srcRect/>
            <a:stretch/>
          </p:blipFill>
          <p:spPr bwMode="auto">
            <a:xfrm>
              <a:off x="2895504" y="169756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 name="TextBox 12">
              <a:extLst>
                <a:ext uri="{FF2B5EF4-FFF2-40B4-BE49-F238E27FC236}">
                  <a16:creationId xmlns:a16="http://schemas.microsoft.com/office/drawing/2014/main" id="{A202BDBB-CA31-F696-12EA-2722B22CE60D}"/>
                </a:ext>
              </a:extLst>
            </p:cNvPr>
            <p:cNvSpPr txBox="1">
              <a:spLocks noChangeArrowheads="1"/>
            </p:cNvSpPr>
            <p:nvPr/>
          </p:nvSpPr>
          <p:spPr bwMode="auto">
            <a:xfrm>
              <a:off x="2674841" y="1987270"/>
              <a:ext cx="731520"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Neptune Graph</a:t>
              </a:r>
            </a:p>
          </p:txBody>
        </p:sp>
      </p:grpSp>
      <p:pic>
        <p:nvPicPr>
          <p:cNvPr id="267" name="Graphic 6" descr="AWS Glue service icon.">
            <a:extLst>
              <a:ext uri="{FF2B5EF4-FFF2-40B4-BE49-F238E27FC236}">
                <a16:creationId xmlns:a16="http://schemas.microsoft.com/office/drawing/2014/main" id="{84A74616-5714-63A6-B73E-B32043BF2D75}"/>
              </a:ext>
            </a:extLst>
          </p:cNvPr>
          <p:cNvPicPr>
            <a:picLocks noChangeAspect="1" noChangeArrowheads="1"/>
          </p:cNvPicPr>
          <p:nvPr/>
        </p:nvPicPr>
        <p:blipFill>
          <a:blip>
            <a:extLst>
              <a:ext uri="{96DAC541-7B7A-43D3-8B79-37D633B846F1}">
                <asvg:svgBlip xmlns:asvg="http://schemas.microsoft.com/office/drawing/2016/SVG/main" r:embed="rId6"/>
              </a:ext>
            </a:extLst>
          </a:blip>
          <a:srcRect/>
          <a:stretch/>
        </p:blipFill>
        <p:spPr bwMode="auto">
          <a:xfrm>
            <a:off x="3221200" y="2500738"/>
            <a:ext cx="274320" cy="27432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 name="TextBox 10">
            <a:extLst>
              <a:ext uri="{FF2B5EF4-FFF2-40B4-BE49-F238E27FC236}">
                <a16:creationId xmlns:a16="http://schemas.microsoft.com/office/drawing/2014/main" id="{8B6FB2CC-F963-BF96-5E63-C1050713FB70}"/>
              </a:ext>
            </a:extLst>
          </p:cNvPr>
          <p:cNvSpPr txBox="1">
            <a:spLocks noChangeArrowheads="1"/>
          </p:cNvSpPr>
          <p:nvPr/>
        </p:nvSpPr>
        <p:spPr bwMode="auto">
          <a:xfrm>
            <a:off x="3008478" y="2778720"/>
            <a:ext cx="699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Glue Data Catalog</a:t>
            </a:r>
          </a:p>
        </p:txBody>
      </p:sp>
      <p:pic>
        <p:nvPicPr>
          <p:cNvPr id="270" name="Graphic 9" descr="AWS Lake Formation service icon.">
            <a:extLst>
              <a:ext uri="{FF2B5EF4-FFF2-40B4-BE49-F238E27FC236}">
                <a16:creationId xmlns:a16="http://schemas.microsoft.com/office/drawing/2014/main" id="{72351692-3039-5E08-C290-B0F563EC18D5}"/>
              </a:ext>
            </a:extLst>
          </p:cNvPr>
          <p:cNvPicPr>
            <a:picLocks noChangeAspect="1" noChangeArrowheads="1"/>
          </p:cNvPicPr>
          <p:nvPr/>
        </p:nvPicPr>
        <p:blipFill>
          <a:blip>
            <a:extLst>
              <a:ext uri="{96DAC541-7B7A-43D3-8B79-37D633B846F1}">
                <asvg:svgBlip xmlns:asvg="http://schemas.microsoft.com/office/drawing/2016/SVG/main" r:embed="rId7"/>
              </a:ext>
            </a:extLst>
          </a:blip>
          <a:srcRect/>
          <a:stretch/>
        </p:blipFill>
        <p:spPr bwMode="auto">
          <a:xfrm>
            <a:off x="3987355" y="2503913"/>
            <a:ext cx="274320" cy="274320"/>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 name="TextBox 17">
            <a:extLst>
              <a:ext uri="{FF2B5EF4-FFF2-40B4-BE49-F238E27FC236}">
                <a16:creationId xmlns:a16="http://schemas.microsoft.com/office/drawing/2014/main" id="{9491AA95-E1A1-6373-47D8-E7A6F647BB93}"/>
              </a:ext>
            </a:extLst>
          </p:cNvPr>
          <p:cNvSpPr txBox="1">
            <a:spLocks noChangeArrowheads="1"/>
          </p:cNvSpPr>
          <p:nvPr/>
        </p:nvSpPr>
        <p:spPr bwMode="auto">
          <a:xfrm>
            <a:off x="3678208" y="2778720"/>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Lake Formation</a:t>
            </a:r>
          </a:p>
        </p:txBody>
      </p:sp>
      <p:sp>
        <p:nvSpPr>
          <p:cNvPr id="272" name="TextBox 9">
            <a:extLst>
              <a:ext uri="{FF2B5EF4-FFF2-40B4-BE49-F238E27FC236}">
                <a16:creationId xmlns:a16="http://schemas.microsoft.com/office/drawing/2014/main" id="{BC957DA7-3277-FD91-3ADB-6345AC00A774}"/>
              </a:ext>
            </a:extLst>
          </p:cNvPr>
          <p:cNvSpPr txBox="1">
            <a:spLocks noChangeArrowheads="1"/>
          </p:cNvSpPr>
          <p:nvPr/>
        </p:nvSpPr>
        <p:spPr bwMode="auto">
          <a:xfrm>
            <a:off x="5446609" y="2184176"/>
            <a:ext cx="118872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latin typeface="Graphik Semibold" panose="020B0503030202060203" pitchFamily="34" charset="77"/>
                <a:ea typeface="Amazon Ember" panose="020B0603020204020204" pitchFamily="34" charset="0"/>
                <a:cs typeface="Arial" panose="020B0604020202020204" pitchFamily="34" charset="0"/>
              </a:rPr>
              <a:t>Model Recipe</a:t>
            </a:r>
          </a:p>
        </p:txBody>
      </p:sp>
      <p:sp>
        <p:nvSpPr>
          <p:cNvPr id="273" name="TextBox 9">
            <a:extLst>
              <a:ext uri="{FF2B5EF4-FFF2-40B4-BE49-F238E27FC236}">
                <a16:creationId xmlns:a16="http://schemas.microsoft.com/office/drawing/2014/main" id="{D0C77BE3-4B79-9534-FC73-9F885F8EBA01}"/>
              </a:ext>
            </a:extLst>
          </p:cNvPr>
          <p:cNvSpPr txBox="1">
            <a:spLocks noChangeArrowheads="1"/>
          </p:cNvSpPr>
          <p:nvPr/>
        </p:nvSpPr>
        <p:spPr bwMode="auto">
          <a:xfrm>
            <a:off x="5143191" y="3263891"/>
            <a:ext cx="1778699"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Adaptive Learning</a:t>
            </a:r>
          </a:p>
        </p:txBody>
      </p:sp>
      <p:sp>
        <p:nvSpPr>
          <p:cNvPr id="274" name="TextBox 9">
            <a:extLst>
              <a:ext uri="{FF2B5EF4-FFF2-40B4-BE49-F238E27FC236}">
                <a16:creationId xmlns:a16="http://schemas.microsoft.com/office/drawing/2014/main" id="{C4D773AA-7228-170D-0060-5337E1B0D8B4}"/>
              </a:ext>
            </a:extLst>
          </p:cNvPr>
          <p:cNvSpPr txBox="1">
            <a:spLocks noChangeArrowheads="1"/>
          </p:cNvSpPr>
          <p:nvPr/>
        </p:nvSpPr>
        <p:spPr bwMode="auto">
          <a:xfrm>
            <a:off x="5163050" y="4386161"/>
            <a:ext cx="1778699"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Experiential Knowledge Acquisition</a:t>
            </a:r>
          </a:p>
        </p:txBody>
      </p:sp>
      <p:grpSp>
        <p:nvGrpSpPr>
          <p:cNvPr id="275" name="Group 274">
            <a:extLst>
              <a:ext uri="{FF2B5EF4-FFF2-40B4-BE49-F238E27FC236}">
                <a16:creationId xmlns:a16="http://schemas.microsoft.com/office/drawing/2014/main" id="{8A733462-E35D-D830-82F6-85E028D4AB65}"/>
              </a:ext>
            </a:extLst>
          </p:cNvPr>
          <p:cNvGrpSpPr/>
          <p:nvPr/>
        </p:nvGrpSpPr>
        <p:grpSpPr>
          <a:xfrm>
            <a:off x="5025593" y="2500389"/>
            <a:ext cx="731520" cy="480818"/>
            <a:chOff x="4991303" y="2305013"/>
            <a:chExt cx="731520" cy="480818"/>
          </a:xfrm>
        </p:grpSpPr>
        <p:pic>
          <p:nvPicPr>
            <p:cNvPr id="276" name="Graphic 275" descr="Amazon Bedrock service icon.">
              <a:extLst>
                <a:ext uri="{FF2B5EF4-FFF2-40B4-BE49-F238E27FC236}">
                  <a16:creationId xmlns:a16="http://schemas.microsoft.com/office/drawing/2014/main" id="{1F70AFE3-094E-2780-BD02-8A664152E4DB}"/>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5229826" y="2305013"/>
              <a:ext cx="274320" cy="274320"/>
            </a:xfrm>
            <a:prstGeom prst="rect">
              <a:avLst/>
            </a:prstGeom>
          </p:spPr>
        </p:pic>
        <p:sp>
          <p:nvSpPr>
            <p:cNvPr id="277" name="TextBox 12">
              <a:extLst>
                <a:ext uri="{FF2B5EF4-FFF2-40B4-BE49-F238E27FC236}">
                  <a16:creationId xmlns:a16="http://schemas.microsoft.com/office/drawing/2014/main" id="{D4534A42-9665-E6D9-D5CF-C8A7068A0723}"/>
                </a:ext>
              </a:extLst>
            </p:cNvPr>
            <p:cNvSpPr txBox="1">
              <a:spLocks noChangeArrowheads="1"/>
            </p:cNvSpPr>
            <p:nvPr/>
          </p:nvSpPr>
          <p:spPr bwMode="auto">
            <a:xfrm>
              <a:off x="4991303" y="2595010"/>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Bedrock</a:t>
              </a:r>
            </a:p>
          </p:txBody>
        </p:sp>
      </p:grpSp>
      <p:grpSp>
        <p:nvGrpSpPr>
          <p:cNvPr id="278" name="Group 277">
            <a:extLst>
              <a:ext uri="{FF2B5EF4-FFF2-40B4-BE49-F238E27FC236}">
                <a16:creationId xmlns:a16="http://schemas.microsoft.com/office/drawing/2014/main" id="{4AB84EC4-4BB6-6E02-2700-D735BEA4A0BF}"/>
              </a:ext>
            </a:extLst>
          </p:cNvPr>
          <p:cNvGrpSpPr/>
          <p:nvPr/>
        </p:nvGrpSpPr>
        <p:grpSpPr>
          <a:xfrm>
            <a:off x="5675176" y="2496504"/>
            <a:ext cx="731520" cy="479231"/>
            <a:chOff x="1305835" y="5823680"/>
            <a:chExt cx="731520" cy="479231"/>
          </a:xfrm>
        </p:grpSpPr>
        <p:pic>
          <p:nvPicPr>
            <p:cNvPr id="279" name="Graphic 278" descr="Amazon SageMaker service icon.">
              <a:extLst>
                <a:ext uri="{FF2B5EF4-FFF2-40B4-BE49-F238E27FC236}">
                  <a16:creationId xmlns:a16="http://schemas.microsoft.com/office/drawing/2014/main" id="{5DAFBC37-DD58-8854-2E97-1B470E12A486}"/>
                </a:ext>
              </a:extLst>
            </p:cNvPr>
            <p:cNvPicPr>
              <a:picLocks noChangeAspect="1" noChangeArrowheads="1"/>
            </p:cNvPicPr>
            <p:nvPr/>
          </p:nvPicPr>
          <p:blipFill>
            <a:blip>
              <a:extLst>
                <a:ext uri="{96DAC541-7B7A-43D3-8B79-37D633B846F1}">
                  <asvg:svgBlip xmlns:asvg="http://schemas.microsoft.com/office/drawing/2016/SVG/main" r:embed="rId14"/>
                </a:ext>
              </a:extLst>
            </a:blip>
            <a:srcRect/>
            <a:stretch/>
          </p:blipFill>
          <p:spPr bwMode="auto">
            <a:xfrm>
              <a:off x="1535001" y="5823680"/>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 name="TextBox 19">
              <a:extLst>
                <a:ext uri="{FF2B5EF4-FFF2-40B4-BE49-F238E27FC236}">
                  <a16:creationId xmlns:a16="http://schemas.microsoft.com/office/drawing/2014/main" id="{962044A1-BE64-BC3B-2DCF-508407F80337}"/>
                </a:ext>
              </a:extLst>
            </p:cNvPr>
            <p:cNvSpPr txBox="1">
              <a:spLocks noChangeArrowheads="1"/>
            </p:cNvSpPr>
            <p:nvPr/>
          </p:nvSpPr>
          <p:spPr bwMode="auto">
            <a:xfrm>
              <a:off x="1305835" y="6112090"/>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SageMaker </a:t>
              </a:r>
            </a:p>
          </p:txBody>
        </p:sp>
      </p:grpSp>
      <p:grpSp>
        <p:nvGrpSpPr>
          <p:cNvPr id="281" name="Group 280">
            <a:extLst>
              <a:ext uri="{FF2B5EF4-FFF2-40B4-BE49-F238E27FC236}">
                <a16:creationId xmlns:a16="http://schemas.microsoft.com/office/drawing/2014/main" id="{2AEBDE02-CDA2-949E-F101-F13A79D84A50}"/>
              </a:ext>
            </a:extLst>
          </p:cNvPr>
          <p:cNvGrpSpPr/>
          <p:nvPr/>
        </p:nvGrpSpPr>
        <p:grpSpPr>
          <a:xfrm>
            <a:off x="6371330" y="2496650"/>
            <a:ext cx="608708" cy="482693"/>
            <a:chOff x="3272670" y="6558148"/>
            <a:chExt cx="608708" cy="482693"/>
          </a:xfrm>
        </p:grpSpPr>
        <p:pic>
          <p:nvPicPr>
            <p:cNvPr id="282" name="Graphic 8" descr="Amazon Simple Storage Service (Amazon S3) service icon.">
              <a:extLst>
                <a:ext uri="{FF2B5EF4-FFF2-40B4-BE49-F238E27FC236}">
                  <a16:creationId xmlns:a16="http://schemas.microsoft.com/office/drawing/2014/main" id="{20E89332-8127-2E8B-7CA3-BB53BF717390}"/>
                </a:ext>
              </a:extLst>
            </p:cNvPr>
            <p:cNvPicPr>
              <a:picLocks noChangeAspect="1" noChangeArrowheads="1"/>
            </p:cNvPicPr>
            <p:nvPr/>
          </p:nvPicPr>
          <p:blipFill>
            <a:blip>
              <a:extLst>
                <a:ext uri="{96DAC541-7B7A-43D3-8B79-37D633B846F1}">
                  <asvg:svgBlip xmlns:asvg="http://schemas.microsoft.com/office/drawing/2016/SVG/main" r:embed="rId5"/>
                </a:ext>
              </a:extLst>
            </a:blip>
            <a:srcRect/>
            <a:stretch/>
          </p:blipFill>
          <p:spPr bwMode="auto">
            <a:xfrm>
              <a:off x="3448772" y="6558148"/>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 name="TextBox 9">
              <a:extLst>
                <a:ext uri="{FF2B5EF4-FFF2-40B4-BE49-F238E27FC236}">
                  <a16:creationId xmlns:a16="http://schemas.microsoft.com/office/drawing/2014/main" id="{CBBAF3C1-EF88-51BC-AB74-D3F4B8241951}"/>
                </a:ext>
              </a:extLst>
            </p:cNvPr>
            <p:cNvSpPr txBox="1">
              <a:spLocks noChangeArrowheads="1"/>
            </p:cNvSpPr>
            <p:nvPr/>
          </p:nvSpPr>
          <p:spPr bwMode="auto">
            <a:xfrm>
              <a:off x="3272670" y="6825397"/>
              <a:ext cx="6087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S3</a:t>
              </a:r>
            </a:p>
          </p:txBody>
        </p:sp>
      </p:grpSp>
      <p:grpSp>
        <p:nvGrpSpPr>
          <p:cNvPr id="284" name="Group 283">
            <a:extLst>
              <a:ext uri="{FF2B5EF4-FFF2-40B4-BE49-F238E27FC236}">
                <a16:creationId xmlns:a16="http://schemas.microsoft.com/office/drawing/2014/main" id="{FA5C5641-A59F-BA43-65F1-C44FDC83F017}"/>
              </a:ext>
            </a:extLst>
          </p:cNvPr>
          <p:cNvGrpSpPr/>
          <p:nvPr/>
        </p:nvGrpSpPr>
        <p:grpSpPr>
          <a:xfrm>
            <a:off x="6347113" y="4900385"/>
            <a:ext cx="731520" cy="479231"/>
            <a:chOff x="1305835" y="5823680"/>
            <a:chExt cx="731520" cy="479231"/>
          </a:xfrm>
        </p:grpSpPr>
        <p:pic>
          <p:nvPicPr>
            <p:cNvPr id="285" name="Graphic 284" descr="Amazon SageMaker service icon.">
              <a:extLst>
                <a:ext uri="{FF2B5EF4-FFF2-40B4-BE49-F238E27FC236}">
                  <a16:creationId xmlns:a16="http://schemas.microsoft.com/office/drawing/2014/main" id="{598D2C9D-FB1A-C444-743F-63B2CA2738C9}"/>
                </a:ext>
              </a:extLst>
            </p:cNvPr>
            <p:cNvPicPr>
              <a:picLocks noChangeAspect="1" noChangeArrowheads="1"/>
            </p:cNvPicPr>
            <p:nvPr/>
          </p:nvPicPr>
          <p:blipFill>
            <a:blip>
              <a:extLst>
                <a:ext uri="{96DAC541-7B7A-43D3-8B79-37D633B846F1}">
                  <asvg:svgBlip xmlns:asvg="http://schemas.microsoft.com/office/drawing/2016/SVG/main" r:embed="rId14"/>
                </a:ext>
              </a:extLst>
            </a:blip>
            <a:srcRect/>
            <a:stretch/>
          </p:blipFill>
          <p:spPr bwMode="auto">
            <a:xfrm>
              <a:off x="1535001" y="5823680"/>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 name="TextBox 19">
              <a:extLst>
                <a:ext uri="{FF2B5EF4-FFF2-40B4-BE49-F238E27FC236}">
                  <a16:creationId xmlns:a16="http://schemas.microsoft.com/office/drawing/2014/main" id="{8FA8089F-924C-E360-908F-B84E25A0D7B2}"/>
                </a:ext>
              </a:extLst>
            </p:cNvPr>
            <p:cNvSpPr txBox="1">
              <a:spLocks noChangeArrowheads="1"/>
            </p:cNvSpPr>
            <p:nvPr/>
          </p:nvSpPr>
          <p:spPr bwMode="auto">
            <a:xfrm>
              <a:off x="1305835" y="6112090"/>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SageMaker </a:t>
              </a:r>
            </a:p>
          </p:txBody>
        </p:sp>
      </p:grpSp>
      <p:grpSp>
        <p:nvGrpSpPr>
          <p:cNvPr id="287" name="Group 286">
            <a:extLst>
              <a:ext uri="{FF2B5EF4-FFF2-40B4-BE49-F238E27FC236}">
                <a16:creationId xmlns:a16="http://schemas.microsoft.com/office/drawing/2014/main" id="{2F1F1457-9C60-57B6-B1CE-5A3F88404942}"/>
              </a:ext>
            </a:extLst>
          </p:cNvPr>
          <p:cNvGrpSpPr/>
          <p:nvPr/>
        </p:nvGrpSpPr>
        <p:grpSpPr>
          <a:xfrm>
            <a:off x="5091255" y="4900531"/>
            <a:ext cx="608708" cy="482693"/>
            <a:chOff x="3272670" y="6558148"/>
            <a:chExt cx="608708" cy="482693"/>
          </a:xfrm>
        </p:grpSpPr>
        <p:pic>
          <p:nvPicPr>
            <p:cNvPr id="288" name="Graphic 8" descr="Amazon Simple Storage Service (Amazon S3) service icon.">
              <a:extLst>
                <a:ext uri="{FF2B5EF4-FFF2-40B4-BE49-F238E27FC236}">
                  <a16:creationId xmlns:a16="http://schemas.microsoft.com/office/drawing/2014/main" id="{E8C6673D-387D-BA14-81F8-ABA650921FBE}"/>
                </a:ext>
              </a:extLst>
            </p:cNvPr>
            <p:cNvPicPr>
              <a:picLocks noChangeAspect="1" noChangeArrowheads="1"/>
            </p:cNvPicPr>
            <p:nvPr/>
          </p:nvPicPr>
          <p:blipFill>
            <a:blip>
              <a:extLst>
                <a:ext uri="{96DAC541-7B7A-43D3-8B79-37D633B846F1}">
                  <asvg:svgBlip xmlns:asvg="http://schemas.microsoft.com/office/drawing/2016/SVG/main" r:embed="rId5"/>
                </a:ext>
              </a:extLst>
            </a:blip>
            <a:srcRect/>
            <a:stretch/>
          </p:blipFill>
          <p:spPr bwMode="auto">
            <a:xfrm>
              <a:off x="3448772" y="6558148"/>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9" name="TextBox 9">
              <a:extLst>
                <a:ext uri="{FF2B5EF4-FFF2-40B4-BE49-F238E27FC236}">
                  <a16:creationId xmlns:a16="http://schemas.microsoft.com/office/drawing/2014/main" id="{B0DB4F34-C85E-9C16-A2A8-53EEAC7327D2}"/>
                </a:ext>
              </a:extLst>
            </p:cNvPr>
            <p:cNvSpPr txBox="1">
              <a:spLocks noChangeArrowheads="1"/>
            </p:cNvSpPr>
            <p:nvPr/>
          </p:nvSpPr>
          <p:spPr bwMode="auto">
            <a:xfrm>
              <a:off x="3272670" y="6825397"/>
              <a:ext cx="60870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S3</a:t>
              </a:r>
            </a:p>
          </p:txBody>
        </p:sp>
      </p:grpSp>
      <p:grpSp>
        <p:nvGrpSpPr>
          <p:cNvPr id="290" name="Group 289">
            <a:extLst>
              <a:ext uri="{FF2B5EF4-FFF2-40B4-BE49-F238E27FC236}">
                <a16:creationId xmlns:a16="http://schemas.microsoft.com/office/drawing/2014/main" id="{D48A0C84-EE96-98D5-56D5-2A8EC018CD11}"/>
              </a:ext>
            </a:extLst>
          </p:cNvPr>
          <p:cNvGrpSpPr/>
          <p:nvPr/>
        </p:nvGrpSpPr>
        <p:grpSpPr>
          <a:xfrm>
            <a:off x="5595199" y="4896309"/>
            <a:ext cx="914400" cy="491838"/>
            <a:chOff x="1372216" y="1083888"/>
            <a:chExt cx="914400" cy="491838"/>
          </a:xfrm>
        </p:grpSpPr>
        <p:sp>
          <p:nvSpPr>
            <p:cNvPr id="291" name="TextBox 12">
              <a:extLst>
                <a:ext uri="{FF2B5EF4-FFF2-40B4-BE49-F238E27FC236}">
                  <a16:creationId xmlns:a16="http://schemas.microsoft.com/office/drawing/2014/main" id="{EA1B37FF-AA58-9F32-9866-E8020031B7FD}"/>
                </a:ext>
              </a:extLst>
            </p:cNvPr>
            <p:cNvSpPr txBox="1">
              <a:spLocks noChangeArrowheads="1"/>
            </p:cNvSpPr>
            <p:nvPr/>
          </p:nvSpPr>
          <p:spPr bwMode="auto">
            <a:xfrm>
              <a:off x="1372216" y="1360282"/>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DynamoDB</a:t>
              </a:r>
            </a:p>
          </p:txBody>
        </p:sp>
        <p:pic>
          <p:nvPicPr>
            <p:cNvPr id="292" name="Graphic 23" descr="Amazon DynamoDB service icon.">
              <a:extLst>
                <a:ext uri="{FF2B5EF4-FFF2-40B4-BE49-F238E27FC236}">
                  <a16:creationId xmlns:a16="http://schemas.microsoft.com/office/drawing/2014/main" id="{41DB759B-58CF-D38E-6016-E293394F038D}"/>
                </a:ext>
              </a:extLst>
            </p:cNvPr>
            <p:cNvPicPr>
              <a:picLocks noChangeAspect="1" noChangeArrowheads="1"/>
            </p:cNvPicPr>
            <p:nvPr/>
          </p:nvPicPr>
          <p:blipFill>
            <a:blip>
              <a:extLst>
                <a:ext uri="{96DAC541-7B7A-43D3-8B79-37D633B846F1}">
                  <asvg:svgBlip xmlns:asvg="http://schemas.microsoft.com/office/drawing/2016/SVG/main" r:embed="rId15"/>
                </a:ext>
              </a:extLst>
            </a:blip>
            <a:srcRect/>
            <a:stretch/>
          </p:blipFill>
          <p:spPr bwMode="auto">
            <a:xfrm>
              <a:off x="1692652" y="1083888"/>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93" name="Straight Arrow Connector 292">
            <a:extLst>
              <a:ext uri="{FF2B5EF4-FFF2-40B4-BE49-F238E27FC236}">
                <a16:creationId xmlns:a16="http://schemas.microsoft.com/office/drawing/2014/main" id="{F9BF248D-AD95-8D14-04F4-9511D9F25D62}"/>
              </a:ext>
            </a:extLst>
          </p:cNvPr>
          <p:cNvCxnSpPr>
            <a:cxnSpLocks/>
          </p:cNvCxnSpPr>
          <p:nvPr/>
        </p:nvCxnSpPr>
        <p:spPr>
          <a:xfrm>
            <a:off x="3954780" y="3750978"/>
            <a:ext cx="986789" cy="0"/>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294" name="TextBox 12">
            <a:extLst>
              <a:ext uri="{FF2B5EF4-FFF2-40B4-BE49-F238E27FC236}">
                <a16:creationId xmlns:a16="http://schemas.microsoft.com/office/drawing/2014/main" id="{D8E6168B-82AB-E28A-0F42-A6F27B2C2BEE}"/>
              </a:ext>
            </a:extLst>
          </p:cNvPr>
          <p:cNvSpPr txBox="1">
            <a:spLocks noChangeArrowheads="1"/>
          </p:cNvSpPr>
          <p:nvPr/>
        </p:nvSpPr>
        <p:spPr bwMode="auto">
          <a:xfrm>
            <a:off x="4056056" y="3754094"/>
            <a:ext cx="73152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700" i="1">
                <a:latin typeface="+mn-lt"/>
                <a:ea typeface="Amazon Ember" panose="020B0603020204020204" pitchFamily="34" charset="0"/>
                <a:cs typeface="Arial" panose="020B0604020202020204" pitchFamily="34" charset="0"/>
              </a:rPr>
              <a:t>Graph Context Retrieval</a:t>
            </a:r>
          </a:p>
        </p:txBody>
      </p:sp>
      <p:sp>
        <p:nvSpPr>
          <p:cNvPr id="295" name="TextBox 9">
            <a:extLst>
              <a:ext uri="{FF2B5EF4-FFF2-40B4-BE49-F238E27FC236}">
                <a16:creationId xmlns:a16="http://schemas.microsoft.com/office/drawing/2014/main" id="{25A4074C-E2BF-BF43-DDC9-6416C201D041}"/>
              </a:ext>
            </a:extLst>
          </p:cNvPr>
          <p:cNvSpPr txBox="1">
            <a:spLocks noChangeArrowheads="1"/>
          </p:cNvSpPr>
          <p:nvPr/>
        </p:nvSpPr>
        <p:spPr bwMode="auto">
          <a:xfrm>
            <a:off x="7521397" y="2180616"/>
            <a:ext cx="157514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latin typeface="Graphik Semibold" panose="020B0503030202060203" pitchFamily="34" charset="77"/>
                <a:ea typeface="Amazon Ember" panose="020B0603020204020204" pitchFamily="34" charset="0"/>
                <a:cs typeface="Arial" panose="020B0604020202020204" pitchFamily="34" charset="0"/>
              </a:rPr>
              <a:t>Agent Orchestration</a:t>
            </a:r>
          </a:p>
        </p:txBody>
      </p:sp>
      <p:sp>
        <p:nvSpPr>
          <p:cNvPr id="296" name="TextBox 9">
            <a:extLst>
              <a:ext uri="{FF2B5EF4-FFF2-40B4-BE49-F238E27FC236}">
                <a16:creationId xmlns:a16="http://schemas.microsoft.com/office/drawing/2014/main" id="{00254772-F5AA-A3E2-642B-3BB74784621C}"/>
              </a:ext>
            </a:extLst>
          </p:cNvPr>
          <p:cNvSpPr txBox="1">
            <a:spLocks noChangeArrowheads="1"/>
          </p:cNvSpPr>
          <p:nvPr/>
        </p:nvSpPr>
        <p:spPr bwMode="auto">
          <a:xfrm>
            <a:off x="7428409" y="3930457"/>
            <a:ext cx="1778699"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Agent Certification</a:t>
            </a:r>
          </a:p>
        </p:txBody>
      </p:sp>
      <p:sp>
        <p:nvSpPr>
          <p:cNvPr id="297" name="TextBox 9">
            <a:extLst>
              <a:ext uri="{FF2B5EF4-FFF2-40B4-BE49-F238E27FC236}">
                <a16:creationId xmlns:a16="http://schemas.microsoft.com/office/drawing/2014/main" id="{C3628D96-7FE4-979A-BAF9-D60A4AAF2BF7}"/>
              </a:ext>
            </a:extLst>
          </p:cNvPr>
          <p:cNvSpPr txBox="1">
            <a:spLocks noChangeArrowheads="1"/>
          </p:cNvSpPr>
          <p:nvPr/>
        </p:nvSpPr>
        <p:spPr bwMode="auto">
          <a:xfrm>
            <a:off x="7428409" y="4721589"/>
            <a:ext cx="1778699"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Industry Agents</a:t>
            </a:r>
          </a:p>
        </p:txBody>
      </p:sp>
      <p:sp>
        <p:nvSpPr>
          <p:cNvPr id="298" name="TextBox 9">
            <a:extLst>
              <a:ext uri="{FF2B5EF4-FFF2-40B4-BE49-F238E27FC236}">
                <a16:creationId xmlns:a16="http://schemas.microsoft.com/office/drawing/2014/main" id="{66E2208B-AF1C-0AAC-CC1D-5B5239FE60AC}"/>
              </a:ext>
            </a:extLst>
          </p:cNvPr>
          <p:cNvSpPr txBox="1">
            <a:spLocks noChangeArrowheads="1"/>
          </p:cNvSpPr>
          <p:nvPr/>
        </p:nvSpPr>
        <p:spPr bwMode="auto">
          <a:xfrm>
            <a:off x="7428409" y="3105106"/>
            <a:ext cx="1778699"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Context Retrieval</a:t>
            </a:r>
          </a:p>
        </p:txBody>
      </p:sp>
      <p:grpSp>
        <p:nvGrpSpPr>
          <p:cNvPr id="299" name="Group 298">
            <a:extLst>
              <a:ext uri="{FF2B5EF4-FFF2-40B4-BE49-F238E27FC236}">
                <a16:creationId xmlns:a16="http://schemas.microsoft.com/office/drawing/2014/main" id="{046D3588-D0C8-9F6D-DE6C-536550CD0BDF}"/>
              </a:ext>
            </a:extLst>
          </p:cNvPr>
          <p:cNvGrpSpPr/>
          <p:nvPr/>
        </p:nvGrpSpPr>
        <p:grpSpPr>
          <a:xfrm>
            <a:off x="7247546" y="2493070"/>
            <a:ext cx="731520" cy="477643"/>
            <a:chOff x="2210740" y="5745535"/>
            <a:chExt cx="731520" cy="477643"/>
          </a:xfrm>
        </p:grpSpPr>
        <p:pic>
          <p:nvPicPr>
            <p:cNvPr id="300" name="Graphic 23" descr="Amazon Elastic Kubernetes Service (Amazon EKS) Service icon.">
              <a:extLst>
                <a:ext uri="{FF2B5EF4-FFF2-40B4-BE49-F238E27FC236}">
                  <a16:creationId xmlns:a16="http://schemas.microsoft.com/office/drawing/2014/main" id="{A7A69556-8E6F-809E-58E2-153CE79E27D5}"/>
                </a:ext>
              </a:extLst>
            </p:cNvPr>
            <p:cNvPicPr>
              <a:picLocks noChangeAspect="1" noChangeArrowheads="1"/>
            </p:cNvPicPr>
            <p:nvPr/>
          </p:nvPicPr>
          <p:blipFill>
            <a:blip>
              <a:extLst>
                <a:ext uri="{96DAC541-7B7A-43D3-8B79-37D633B846F1}">
                  <asvg:svgBlip xmlns:asvg="http://schemas.microsoft.com/office/drawing/2016/SVG/main" r:embed="rId8"/>
                </a:ext>
              </a:extLst>
            </a:blip>
            <a:srcRect/>
            <a:stretch/>
          </p:blipFill>
          <p:spPr bwMode="auto">
            <a:xfrm>
              <a:off x="2429181" y="574553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 name="TextBox 9">
              <a:extLst>
                <a:ext uri="{FF2B5EF4-FFF2-40B4-BE49-F238E27FC236}">
                  <a16:creationId xmlns:a16="http://schemas.microsoft.com/office/drawing/2014/main" id="{D782B0E3-A1E9-81A4-3111-E26D48797BF7}"/>
                </a:ext>
              </a:extLst>
            </p:cNvPr>
            <p:cNvSpPr txBox="1">
              <a:spLocks noChangeArrowheads="1"/>
            </p:cNvSpPr>
            <p:nvPr/>
          </p:nvSpPr>
          <p:spPr bwMode="auto">
            <a:xfrm>
              <a:off x="2210740" y="6032357"/>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EKS</a:t>
              </a:r>
            </a:p>
          </p:txBody>
        </p:sp>
      </p:grpSp>
      <p:grpSp>
        <p:nvGrpSpPr>
          <p:cNvPr id="302" name="Group 301">
            <a:extLst>
              <a:ext uri="{FF2B5EF4-FFF2-40B4-BE49-F238E27FC236}">
                <a16:creationId xmlns:a16="http://schemas.microsoft.com/office/drawing/2014/main" id="{48B2A764-D50A-65A2-642C-8496E797D2DF}"/>
              </a:ext>
            </a:extLst>
          </p:cNvPr>
          <p:cNvGrpSpPr/>
          <p:nvPr/>
        </p:nvGrpSpPr>
        <p:grpSpPr>
          <a:xfrm>
            <a:off x="7843743" y="2493070"/>
            <a:ext cx="914400" cy="473028"/>
            <a:chOff x="6170012" y="1086843"/>
            <a:chExt cx="914400" cy="473028"/>
          </a:xfrm>
        </p:grpSpPr>
        <p:pic>
          <p:nvPicPr>
            <p:cNvPr id="303" name="Graphic 17" descr="AWS Step Functions service icon.">
              <a:extLst>
                <a:ext uri="{FF2B5EF4-FFF2-40B4-BE49-F238E27FC236}">
                  <a16:creationId xmlns:a16="http://schemas.microsoft.com/office/drawing/2014/main" id="{7AE32424-7525-9C55-E9CF-876AF0546696}"/>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6490052" y="1086843"/>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4" name="TextBox 9">
              <a:extLst>
                <a:ext uri="{FF2B5EF4-FFF2-40B4-BE49-F238E27FC236}">
                  <a16:creationId xmlns:a16="http://schemas.microsoft.com/office/drawing/2014/main" id="{AEB79EE9-AA2F-7B23-FDF6-6E9DCFF937A3}"/>
                </a:ext>
              </a:extLst>
            </p:cNvPr>
            <p:cNvSpPr txBox="1">
              <a:spLocks noChangeArrowheads="1"/>
            </p:cNvSpPr>
            <p:nvPr/>
          </p:nvSpPr>
          <p:spPr bwMode="auto">
            <a:xfrm>
              <a:off x="6170012" y="1344427"/>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Step Functions</a:t>
              </a:r>
            </a:p>
          </p:txBody>
        </p:sp>
      </p:grpSp>
      <p:grpSp>
        <p:nvGrpSpPr>
          <p:cNvPr id="305" name="Group 304">
            <a:extLst>
              <a:ext uri="{FF2B5EF4-FFF2-40B4-BE49-F238E27FC236}">
                <a16:creationId xmlns:a16="http://schemas.microsoft.com/office/drawing/2014/main" id="{E34EAD64-6E91-FCDC-258B-D185912806DE}"/>
              </a:ext>
            </a:extLst>
          </p:cNvPr>
          <p:cNvGrpSpPr/>
          <p:nvPr/>
        </p:nvGrpSpPr>
        <p:grpSpPr>
          <a:xfrm>
            <a:off x="8649962" y="2493070"/>
            <a:ext cx="781891" cy="468090"/>
            <a:chOff x="5665512" y="2493495"/>
            <a:chExt cx="781891" cy="468090"/>
          </a:xfrm>
        </p:grpSpPr>
        <p:pic>
          <p:nvPicPr>
            <p:cNvPr id="306" name="Graphic 7" descr="Amazon API Gateway service icon.">
              <a:extLst>
                <a:ext uri="{FF2B5EF4-FFF2-40B4-BE49-F238E27FC236}">
                  <a16:creationId xmlns:a16="http://schemas.microsoft.com/office/drawing/2014/main" id="{76BC82C1-E36B-C128-DD00-D0312E352222}"/>
                </a:ext>
              </a:extLst>
            </p:cNvPr>
            <p:cNvPicPr>
              <a:picLocks noChangeAspect="1" noChangeArrowheads="1"/>
            </p:cNvPicPr>
            <p:nvPr/>
          </p:nvPicPr>
          <p:blipFill>
            <a:blip>
              <a:extLst>
                <a:ext uri="{96DAC541-7B7A-43D3-8B79-37D633B846F1}">
                  <asvg:svgBlip xmlns:asvg="http://schemas.microsoft.com/office/drawing/2016/SVG/main" r:embed="rId16"/>
                </a:ext>
              </a:extLst>
            </a:blip>
            <a:srcRect/>
            <a:stretch/>
          </p:blipFill>
          <p:spPr bwMode="auto">
            <a:xfrm>
              <a:off x="5909500" y="2493495"/>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 name="TextBox 9">
              <a:extLst>
                <a:ext uri="{FF2B5EF4-FFF2-40B4-BE49-F238E27FC236}">
                  <a16:creationId xmlns:a16="http://schemas.microsoft.com/office/drawing/2014/main" id="{DEA25547-8A96-4547-B150-3FAD6915E8FC}"/>
                </a:ext>
              </a:extLst>
            </p:cNvPr>
            <p:cNvSpPr txBox="1">
              <a:spLocks noChangeArrowheads="1"/>
            </p:cNvSpPr>
            <p:nvPr/>
          </p:nvSpPr>
          <p:spPr bwMode="auto">
            <a:xfrm>
              <a:off x="5665512" y="2770764"/>
              <a:ext cx="781891"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API Gateway</a:t>
              </a:r>
            </a:p>
          </p:txBody>
        </p:sp>
      </p:grpSp>
      <p:grpSp>
        <p:nvGrpSpPr>
          <p:cNvPr id="308" name="Group 307">
            <a:extLst>
              <a:ext uri="{FF2B5EF4-FFF2-40B4-BE49-F238E27FC236}">
                <a16:creationId xmlns:a16="http://schemas.microsoft.com/office/drawing/2014/main" id="{86FF253D-8B5C-C49D-9F31-695B3FFE36DF}"/>
              </a:ext>
            </a:extLst>
          </p:cNvPr>
          <p:cNvGrpSpPr/>
          <p:nvPr/>
        </p:nvGrpSpPr>
        <p:grpSpPr>
          <a:xfrm>
            <a:off x="8246700" y="3373919"/>
            <a:ext cx="731520" cy="480529"/>
            <a:chOff x="8355204" y="3120619"/>
            <a:chExt cx="731520" cy="480529"/>
          </a:xfrm>
        </p:grpSpPr>
        <p:pic>
          <p:nvPicPr>
            <p:cNvPr id="309" name="Graphic 23" descr="Amazon Neptune service icon.">
              <a:extLst>
                <a:ext uri="{FF2B5EF4-FFF2-40B4-BE49-F238E27FC236}">
                  <a16:creationId xmlns:a16="http://schemas.microsoft.com/office/drawing/2014/main" id="{872B25F3-FAA0-DCAF-8745-F4443A6B469B}"/>
                </a:ext>
              </a:extLst>
            </p:cNvPr>
            <p:cNvPicPr>
              <a:picLocks noChangeAspect="1" noChangeArrowheads="1"/>
            </p:cNvPicPr>
            <p:nvPr/>
          </p:nvPicPr>
          <p:blipFill>
            <a:blip>
              <a:extLst>
                <a:ext uri="{96DAC541-7B7A-43D3-8B79-37D633B846F1}">
                  <asvg:svgBlip xmlns:asvg="http://schemas.microsoft.com/office/drawing/2016/SVG/main" r:embed="rId12"/>
                </a:ext>
              </a:extLst>
            </a:blip>
            <a:srcRect/>
            <a:stretch/>
          </p:blipFill>
          <p:spPr bwMode="auto">
            <a:xfrm>
              <a:off x="8575867" y="3120619"/>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 name="TextBox 12">
              <a:extLst>
                <a:ext uri="{FF2B5EF4-FFF2-40B4-BE49-F238E27FC236}">
                  <a16:creationId xmlns:a16="http://schemas.microsoft.com/office/drawing/2014/main" id="{3F9C254C-A8D6-FEB2-C52C-E9FE2DE60CA4}"/>
                </a:ext>
              </a:extLst>
            </p:cNvPr>
            <p:cNvSpPr txBox="1">
              <a:spLocks noChangeArrowheads="1"/>
            </p:cNvSpPr>
            <p:nvPr/>
          </p:nvSpPr>
          <p:spPr bwMode="auto">
            <a:xfrm>
              <a:off x="8355204" y="3410327"/>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Neptune</a:t>
              </a:r>
            </a:p>
          </p:txBody>
        </p:sp>
      </p:grpSp>
      <p:grpSp>
        <p:nvGrpSpPr>
          <p:cNvPr id="311" name="Group 310">
            <a:extLst>
              <a:ext uri="{FF2B5EF4-FFF2-40B4-BE49-F238E27FC236}">
                <a16:creationId xmlns:a16="http://schemas.microsoft.com/office/drawing/2014/main" id="{4B29568B-C639-3DC8-1972-B3364727CC70}"/>
              </a:ext>
            </a:extLst>
          </p:cNvPr>
          <p:cNvGrpSpPr/>
          <p:nvPr/>
        </p:nvGrpSpPr>
        <p:grpSpPr>
          <a:xfrm>
            <a:off x="7394918" y="3375626"/>
            <a:ext cx="1188720" cy="479230"/>
            <a:chOff x="8128090" y="4481401"/>
            <a:chExt cx="1188720" cy="479230"/>
          </a:xfrm>
        </p:grpSpPr>
        <p:pic>
          <p:nvPicPr>
            <p:cNvPr id="312" name="Graphic 14" descr="Amazon OpenSearch Service service icon.">
              <a:extLst>
                <a:ext uri="{FF2B5EF4-FFF2-40B4-BE49-F238E27FC236}">
                  <a16:creationId xmlns:a16="http://schemas.microsoft.com/office/drawing/2014/main" id="{9D7CA718-AABE-710C-BDBC-EC3C4517CD23}"/>
                </a:ext>
              </a:extLst>
            </p:cNvPr>
            <p:cNvPicPr>
              <a:picLocks noChangeAspect="1" noChangeArrowheads="1"/>
            </p:cNvPicPr>
            <p:nvPr/>
          </p:nvPicPr>
          <p:blipFill>
            <a:blip>
              <a:extLst>
                <a:ext uri="{96DAC541-7B7A-43D3-8B79-37D633B846F1}">
                  <asvg:svgBlip xmlns:asvg="http://schemas.microsoft.com/office/drawing/2016/SVG/main" r:embed="rId17"/>
                </a:ext>
              </a:extLst>
            </a:blip>
            <a:srcRect/>
            <a:stretch/>
          </p:blipFill>
          <p:spPr bwMode="auto">
            <a:xfrm>
              <a:off x="8589454" y="4481401"/>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 name="TextBox 10">
              <a:extLst>
                <a:ext uri="{FF2B5EF4-FFF2-40B4-BE49-F238E27FC236}">
                  <a16:creationId xmlns:a16="http://schemas.microsoft.com/office/drawing/2014/main" id="{8C802A69-8FC1-8D67-7E65-8AC51007C2BA}"/>
                </a:ext>
              </a:extLst>
            </p:cNvPr>
            <p:cNvSpPr txBox="1">
              <a:spLocks noChangeArrowheads="1"/>
            </p:cNvSpPr>
            <p:nvPr/>
          </p:nvSpPr>
          <p:spPr bwMode="auto">
            <a:xfrm>
              <a:off x="8128090" y="4769810"/>
              <a:ext cx="11887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OpenSearch</a:t>
              </a:r>
            </a:p>
          </p:txBody>
        </p:sp>
      </p:grpSp>
      <p:grpSp>
        <p:nvGrpSpPr>
          <p:cNvPr id="314" name="Group 313">
            <a:extLst>
              <a:ext uri="{FF2B5EF4-FFF2-40B4-BE49-F238E27FC236}">
                <a16:creationId xmlns:a16="http://schemas.microsoft.com/office/drawing/2014/main" id="{85FA8583-FB08-9A1F-C561-4E3A57214B99}"/>
              </a:ext>
            </a:extLst>
          </p:cNvPr>
          <p:cNvGrpSpPr/>
          <p:nvPr/>
        </p:nvGrpSpPr>
        <p:grpSpPr>
          <a:xfrm>
            <a:off x="7125371" y="3488037"/>
            <a:ext cx="463164" cy="432965"/>
            <a:chOff x="7190639" y="3212693"/>
            <a:chExt cx="428295" cy="432965"/>
          </a:xfrm>
        </p:grpSpPr>
        <p:cxnSp>
          <p:nvCxnSpPr>
            <p:cNvPr id="315" name="Straight Arrow Connector 314">
              <a:extLst>
                <a:ext uri="{FF2B5EF4-FFF2-40B4-BE49-F238E27FC236}">
                  <a16:creationId xmlns:a16="http://schemas.microsoft.com/office/drawing/2014/main" id="{9004AD17-908A-4825-7DEA-64898F718097}"/>
                </a:ext>
              </a:extLst>
            </p:cNvPr>
            <p:cNvCxnSpPr>
              <a:cxnSpLocks/>
            </p:cNvCxnSpPr>
            <p:nvPr/>
          </p:nvCxnSpPr>
          <p:spPr>
            <a:xfrm>
              <a:off x="7326585" y="3212694"/>
              <a:ext cx="292349" cy="0"/>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C8D139B-8303-FC29-D0F3-6FF01FBCACDE}"/>
                </a:ext>
              </a:extLst>
            </p:cNvPr>
            <p:cNvCxnSpPr>
              <a:cxnSpLocks/>
            </p:cNvCxnSpPr>
            <p:nvPr/>
          </p:nvCxnSpPr>
          <p:spPr>
            <a:xfrm>
              <a:off x="7326585" y="3212693"/>
              <a:ext cx="0" cy="432965"/>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DB7D2FF9-7A1A-8559-09B9-F3E353EA8206}"/>
                </a:ext>
              </a:extLst>
            </p:cNvPr>
            <p:cNvCxnSpPr>
              <a:cxnSpLocks/>
            </p:cNvCxnSpPr>
            <p:nvPr/>
          </p:nvCxnSpPr>
          <p:spPr>
            <a:xfrm>
              <a:off x="7190639" y="3638069"/>
              <a:ext cx="135946"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18" name="Group 317">
            <a:extLst>
              <a:ext uri="{FF2B5EF4-FFF2-40B4-BE49-F238E27FC236}">
                <a16:creationId xmlns:a16="http://schemas.microsoft.com/office/drawing/2014/main" id="{83E028CC-3878-4DEE-915A-75CE35059AB5}"/>
              </a:ext>
            </a:extLst>
          </p:cNvPr>
          <p:cNvGrpSpPr/>
          <p:nvPr/>
        </p:nvGrpSpPr>
        <p:grpSpPr>
          <a:xfrm>
            <a:off x="7473046" y="4220393"/>
            <a:ext cx="914400" cy="473028"/>
            <a:chOff x="6170012" y="1086843"/>
            <a:chExt cx="914400" cy="473028"/>
          </a:xfrm>
        </p:grpSpPr>
        <p:pic>
          <p:nvPicPr>
            <p:cNvPr id="319" name="Graphic 17" descr="AWS Step Functions service icon.">
              <a:extLst>
                <a:ext uri="{FF2B5EF4-FFF2-40B4-BE49-F238E27FC236}">
                  <a16:creationId xmlns:a16="http://schemas.microsoft.com/office/drawing/2014/main" id="{9875241D-6BBF-B08B-7922-8A5EE9E335AE}"/>
                </a:ext>
              </a:extLst>
            </p:cNvPr>
            <p:cNvPicPr>
              <a:picLocks noChangeAspect="1" noChangeArrowheads="1"/>
            </p:cNvPicPr>
            <p:nvPr/>
          </p:nvPicPr>
          <p:blipFill>
            <a:blip>
              <a:extLst>
                <a:ext uri="{96DAC541-7B7A-43D3-8B79-37D633B846F1}">
                  <asvg:svgBlip xmlns:asvg="http://schemas.microsoft.com/office/drawing/2016/SVG/main" r:embed="rId10"/>
                </a:ext>
              </a:extLst>
            </a:blip>
            <a:srcRect/>
            <a:stretch/>
          </p:blipFill>
          <p:spPr bwMode="auto">
            <a:xfrm>
              <a:off x="6490052" y="1086843"/>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 name="TextBox 9">
              <a:extLst>
                <a:ext uri="{FF2B5EF4-FFF2-40B4-BE49-F238E27FC236}">
                  <a16:creationId xmlns:a16="http://schemas.microsoft.com/office/drawing/2014/main" id="{153C84D8-4B9F-B9B0-CCC0-3CC8098EC940}"/>
                </a:ext>
              </a:extLst>
            </p:cNvPr>
            <p:cNvSpPr txBox="1">
              <a:spLocks noChangeArrowheads="1"/>
            </p:cNvSpPr>
            <p:nvPr/>
          </p:nvSpPr>
          <p:spPr bwMode="auto">
            <a:xfrm>
              <a:off x="6170012" y="1344427"/>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Step Functions</a:t>
              </a:r>
            </a:p>
          </p:txBody>
        </p:sp>
      </p:grpSp>
      <p:pic>
        <p:nvPicPr>
          <p:cNvPr id="322" name="Graphic 6" descr="AWS CodePipeline service icon.">
            <a:extLst>
              <a:ext uri="{FF2B5EF4-FFF2-40B4-BE49-F238E27FC236}">
                <a16:creationId xmlns:a16="http://schemas.microsoft.com/office/drawing/2014/main" id="{80001972-F0A4-1FDC-CC86-CA4DF1C303C1}"/>
              </a:ext>
            </a:extLst>
          </p:cNvPr>
          <p:cNvPicPr>
            <a:picLocks noChangeAspect="1" noChangeArrowheads="1"/>
          </p:cNvPicPr>
          <p:nvPr/>
        </p:nvPicPr>
        <p:blipFill>
          <a:blip>
            <a:extLst>
              <a:ext uri="{96DAC541-7B7A-43D3-8B79-37D633B846F1}">
                <asvg:svgBlip xmlns:asvg="http://schemas.microsoft.com/office/drawing/2016/SVG/main" r:embed="rId18"/>
              </a:ext>
            </a:extLst>
          </a:blip>
          <a:srcRect/>
          <a:stretch/>
        </p:blipFill>
        <p:spPr bwMode="auto">
          <a:xfrm>
            <a:off x="8544094" y="4208917"/>
            <a:ext cx="27432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 name="TextBox 9">
            <a:extLst>
              <a:ext uri="{FF2B5EF4-FFF2-40B4-BE49-F238E27FC236}">
                <a16:creationId xmlns:a16="http://schemas.microsoft.com/office/drawing/2014/main" id="{5F942338-269D-4CE3-5447-93D82993FDFD}"/>
              </a:ext>
            </a:extLst>
          </p:cNvPr>
          <p:cNvSpPr txBox="1">
            <a:spLocks noChangeArrowheads="1"/>
          </p:cNvSpPr>
          <p:nvPr/>
        </p:nvSpPr>
        <p:spPr bwMode="auto">
          <a:xfrm>
            <a:off x="8254614" y="4501878"/>
            <a:ext cx="822960" cy="190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CodeBuild</a:t>
            </a:r>
          </a:p>
        </p:txBody>
      </p:sp>
      <p:sp>
        <p:nvSpPr>
          <p:cNvPr id="324" name="Rectangle 323">
            <a:extLst>
              <a:ext uri="{FF2B5EF4-FFF2-40B4-BE49-F238E27FC236}">
                <a16:creationId xmlns:a16="http://schemas.microsoft.com/office/drawing/2014/main" id="{5C3245ED-AB43-4DC9-8319-5F7F54A420FE}"/>
              </a:ext>
            </a:extLst>
          </p:cNvPr>
          <p:cNvSpPr/>
          <p:nvPr/>
        </p:nvSpPr>
        <p:spPr bwMode="auto">
          <a:xfrm>
            <a:off x="7290166" y="4975392"/>
            <a:ext cx="64008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Fraud Analyst</a:t>
            </a:r>
          </a:p>
        </p:txBody>
      </p:sp>
      <p:sp>
        <p:nvSpPr>
          <p:cNvPr id="325" name="Rectangle 324">
            <a:extLst>
              <a:ext uri="{FF2B5EF4-FFF2-40B4-BE49-F238E27FC236}">
                <a16:creationId xmlns:a16="http://schemas.microsoft.com/office/drawing/2014/main" id="{566FA077-EA55-6053-0B17-37C325B18F86}"/>
              </a:ext>
            </a:extLst>
          </p:cNvPr>
          <p:cNvSpPr/>
          <p:nvPr/>
        </p:nvSpPr>
        <p:spPr bwMode="auto">
          <a:xfrm>
            <a:off x="7986842" y="4975392"/>
            <a:ext cx="64008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Loan Officer</a:t>
            </a:r>
          </a:p>
        </p:txBody>
      </p:sp>
      <p:sp>
        <p:nvSpPr>
          <p:cNvPr id="326" name="Rectangle 325">
            <a:extLst>
              <a:ext uri="{FF2B5EF4-FFF2-40B4-BE49-F238E27FC236}">
                <a16:creationId xmlns:a16="http://schemas.microsoft.com/office/drawing/2014/main" id="{8E225EB1-9ACB-260E-FBE4-7C8705CBC4CB}"/>
              </a:ext>
            </a:extLst>
          </p:cNvPr>
          <p:cNvSpPr/>
          <p:nvPr/>
        </p:nvSpPr>
        <p:spPr bwMode="auto">
          <a:xfrm>
            <a:off x="8683518" y="4975392"/>
            <a:ext cx="64008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Service Bot</a:t>
            </a:r>
          </a:p>
        </p:txBody>
      </p:sp>
      <p:sp>
        <p:nvSpPr>
          <p:cNvPr id="327" name="Rectangle 326">
            <a:extLst>
              <a:ext uri="{FF2B5EF4-FFF2-40B4-BE49-F238E27FC236}">
                <a16:creationId xmlns:a16="http://schemas.microsoft.com/office/drawing/2014/main" id="{50EE3B78-A471-AE5E-8553-8A254D7A2CDF}"/>
              </a:ext>
            </a:extLst>
          </p:cNvPr>
          <p:cNvSpPr/>
          <p:nvPr/>
        </p:nvSpPr>
        <p:spPr bwMode="auto">
          <a:xfrm>
            <a:off x="7290166" y="5252751"/>
            <a:ext cx="64008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Customer Analyst</a:t>
            </a:r>
          </a:p>
        </p:txBody>
      </p:sp>
      <p:sp>
        <p:nvSpPr>
          <p:cNvPr id="328" name="Rectangle 327">
            <a:extLst>
              <a:ext uri="{FF2B5EF4-FFF2-40B4-BE49-F238E27FC236}">
                <a16:creationId xmlns:a16="http://schemas.microsoft.com/office/drawing/2014/main" id="{D6830B31-9893-3CC0-E6C1-27E68F971FCE}"/>
              </a:ext>
            </a:extLst>
          </p:cNvPr>
          <p:cNvSpPr/>
          <p:nvPr/>
        </p:nvSpPr>
        <p:spPr bwMode="auto">
          <a:xfrm>
            <a:off x="7986842" y="5252751"/>
            <a:ext cx="64008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Loan Analyst</a:t>
            </a:r>
          </a:p>
        </p:txBody>
      </p:sp>
      <p:sp>
        <p:nvSpPr>
          <p:cNvPr id="329" name="Rectangle 328">
            <a:extLst>
              <a:ext uri="{FF2B5EF4-FFF2-40B4-BE49-F238E27FC236}">
                <a16:creationId xmlns:a16="http://schemas.microsoft.com/office/drawing/2014/main" id="{ECAF48D8-07C6-8DC8-B7C5-373989FBF937}"/>
              </a:ext>
            </a:extLst>
          </p:cNvPr>
          <p:cNvSpPr/>
          <p:nvPr/>
        </p:nvSpPr>
        <p:spPr bwMode="auto">
          <a:xfrm>
            <a:off x="8683518" y="5252751"/>
            <a:ext cx="640080" cy="22860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Industry Agent</a:t>
            </a:r>
          </a:p>
        </p:txBody>
      </p:sp>
      <p:sp>
        <p:nvSpPr>
          <p:cNvPr id="330" name="TextBox 9">
            <a:extLst>
              <a:ext uri="{FF2B5EF4-FFF2-40B4-BE49-F238E27FC236}">
                <a16:creationId xmlns:a16="http://schemas.microsoft.com/office/drawing/2014/main" id="{150F1A21-DDD7-B3A6-1202-D5B4C570C788}"/>
              </a:ext>
            </a:extLst>
          </p:cNvPr>
          <p:cNvSpPr txBox="1">
            <a:spLocks noChangeArrowheads="1"/>
          </p:cNvSpPr>
          <p:nvPr/>
        </p:nvSpPr>
        <p:spPr bwMode="auto">
          <a:xfrm>
            <a:off x="9417740" y="2184176"/>
            <a:ext cx="2286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000" b="1">
                <a:latin typeface="Graphik Semibold" panose="020B0503030202060203" pitchFamily="34" charset="77"/>
                <a:ea typeface="Amazon Ember" panose="020B0603020204020204" pitchFamily="34" charset="0"/>
                <a:cs typeface="Arial" panose="020B0604020202020204" pitchFamily="34" charset="0"/>
              </a:rPr>
              <a:t>Governance, Registry &amp; Lineage</a:t>
            </a:r>
          </a:p>
        </p:txBody>
      </p:sp>
      <p:sp>
        <p:nvSpPr>
          <p:cNvPr id="331" name="TextBox 9">
            <a:extLst>
              <a:ext uri="{FF2B5EF4-FFF2-40B4-BE49-F238E27FC236}">
                <a16:creationId xmlns:a16="http://schemas.microsoft.com/office/drawing/2014/main" id="{5F1B49D8-59A9-0F89-DAA7-BB3A5C214777}"/>
              </a:ext>
            </a:extLst>
          </p:cNvPr>
          <p:cNvSpPr txBox="1">
            <a:spLocks noChangeArrowheads="1"/>
          </p:cNvSpPr>
          <p:nvPr/>
        </p:nvSpPr>
        <p:spPr bwMode="auto">
          <a:xfrm>
            <a:off x="9417740" y="3848778"/>
            <a:ext cx="2286000"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Responsible, Explainable, Compliant AI</a:t>
            </a:r>
          </a:p>
        </p:txBody>
      </p:sp>
      <p:sp>
        <p:nvSpPr>
          <p:cNvPr id="332" name="TextBox 9">
            <a:extLst>
              <a:ext uri="{FF2B5EF4-FFF2-40B4-BE49-F238E27FC236}">
                <a16:creationId xmlns:a16="http://schemas.microsoft.com/office/drawing/2014/main" id="{C6183FE2-65FC-D631-BD76-45B61130D677}"/>
              </a:ext>
            </a:extLst>
          </p:cNvPr>
          <p:cNvSpPr txBox="1">
            <a:spLocks noChangeArrowheads="1"/>
          </p:cNvSpPr>
          <p:nvPr/>
        </p:nvSpPr>
        <p:spPr bwMode="auto">
          <a:xfrm>
            <a:off x="9417740" y="4741106"/>
            <a:ext cx="2286000" cy="21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Lifecycle Automation &amp; Orchestration</a:t>
            </a:r>
          </a:p>
        </p:txBody>
      </p:sp>
      <p:sp>
        <p:nvSpPr>
          <p:cNvPr id="333" name="TextBox 9">
            <a:extLst>
              <a:ext uri="{FF2B5EF4-FFF2-40B4-BE49-F238E27FC236}">
                <a16:creationId xmlns:a16="http://schemas.microsoft.com/office/drawing/2014/main" id="{4077B639-C8D8-0E14-03BA-83C8AE44FD78}"/>
              </a:ext>
            </a:extLst>
          </p:cNvPr>
          <p:cNvSpPr txBox="1">
            <a:spLocks noChangeArrowheads="1"/>
          </p:cNvSpPr>
          <p:nvPr/>
        </p:nvSpPr>
        <p:spPr bwMode="auto">
          <a:xfrm>
            <a:off x="9417740" y="3000180"/>
            <a:ext cx="2286000" cy="20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en-US"/>
            </a:defPPr>
            <a:lvl1pPr algn="ctr">
              <a:defRPr sz="1000" b="1">
                <a:latin typeface="Graphik Semibold" panose="020B0503030202060203" pitchFamily="34" charset="77"/>
                <a:ea typeface="Amazon Ember" panose="020B0603020204020204" pitchFamily="34" charset="0"/>
                <a:cs typeface="Arial" panose="020B060402020202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eaLnBrk="0" fontAlgn="base" hangingPunct="0">
              <a:spcBef>
                <a:spcPct val="0"/>
              </a:spcBef>
              <a:spcAft>
                <a:spcPct val="0"/>
              </a:spcAft>
              <a:defRPr>
                <a:latin typeface="Calibri" panose="020F0502020204030204" pitchFamily="34" charset="0"/>
              </a:defRPr>
            </a:lvl6pPr>
            <a:lvl7pPr marL="2971800" indent="-228600" eaLnBrk="0" fontAlgn="base" hangingPunct="0">
              <a:spcBef>
                <a:spcPct val="0"/>
              </a:spcBef>
              <a:spcAft>
                <a:spcPct val="0"/>
              </a:spcAft>
              <a:defRPr>
                <a:latin typeface="Calibri" panose="020F0502020204030204" pitchFamily="34" charset="0"/>
              </a:defRPr>
            </a:lvl7pPr>
            <a:lvl8pPr marL="3429000" indent="-228600" eaLnBrk="0" fontAlgn="base" hangingPunct="0">
              <a:spcBef>
                <a:spcPct val="0"/>
              </a:spcBef>
              <a:spcAft>
                <a:spcPct val="0"/>
              </a:spcAft>
              <a:defRPr>
                <a:latin typeface="Calibri" panose="020F0502020204030204" pitchFamily="34" charset="0"/>
              </a:defRPr>
            </a:lvl8pPr>
            <a:lvl9pPr marL="3886200" indent="-228600" eaLnBrk="0" fontAlgn="base" hangingPunct="0">
              <a:spcBef>
                <a:spcPct val="0"/>
              </a:spcBef>
              <a:spcAft>
                <a:spcPct val="0"/>
              </a:spcAft>
              <a:defRPr>
                <a:latin typeface="Calibri" panose="020F0502020204030204" pitchFamily="34" charset="0"/>
              </a:defRPr>
            </a:lvl9pPr>
          </a:lstStyle>
          <a:p>
            <a:r>
              <a:rPr lang="en-US" altLang="en-US"/>
              <a:t>Observability, Monitoring &amp; Evaluation</a:t>
            </a:r>
          </a:p>
        </p:txBody>
      </p:sp>
      <p:grpSp>
        <p:nvGrpSpPr>
          <p:cNvPr id="334" name="Group 333">
            <a:extLst>
              <a:ext uri="{FF2B5EF4-FFF2-40B4-BE49-F238E27FC236}">
                <a16:creationId xmlns:a16="http://schemas.microsoft.com/office/drawing/2014/main" id="{54B00FEA-1132-742A-8005-EE5BEAC02C34}"/>
              </a:ext>
            </a:extLst>
          </p:cNvPr>
          <p:cNvGrpSpPr/>
          <p:nvPr/>
        </p:nvGrpSpPr>
        <p:grpSpPr>
          <a:xfrm>
            <a:off x="9713813" y="2454077"/>
            <a:ext cx="919275" cy="577720"/>
            <a:chOff x="1226932" y="5823680"/>
            <a:chExt cx="919275" cy="577720"/>
          </a:xfrm>
        </p:grpSpPr>
        <p:pic>
          <p:nvPicPr>
            <p:cNvPr id="335" name="Graphic 334" descr="Amazon SageMaker service icon.">
              <a:extLst>
                <a:ext uri="{FF2B5EF4-FFF2-40B4-BE49-F238E27FC236}">
                  <a16:creationId xmlns:a16="http://schemas.microsoft.com/office/drawing/2014/main" id="{47FF42BE-1A35-E0FA-D84E-9AC7A5CF961D}"/>
                </a:ext>
              </a:extLst>
            </p:cNvPr>
            <p:cNvPicPr>
              <a:picLocks noChangeAspect="1" noChangeArrowheads="1"/>
            </p:cNvPicPr>
            <p:nvPr/>
          </p:nvPicPr>
          <p:blipFill>
            <a:blip>
              <a:extLst>
                <a:ext uri="{96DAC541-7B7A-43D3-8B79-37D633B846F1}">
                  <asvg:svgBlip xmlns:asvg="http://schemas.microsoft.com/office/drawing/2016/SVG/main" r:embed="rId14"/>
                </a:ext>
              </a:extLst>
            </a:blip>
            <a:srcRect/>
            <a:stretch/>
          </p:blipFill>
          <p:spPr bwMode="auto">
            <a:xfrm>
              <a:off x="1535001" y="5823680"/>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 name="TextBox 19">
              <a:extLst>
                <a:ext uri="{FF2B5EF4-FFF2-40B4-BE49-F238E27FC236}">
                  <a16:creationId xmlns:a16="http://schemas.microsoft.com/office/drawing/2014/main" id="{35B46BF7-CB7B-275C-A347-224451DE7199}"/>
                </a:ext>
              </a:extLst>
            </p:cNvPr>
            <p:cNvSpPr txBox="1">
              <a:spLocks noChangeArrowheads="1"/>
            </p:cNvSpPr>
            <p:nvPr/>
          </p:nvSpPr>
          <p:spPr bwMode="auto">
            <a:xfrm>
              <a:off x="1226932" y="6112090"/>
              <a:ext cx="919275"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SageMaker Model Registry </a:t>
              </a:r>
            </a:p>
          </p:txBody>
        </p:sp>
      </p:grpSp>
      <p:grpSp>
        <p:nvGrpSpPr>
          <p:cNvPr id="337" name="Group 336">
            <a:extLst>
              <a:ext uri="{FF2B5EF4-FFF2-40B4-BE49-F238E27FC236}">
                <a16:creationId xmlns:a16="http://schemas.microsoft.com/office/drawing/2014/main" id="{D8062451-F53F-3327-5BAE-7B5CC2360FE1}"/>
              </a:ext>
            </a:extLst>
          </p:cNvPr>
          <p:cNvGrpSpPr/>
          <p:nvPr/>
        </p:nvGrpSpPr>
        <p:grpSpPr>
          <a:xfrm>
            <a:off x="10478516" y="2450001"/>
            <a:ext cx="914400" cy="491838"/>
            <a:chOff x="1372216" y="1083888"/>
            <a:chExt cx="914400" cy="491838"/>
          </a:xfrm>
        </p:grpSpPr>
        <p:sp>
          <p:nvSpPr>
            <p:cNvPr id="338" name="TextBox 12">
              <a:extLst>
                <a:ext uri="{FF2B5EF4-FFF2-40B4-BE49-F238E27FC236}">
                  <a16:creationId xmlns:a16="http://schemas.microsoft.com/office/drawing/2014/main" id="{3A6BA885-00EA-0C1F-A2CC-DAD6FE4D1B3C}"/>
                </a:ext>
              </a:extLst>
            </p:cNvPr>
            <p:cNvSpPr txBox="1">
              <a:spLocks noChangeArrowheads="1"/>
            </p:cNvSpPr>
            <p:nvPr/>
          </p:nvSpPr>
          <p:spPr bwMode="auto">
            <a:xfrm>
              <a:off x="1372216" y="1360282"/>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DynamoDB</a:t>
              </a:r>
            </a:p>
          </p:txBody>
        </p:sp>
        <p:pic>
          <p:nvPicPr>
            <p:cNvPr id="339" name="Graphic 23" descr="Amazon DynamoDB service icon.">
              <a:extLst>
                <a:ext uri="{FF2B5EF4-FFF2-40B4-BE49-F238E27FC236}">
                  <a16:creationId xmlns:a16="http://schemas.microsoft.com/office/drawing/2014/main" id="{3196DEE5-9F5E-06DC-6434-EA4B1CC5B03E}"/>
                </a:ext>
              </a:extLst>
            </p:cNvPr>
            <p:cNvPicPr>
              <a:picLocks noChangeAspect="1" noChangeArrowheads="1"/>
            </p:cNvPicPr>
            <p:nvPr/>
          </p:nvPicPr>
          <p:blipFill>
            <a:blip>
              <a:extLst>
                <a:ext uri="{96DAC541-7B7A-43D3-8B79-37D633B846F1}">
                  <asvg:svgBlip xmlns:asvg="http://schemas.microsoft.com/office/drawing/2016/SVG/main" r:embed="rId15"/>
                </a:ext>
              </a:extLst>
            </a:blip>
            <a:srcRect/>
            <a:stretch/>
          </p:blipFill>
          <p:spPr bwMode="auto">
            <a:xfrm>
              <a:off x="1692652" y="1083888"/>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0" name="Group 339">
            <a:extLst>
              <a:ext uri="{FF2B5EF4-FFF2-40B4-BE49-F238E27FC236}">
                <a16:creationId xmlns:a16="http://schemas.microsoft.com/office/drawing/2014/main" id="{78868DA7-E509-A1F5-9B36-95056B642330}"/>
              </a:ext>
            </a:extLst>
          </p:cNvPr>
          <p:cNvGrpSpPr/>
          <p:nvPr/>
        </p:nvGrpSpPr>
        <p:grpSpPr>
          <a:xfrm>
            <a:off x="9465757" y="3426697"/>
            <a:ext cx="822960" cy="453597"/>
            <a:chOff x="10164234" y="4524112"/>
            <a:chExt cx="822960" cy="453597"/>
          </a:xfrm>
        </p:grpSpPr>
        <p:pic>
          <p:nvPicPr>
            <p:cNvPr id="341" name="Graphic 23" descr="AWS CloudTrail service icon.">
              <a:extLst>
                <a:ext uri="{FF2B5EF4-FFF2-40B4-BE49-F238E27FC236}">
                  <a16:creationId xmlns:a16="http://schemas.microsoft.com/office/drawing/2014/main" id="{53B40C04-0172-A7C2-2E56-0A4C6B7DEDCC}"/>
                </a:ext>
              </a:extLst>
            </p:cNvPr>
            <p:cNvPicPr>
              <a:picLocks noChangeAspect="1" noChangeArrowheads="1"/>
            </p:cNvPicPr>
            <p:nvPr/>
          </p:nvPicPr>
          <p:blipFill>
            <a:blip>
              <a:extLst>
                <a:ext uri="{96DAC541-7B7A-43D3-8B79-37D633B846F1}">
                  <asvg:svgBlip xmlns:asvg="http://schemas.microsoft.com/office/drawing/2016/SVG/main" r:embed="rId19"/>
                </a:ext>
              </a:extLst>
            </a:blip>
            <a:srcRect/>
            <a:stretch/>
          </p:blipFill>
          <p:spPr bwMode="auto">
            <a:xfrm>
              <a:off x="10440334" y="452411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 name="TextBox 11">
              <a:extLst>
                <a:ext uri="{FF2B5EF4-FFF2-40B4-BE49-F238E27FC236}">
                  <a16:creationId xmlns:a16="http://schemas.microsoft.com/office/drawing/2014/main" id="{46FA1487-F367-9B78-55DF-BB73F3238835}"/>
                </a:ext>
              </a:extLst>
            </p:cNvPr>
            <p:cNvSpPr txBox="1">
              <a:spLocks noChangeArrowheads="1"/>
            </p:cNvSpPr>
            <p:nvPr/>
          </p:nvSpPr>
          <p:spPr bwMode="auto">
            <a:xfrm>
              <a:off x="10164234" y="4786888"/>
              <a:ext cx="82296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CloudWatch</a:t>
              </a:r>
            </a:p>
          </p:txBody>
        </p:sp>
      </p:grpSp>
      <p:grpSp>
        <p:nvGrpSpPr>
          <p:cNvPr id="343" name="Group 342">
            <a:extLst>
              <a:ext uri="{FF2B5EF4-FFF2-40B4-BE49-F238E27FC236}">
                <a16:creationId xmlns:a16="http://schemas.microsoft.com/office/drawing/2014/main" id="{E1A1FAF4-0AA6-6C80-E019-3EADC75E37B0}"/>
              </a:ext>
            </a:extLst>
          </p:cNvPr>
          <p:cNvGrpSpPr/>
          <p:nvPr/>
        </p:nvGrpSpPr>
        <p:grpSpPr>
          <a:xfrm>
            <a:off x="10206410" y="3412010"/>
            <a:ext cx="731520" cy="468284"/>
            <a:chOff x="11826240" y="2778483"/>
            <a:chExt cx="731520" cy="468284"/>
          </a:xfrm>
        </p:grpSpPr>
        <p:pic>
          <p:nvPicPr>
            <p:cNvPr id="344" name="Graphic 7" descr="AWS X-Ray service icon.">
              <a:extLst>
                <a:ext uri="{FF2B5EF4-FFF2-40B4-BE49-F238E27FC236}">
                  <a16:creationId xmlns:a16="http://schemas.microsoft.com/office/drawing/2014/main" id="{EC57AF63-C58D-61A6-E31A-472548E37D23}"/>
                </a:ext>
              </a:extLst>
            </p:cNvPr>
            <p:cNvPicPr>
              <a:picLocks noChangeAspect="1" noChangeArrowheads="1"/>
            </p:cNvPicPr>
            <p:nvPr/>
          </p:nvPicPr>
          <p:blipFill>
            <a:blip>
              <a:extLst>
                <a:ext uri="{96DAC541-7B7A-43D3-8B79-37D633B846F1}">
                  <asvg:svgBlip xmlns:asvg="http://schemas.microsoft.com/office/drawing/2016/SVG/main" r:embed="rId20"/>
                </a:ext>
              </a:extLst>
            </a:blip>
            <a:srcRect/>
            <a:stretch/>
          </p:blipFill>
          <p:spPr bwMode="auto">
            <a:xfrm>
              <a:off x="12041391" y="2778483"/>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5" name="TextBox 9">
              <a:extLst>
                <a:ext uri="{FF2B5EF4-FFF2-40B4-BE49-F238E27FC236}">
                  <a16:creationId xmlns:a16="http://schemas.microsoft.com/office/drawing/2014/main" id="{7921387A-88CC-83BE-9B97-FED1E9E9FFC3}"/>
                </a:ext>
              </a:extLst>
            </p:cNvPr>
            <p:cNvSpPr txBox="1">
              <a:spLocks noChangeArrowheads="1"/>
            </p:cNvSpPr>
            <p:nvPr/>
          </p:nvSpPr>
          <p:spPr bwMode="auto">
            <a:xfrm>
              <a:off x="11826240" y="3055946"/>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AWS X-Ray</a:t>
              </a:r>
            </a:p>
          </p:txBody>
        </p:sp>
      </p:grpSp>
      <p:grpSp>
        <p:nvGrpSpPr>
          <p:cNvPr id="346" name="Group 345">
            <a:extLst>
              <a:ext uri="{FF2B5EF4-FFF2-40B4-BE49-F238E27FC236}">
                <a16:creationId xmlns:a16="http://schemas.microsoft.com/office/drawing/2014/main" id="{E8A180E0-8B0B-58C7-F188-1D77EF13C9F9}"/>
              </a:ext>
            </a:extLst>
          </p:cNvPr>
          <p:cNvGrpSpPr/>
          <p:nvPr/>
        </p:nvGrpSpPr>
        <p:grpSpPr>
          <a:xfrm>
            <a:off x="10832846" y="3407247"/>
            <a:ext cx="731520" cy="473047"/>
            <a:chOff x="11088181" y="3378003"/>
            <a:chExt cx="731520" cy="473047"/>
          </a:xfrm>
        </p:grpSpPr>
        <p:pic>
          <p:nvPicPr>
            <p:cNvPr id="347" name="Graphic 7" descr="Amazon QuickSight service icon. ">
              <a:extLst>
                <a:ext uri="{FF2B5EF4-FFF2-40B4-BE49-F238E27FC236}">
                  <a16:creationId xmlns:a16="http://schemas.microsoft.com/office/drawing/2014/main" id="{827FBC52-4C46-CBC7-EC0A-6CCF02A5DFE0}"/>
                </a:ext>
              </a:extLst>
            </p:cNvPr>
            <p:cNvPicPr>
              <a:picLocks noChangeAspect="1" noChangeArrowheads="1"/>
            </p:cNvPicPr>
            <p:nvPr/>
          </p:nvPicPr>
          <p:blipFill>
            <a:blip>
              <a:extLst>
                <a:ext uri="{96DAC541-7B7A-43D3-8B79-37D633B846F1}">
                  <asvg:svgBlip xmlns:asvg="http://schemas.microsoft.com/office/drawing/2016/SVG/main" r:embed="rId21"/>
                </a:ext>
              </a:extLst>
            </a:blip>
            <a:srcRect/>
            <a:stretch/>
          </p:blipFill>
          <p:spPr bwMode="auto">
            <a:xfrm>
              <a:off x="11333641" y="3378003"/>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 name="TextBox 6">
              <a:extLst>
                <a:ext uri="{FF2B5EF4-FFF2-40B4-BE49-F238E27FC236}">
                  <a16:creationId xmlns:a16="http://schemas.microsoft.com/office/drawing/2014/main" id="{3D249F51-DCAD-FF6E-C3F7-A6996BD3EAE7}"/>
                </a:ext>
              </a:extLst>
            </p:cNvPr>
            <p:cNvSpPr txBox="1">
              <a:spLocks noChangeArrowheads="1"/>
            </p:cNvSpPr>
            <p:nvPr/>
          </p:nvSpPr>
          <p:spPr bwMode="auto">
            <a:xfrm>
              <a:off x="11088181" y="3660229"/>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err="1">
                  <a:solidFill>
                    <a:srgbClr val="000000"/>
                  </a:solidFill>
                  <a:latin typeface="+mn-lt"/>
                  <a:ea typeface="Amazon Ember" panose="020B0603020204020204" pitchFamily="34" charset="0"/>
                  <a:cs typeface="Arial" panose="020B0604020202020204" pitchFamily="34" charset="0"/>
                </a:rPr>
                <a:t>QuickSight</a:t>
              </a:r>
              <a:endParaRPr lang="en-US" altLang="en-US" sz="800">
                <a:latin typeface="+mn-lt"/>
                <a:ea typeface="Amazon Ember" panose="020B0603020204020204" pitchFamily="34" charset="0"/>
                <a:cs typeface="Arial" panose="020B0604020202020204" pitchFamily="34" charset="0"/>
              </a:endParaRPr>
            </a:p>
          </p:txBody>
        </p:sp>
      </p:grpSp>
      <p:pic>
        <p:nvPicPr>
          <p:cNvPr id="350" name="Graphic 349" descr="Amazon Bedrock service icon.">
            <a:extLst>
              <a:ext uri="{FF2B5EF4-FFF2-40B4-BE49-F238E27FC236}">
                <a16:creationId xmlns:a16="http://schemas.microsoft.com/office/drawing/2014/main" id="{CAC6D7D5-0984-D094-9E38-CAAEEAAE0304}"/>
              </a:ext>
            </a:extLst>
          </p:cNvPr>
          <p:cNvPicPr>
            <a:picLocks noChangeAspect="1"/>
          </p:cNvPicPr>
          <p:nvPr/>
        </p:nvPicPr>
        <p:blipFill>
          <a:blip>
            <a:extLst>
              <a:ext uri="{96DAC541-7B7A-43D3-8B79-37D633B846F1}">
                <asvg:svgBlip xmlns:asvg="http://schemas.microsoft.com/office/drawing/2016/SVG/main" r:embed="rId13"/>
              </a:ext>
            </a:extLst>
          </a:blip>
          <a:srcRect/>
          <a:stretch/>
        </p:blipFill>
        <p:spPr>
          <a:xfrm>
            <a:off x="9745210" y="4239682"/>
            <a:ext cx="274320" cy="274320"/>
          </a:xfrm>
          <a:prstGeom prst="rect">
            <a:avLst/>
          </a:prstGeom>
        </p:spPr>
      </p:pic>
      <p:sp>
        <p:nvSpPr>
          <p:cNvPr id="351" name="TextBox 12">
            <a:extLst>
              <a:ext uri="{FF2B5EF4-FFF2-40B4-BE49-F238E27FC236}">
                <a16:creationId xmlns:a16="http://schemas.microsoft.com/office/drawing/2014/main" id="{ACA6F2F9-50C1-4624-4762-2D00BD95411A}"/>
              </a:ext>
            </a:extLst>
          </p:cNvPr>
          <p:cNvSpPr txBox="1">
            <a:spLocks noChangeArrowheads="1"/>
          </p:cNvSpPr>
          <p:nvPr/>
        </p:nvSpPr>
        <p:spPr bwMode="auto">
          <a:xfrm>
            <a:off x="9506687" y="4531574"/>
            <a:ext cx="731520"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Bedrock Guardrails</a:t>
            </a:r>
          </a:p>
        </p:txBody>
      </p:sp>
      <p:pic>
        <p:nvPicPr>
          <p:cNvPr id="353" name="Graphic 19" descr="AWS Identity and Access Management (IAM) service icon.">
            <a:extLst>
              <a:ext uri="{FF2B5EF4-FFF2-40B4-BE49-F238E27FC236}">
                <a16:creationId xmlns:a16="http://schemas.microsoft.com/office/drawing/2014/main" id="{B7BF8A14-E8CD-A2FD-0840-0EC124779A7E}"/>
              </a:ext>
            </a:extLst>
          </p:cNvPr>
          <p:cNvPicPr>
            <a:picLocks noChangeAspect="1" noChangeArrowheads="1"/>
          </p:cNvPicPr>
          <p:nvPr/>
        </p:nvPicPr>
        <p:blipFill>
          <a:blip>
            <a:extLst>
              <a:ext uri="{96DAC541-7B7A-43D3-8B79-37D633B846F1}">
                <asvg:svgBlip xmlns:asvg="http://schemas.microsoft.com/office/drawing/2016/SVG/main" r:embed="rId22"/>
              </a:ext>
            </a:extLst>
          </a:blip>
          <a:srcRect/>
          <a:stretch/>
        </p:blipFill>
        <p:spPr bwMode="auto">
          <a:xfrm>
            <a:off x="10405605" y="423968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 name="TextBox 12">
            <a:extLst>
              <a:ext uri="{FF2B5EF4-FFF2-40B4-BE49-F238E27FC236}">
                <a16:creationId xmlns:a16="http://schemas.microsoft.com/office/drawing/2014/main" id="{3D94CA03-440C-EBB3-1B1A-6A76F6F110AF}"/>
              </a:ext>
            </a:extLst>
          </p:cNvPr>
          <p:cNvSpPr txBox="1">
            <a:spLocks noChangeArrowheads="1"/>
          </p:cNvSpPr>
          <p:nvPr/>
        </p:nvSpPr>
        <p:spPr bwMode="auto">
          <a:xfrm>
            <a:off x="10184942" y="4531574"/>
            <a:ext cx="73152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IAM</a:t>
            </a:r>
          </a:p>
        </p:txBody>
      </p:sp>
      <p:pic>
        <p:nvPicPr>
          <p:cNvPr id="356" name="Graphic 7" descr="AWS Key Management Service (AWS KMS) service icon.">
            <a:extLst>
              <a:ext uri="{FF2B5EF4-FFF2-40B4-BE49-F238E27FC236}">
                <a16:creationId xmlns:a16="http://schemas.microsoft.com/office/drawing/2014/main" id="{B6B24037-D702-EBA2-087A-21C8C26D8D10}"/>
              </a:ext>
            </a:extLst>
          </p:cNvPr>
          <p:cNvPicPr>
            <a:picLocks noChangeAspect="1" noChangeArrowheads="1"/>
          </p:cNvPicPr>
          <p:nvPr/>
        </p:nvPicPr>
        <p:blipFill>
          <a:blip>
            <a:extLst>
              <a:ext uri="{96DAC541-7B7A-43D3-8B79-37D633B846F1}">
                <asvg:svgBlip xmlns:asvg="http://schemas.microsoft.com/office/drawing/2016/SVG/main" r:embed="rId23"/>
              </a:ext>
            </a:extLst>
          </a:blip>
          <a:srcRect/>
          <a:stretch/>
        </p:blipFill>
        <p:spPr bwMode="auto">
          <a:xfrm>
            <a:off x="11074016" y="4239682"/>
            <a:ext cx="274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 name="TextBox 9">
            <a:extLst>
              <a:ext uri="{FF2B5EF4-FFF2-40B4-BE49-F238E27FC236}">
                <a16:creationId xmlns:a16="http://schemas.microsoft.com/office/drawing/2014/main" id="{D9B331EA-5F0C-C7BB-7928-E6F2E841BACA}"/>
              </a:ext>
            </a:extLst>
          </p:cNvPr>
          <p:cNvSpPr txBox="1">
            <a:spLocks noChangeArrowheads="1"/>
          </p:cNvSpPr>
          <p:nvPr/>
        </p:nvSpPr>
        <p:spPr bwMode="auto">
          <a:xfrm>
            <a:off x="10753580" y="4531574"/>
            <a:ext cx="914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800">
                <a:latin typeface="+mn-lt"/>
                <a:ea typeface="Amazon Ember" panose="020B0603020204020204" pitchFamily="34" charset="0"/>
                <a:cs typeface="Arial" panose="020B0604020202020204" pitchFamily="34" charset="0"/>
              </a:rPr>
              <a:t>KMS</a:t>
            </a:r>
          </a:p>
        </p:txBody>
      </p:sp>
      <p:grpSp>
        <p:nvGrpSpPr>
          <p:cNvPr id="358" name="Group 357">
            <a:extLst>
              <a:ext uri="{FF2B5EF4-FFF2-40B4-BE49-F238E27FC236}">
                <a16:creationId xmlns:a16="http://schemas.microsoft.com/office/drawing/2014/main" id="{AAE2CB95-A5EB-824B-FC7D-8A937949990B}"/>
              </a:ext>
            </a:extLst>
          </p:cNvPr>
          <p:cNvGrpSpPr/>
          <p:nvPr/>
        </p:nvGrpSpPr>
        <p:grpSpPr>
          <a:xfrm>
            <a:off x="10555362" y="5132206"/>
            <a:ext cx="822960" cy="468284"/>
            <a:chOff x="9523923" y="1827744"/>
            <a:chExt cx="822960" cy="468284"/>
          </a:xfrm>
          <a:effectLst/>
        </p:grpSpPr>
        <p:pic>
          <p:nvPicPr>
            <p:cNvPr id="359" name="Graphic 6" descr="AWS CodePipeline service icon.">
              <a:extLst>
                <a:ext uri="{FF2B5EF4-FFF2-40B4-BE49-F238E27FC236}">
                  <a16:creationId xmlns:a16="http://schemas.microsoft.com/office/drawing/2014/main" id="{BB35CB05-E2EC-9DF0-8788-03FC51F21AA7}"/>
                </a:ext>
              </a:extLst>
            </p:cNvPr>
            <p:cNvPicPr>
              <a:picLocks noChangeAspect="1" noChangeArrowheads="1"/>
            </p:cNvPicPr>
            <p:nvPr/>
          </p:nvPicPr>
          <p:blipFill>
            <a:blip>
              <a:extLst>
                <a:ext uri="{96DAC541-7B7A-43D3-8B79-37D633B846F1}">
                  <asvg:svgBlip xmlns:asvg="http://schemas.microsoft.com/office/drawing/2016/SVG/main" r:embed="rId18"/>
                </a:ext>
              </a:extLst>
            </a:blip>
            <a:srcRect/>
            <a:stretch/>
          </p:blipFill>
          <p:spPr bwMode="auto">
            <a:xfrm>
              <a:off x="9813403" y="1827744"/>
              <a:ext cx="27432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 name="TextBox 9">
              <a:extLst>
                <a:ext uri="{FF2B5EF4-FFF2-40B4-BE49-F238E27FC236}">
                  <a16:creationId xmlns:a16="http://schemas.microsoft.com/office/drawing/2014/main" id="{1EE72319-F1E2-CC23-BAF8-B73F9E0E6F98}"/>
                </a:ext>
              </a:extLst>
            </p:cNvPr>
            <p:cNvSpPr txBox="1">
              <a:spLocks noChangeArrowheads="1"/>
            </p:cNvSpPr>
            <p:nvPr/>
          </p:nvSpPr>
          <p:spPr bwMode="auto">
            <a:xfrm>
              <a:off x="9523923" y="2105207"/>
              <a:ext cx="82296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a:latin typeface="+mn-lt"/>
                  <a:ea typeface="Amazon Ember" panose="020B0603020204020204" pitchFamily="34" charset="0"/>
                  <a:cs typeface="Arial" panose="020B0604020202020204" pitchFamily="34" charset="0"/>
                </a:rPr>
                <a:t>CodeBuild</a:t>
              </a:r>
            </a:p>
          </p:txBody>
        </p:sp>
      </p:grpSp>
      <p:grpSp>
        <p:nvGrpSpPr>
          <p:cNvPr id="361" name="Group 360">
            <a:extLst>
              <a:ext uri="{FF2B5EF4-FFF2-40B4-BE49-F238E27FC236}">
                <a16:creationId xmlns:a16="http://schemas.microsoft.com/office/drawing/2014/main" id="{B13774EA-B089-9411-7962-051344EF1CBF}"/>
              </a:ext>
            </a:extLst>
          </p:cNvPr>
          <p:cNvGrpSpPr/>
          <p:nvPr/>
        </p:nvGrpSpPr>
        <p:grpSpPr>
          <a:xfrm>
            <a:off x="9722582" y="5134898"/>
            <a:ext cx="822960" cy="468284"/>
            <a:chOff x="9523923" y="1827744"/>
            <a:chExt cx="822960" cy="468284"/>
          </a:xfrm>
          <a:effectLst/>
        </p:grpSpPr>
        <p:pic>
          <p:nvPicPr>
            <p:cNvPr id="362" name="Graphic 6" descr="AWS CodePipeline service icon.">
              <a:extLst>
                <a:ext uri="{FF2B5EF4-FFF2-40B4-BE49-F238E27FC236}">
                  <a16:creationId xmlns:a16="http://schemas.microsoft.com/office/drawing/2014/main" id="{27205BF3-C383-4E7C-AA44-A73D3DEFA395}"/>
                </a:ext>
              </a:extLst>
            </p:cNvPr>
            <p:cNvPicPr>
              <a:picLocks noChangeAspect="1" noChangeArrowheads="1"/>
            </p:cNvPicPr>
            <p:nvPr/>
          </p:nvPicPr>
          <p:blipFill>
            <a:blip>
              <a:extLst>
                <a:ext uri="{96DAC541-7B7A-43D3-8B79-37D633B846F1}">
                  <asvg:svgBlip xmlns:asvg="http://schemas.microsoft.com/office/drawing/2016/SVG/main" r:embed="rId18"/>
                </a:ext>
              </a:extLst>
            </a:blip>
            <a:srcRect/>
            <a:stretch/>
          </p:blipFill>
          <p:spPr bwMode="auto">
            <a:xfrm>
              <a:off x="9813403" y="1827744"/>
              <a:ext cx="274320" cy="27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3" name="TextBox 9">
              <a:extLst>
                <a:ext uri="{FF2B5EF4-FFF2-40B4-BE49-F238E27FC236}">
                  <a16:creationId xmlns:a16="http://schemas.microsoft.com/office/drawing/2014/main" id="{E68FE4D7-8D36-B249-3B56-8BE6F849617D}"/>
                </a:ext>
              </a:extLst>
            </p:cNvPr>
            <p:cNvSpPr txBox="1">
              <a:spLocks noChangeArrowheads="1"/>
            </p:cNvSpPr>
            <p:nvPr/>
          </p:nvSpPr>
          <p:spPr bwMode="auto">
            <a:xfrm>
              <a:off x="9523923" y="2105207"/>
              <a:ext cx="822960" cy="19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0000"/>
                </a:lnSpc>
              </a:pPr>
              <a:r>
                <a:rPr lang="en-US" altLang="en-US" sz="800" err="1">
                  <a:latin typeface="+mn-lt"/>
                  <a:ea typeface="Amazon Ember" panose="020B0603020204020204" pitchFamily="34" charset="0"/>
                  <a:cs typeface="Arial" panose="020B0604020202020204" pitchFamily="34" charset="0"/>
                </a:rPr>
                <a:t>CodePipeline</a:t>
              </a:r>
              <a:endParaRPr lang="en-US" altLang="en-US" sz="800">
                <a:latin typeface="+mn-lt"/>
                <a:ea typeface="Amazon Ember" panose="020B0603020204020204" pitchFamily="34" charset="0"/>
                <a:cs typeface="Arial" panose="020B0604020202020204" pitchFamily="34" charset="0"/>
              </a:endParaRPr>
            </a:p>
          </p:txBody>
        </p:sp>
      </p:grpSp>
      <p:grpSp>
        <p:nvGrpSpPr>
          <p:cNvPr id="364" name="Group 363">
            <a:extLst>
              <a:ext uri="{FF2B5EF4-FFF2-40B4-BE49-F238E27FC236}">
                <a16:creationId xmlns:a16="http://schemas.microsoft.com/office/drawing/2014/main" id="{39B91C9B-7BBA-CC84-A096-D8007BDBF1EE}"/>
              </a:ext>
            </a:extLst>
          </p:cNvPr>
          <p:cNvGrpSpPr/>
          <p:nvPr/>
        </p:nvGrpSpPr>
        <p:grpSpPr>
          <a:xfrm flipV="1">
            <a:off x="8985270" y="3544819"/>
            <a:ext cx="365830" cy="2277895"/>
            <a:chOff x="7104865" y="1681811"/>
            <a:chExt cx="453936" cy="1945519"/>
          </a:xfrm>
        </p:grpSpPr>
        <p:cxnSp>
          <p:nvCxnSpPr>
            <p:cNvPr id="365" name="Straight Arrow Connector 364">
              <a:extLst>
                <a:ext uri="{FF2B5EF4-FFF2-40B4-BE49-F238E27FC236}">
                  <a16:creationId xmlns:a16="http://schemas.microsoft.com/office/drawing/2014/main" id="{906A3289-6A2D-E026-0300-180CA99483ED}"/>
                </a:ext>
              </a:extLst>
            </p:cNvPr>
            <p:cNvCxnSpPr>
              <a:cxnSpLocks/>
            </p:cNvCxnSpPr>
            <p:nvPr/>
          </p:nvCxnSpPr>
          <p:spPr>
            <a:xfrm flipV="1">
              <a:off x="7558796" y="1681811"/>
              <a:ext cx="0" cy="1945519"/>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425B700B-5A1F-3146-8884-C33F2E9324B9}"/>
                </a:ext>
              </a:extLst>
            </p:cNvPr>
            <p:cNvCxnSpPr>
              <a:cxnSpLocks/>
            </p:cNvCxnSpPr>
            <p:nvPr/>
          </p:nvCxnSpPr>
          <p:spPr>
            <a:xfrm>
              <a:off x="7104865" y="3625928"/>
              <a:ext cx="453936"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cxnSp>
        <p:nvCxnSpPr>
          <p:cNvPr id="367" name="Straight Arrow Connector 366">
            <a:extLst>
              <a:ext uri="{FF2B5EF4-FFF2-40B4-BE49-F238E27FC236}">
                <a16:creationId xmlns:a16="http://schemas.microsoft.com/office/drawing/2014/main" id="{0FB68D1B-5820-4569-9C78-8557C67C745B}"/>
              </a:ext>
            </a:extLst>
          </p:cNvPr>
          <p:cNvCxnSpPr>
            <a:cxnSpLocks/>
          </p:cNvCxnSpPr>
          <p:nvPr/>
        </p:nvCxnSpPr>
        <p:spPr>
          <a:xfrm flipV="1">
            <a:off x="3750808" y="4197487"/>
            <a:ext cx="0" cy="232508"/>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grpSp>
        <p:nvGrpSpPr>
          <p:cNvPr id="368" name="Group 367">
            <a:extLst>
              <a:ext uri="{FF2B5EF4-FFF2-40B4-BE49-F238E27FC236}">
                <a16:creationId xmlns:a16="http://schemas.microsoft.com/office/drawing/2014/main" id="{862CFA21-32B5-DCDB-03F4-11165D648B2D}"/>
              </a:ext>
            </a:extLst>
          </p:cNvPr>
          <p:cNvGrpSpPr/>
          <p:nvPr/>
        </p:nvGrpSpPr>
        <p:grpSpPr>
          <a:xfrm rot="16200000" flipH="1" flipV="1">
            <a:off x="-1006139" y="2504786"/>
            <a:ext cx="2903381" cy="497525"/>
            <a:chOff x="2970588" y="4183237"/>
            <a:chExt cx="2096559" cy="424034"/>
          </a:xfrm>
        </p:grpSpPr>
        <p:cxnSp>
          <p:nvCxnSpPr>
            <p:cNvPr id="369" name="Straight Arrow Connector 368">
              <a:extLst>
                <a:ext uri="{FF2B5EF4-FFF2-40B4-BE49-F238E27FC236}">
                  <a16:creationId xmlns:a16="http://schemas.microsoft.com/office/drawing/2014/main" id="{2DAC612E-C8C3-0994-1A9D-A54C38B3ED55}"/>
                </a:ext>
              </a:extLst>
            </p:cNvPr>
            <p:cNvCxnSpPr>
              <a:cxnSpLocks/>
            </p:cNvCxnSpPr>
            <p:nvPr/>
          </p:nvCxnSpPr>
          <p:spPr>
            <a:xfrm rot="5400000" flipH="1" flipV="1">
              <a:off x="4852679" y="4389954"/>
              <a:ext cx="413434" cy="0"/>
            </a:xfrm>
            <a:prstGeom prst="straightConnector1">
              <a:avLst/>
            </a:prstGeom>
            <a:ln w="12700">
              <a:solidFill>
                <a:srgbClr val="545B64"/>
              </a:solidFill>
              <a:prstDash val="solid"/>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A63FF9A2-6142-EC4D-16F3-E0A29709FB5E}"/>
                </a:ext>
              </a:extLst>
            </p:cNvPr>
            <p:cNvCxnSpPr>
              <a:cxnSpLocks/>
            </p:cNvCxnSpPr>
            <p:nvPr/>
          </p:nvCxnSpPr>
          <p:spPr>
            <a:xfrm rot="5400000" flipH="1" flipV="1">
              <a:off x="4018867" y="3558991"/>
              <a:ext cx="1" cy="2096559"/>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FD8EE7A7-B937-2BDB-1486-6475B6D1108D}"/>
                </a:ext>
              </a:extLst>
            </p:cNvPr>
            <p:cNvCxnSpPr>
              <a:cxnSpLocks/>
            </p:cNvCxnSpPr>
            <p:nvPr/>
          </p:nvCxnSpPr>
          <p:spPr>
            <a:xfrm rot="5400000" flipV="1">
              <a:off x="2898525" y="4530962"/>
              <a:ext cx="15089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72" name="Rectangle 371">
            <a:extLst>
              <a:ext uri="{FF2B5EF4-FFF2-40B4-BE49-F238E27FC236}">
                <a16:creationId xmlns:a16="http://schemas.microsoft.com/office/drawing/2014/main" id="{C21E774E-9F97-F119-A248-0C411F6BB5FE}"/>
              </a:ext>
            </a:extLst>
          </p:cNvPr>
          <p:cNvSpPr/>
          <p:nvPr/>
        </p:nvSpPr>
        <p:spPr bwMode="auto">
          <a:xfrm>
            <a:off x="7586238" y="3105105"/>
            <a:ext cx="1399032" cy="777240"/>
          </a:xfrm>
          <a:prstGeom prst="rect">
            <a:avLst/>
          </a:prstGeom>
          <a:noFill/>
          <a:ln w="12700" cap="flat" cmpd="sng" algn="ctr">
            <a:solidFill>
              <a:srgbClr val="FFC000"/>
            </a:solidFill>
            <a:prstDash val="solid"/>
          </a:ln>
          <a:effectLst/>
        </p:spPr>
        <p:txBody>
          <a:bodyPr lIns="36000" tIns="36000" rIns="36000" bIns="72000" rtlCol="0" anchor="t"/>
          <a:lstStyle/>
          <a:p>
            <a:pPr algn="ctr" fontAlgn="base">
              <a:spcBef>
                <a:spcPct val="0"/>
              </a:spcBef>
              <a:spcAft>
                <a:spcPts val="600"/>
              </a:spcAft>
            </a:pPr>
            <a:endParaRPr lang="en-US" sz="1000" kern="0">
              <a:solidFill>
                <a:schemeClr val="tx1">
                  <a:lumMod val="50000"/>
                  <a:lumOff val="50000"/>
                </a:schemeClr>
              </a:solidFill>
              <a:latin typeface="Graphik Medium"/>
              <a:cs typeface="Arial" charset="0"/>
              <a:sym typeface="Calibri" pitchFamily="34" charset="0"/>
            </a:endParaRPr>
          </a:p>
        </p:txBody>
      </p:sp>
      <p:grpSp>
        <p:nvGrpSpPr>
          <p:cNvPr id="373" name="Group 372">
            <a:extLst>
              <a:ext uri="{FF2B5EF4-FFF2-40B4-BE49-F238E27FC236}">
                <a16:creationId xmlns:a16="http://schemas.microsoft.com/office/drawing/2014/main" id="{B201AD90-A590-B4FD-47A8-13E867EAA08C}"/>
              </a:ext>
            </a:extLst>
          </p:cNvPr>
          <p:cNvGrpSpPr/>
          <p:nvPr/>
        </p:nvGrpSpPr>
        <p:grpSpPr>
          <a:xfrm>
            <a:off x="4941569" y="3553926"/>
            <a:ext cx="2194560" cy="731520"/>
            <a:chOff x="4941569" y="3553926"/>
            <a:chExt cx="2194560" cy="731520"/>
          </a:xfrm>
        </p:grpSpPr>
        <p:sp>
          <p:nvSpPr>
            <p:cNvPr id="374" name="Rectangle 373">
              <a:extLst>
                <a:ext uri="{FF2B5EF4-FFF2-40B4-BE49-F238E27FC236}">
                  <a16:creationId xmlns:a16="http://schemas.microsoft.com/office/drawing/2014/main" id="{A34E2D3B-935E-C7BA-96DE-AA7996BD68AE}"/>
                </a:ext>
              </a:extLst>
            </p:cNvPr>
            <p:cNvSpPr/>
            <p:nvPr/>
          </p:nvSpPr>
          <p:spPr bwMode="auto">
            <a:xfrm>
              <a:off x="4941569" y="3553926"/>
              <a:ext cx="2194560" cy="731520"/>
            </a:xfrm>
            <a:prstGeom prst="rect">
              <a:avLst/>
            </a:prstGeom>
            <a:solidFill>
              <a:schemeClr val="accent5">
                <a:lumMod val="20000"/>
                <a:lumOff val="80000"/>
              </a:schemeClr>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endParaRPr lang="en-US" sz="1000" kern="0">
                <a:latin typeface="Graphik Medium"/>
                <a:cs typeface="Arial" charset="0"/>
                <a:sym typeface="Calibri" pitchFamily="34" charset="0"/>
              </a:endParaRPr>
            </a:p>
          </p:txBody>
        </p:sp>
        <p:sp>
          <p:nvSpPr>
            <p:cNvPr id="375" name="Rectangle 374">
              <a:extLst>
                <a:ext uri="{FF2B5EF4-FFF2-40B4-BE49-F238E27FC236}">
                  <a16:creationId xmlns:a16="http://schemas.microsoft.com/office/drawing/2014/main" id="{5459BF4E-7DDA-F100-EC34-287B70F4F3A8}"/>
                </a:ext>
              </a:extLst>
            </p:cNvPr>
            <p:cNvSpPr/>
            <p:nvPr/>
          </p:nvSpPr>
          <p:spPr bwMode="auto">
            <a:xfrm>
              <a:off x="4989741" y="3677595"/>
              <a:ext cx="411480" cy="182880"/>
            </a:xfrm>
            <a:prstGeom prst="rect">
              <a:avLst/>
            </a:prstGeom>
            <a:solidFill>
              <a:schemeClr val="bg1"/>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Sense</a:t>
              </a:r>
            </a:p>
          </p:txBody>
        </p:sp>
        <p:sp>
          <p:nvSpPr>
            <p:cNvPr id="376" name="Rectangle 375">
              <a:extLst>
                <a:ext uri="{FF2B5EF4-FFF2-40B4-BE49-F238E27FC236}">
                  <a16:creationId xmlns:a16="http://schemas.microsoft.com/office/drawing/2014/main" id="{CAD15305-EC9C-D1EA-0773-F55A762EE130}"/>
                </a:ext>
              </a:extLst>
            </p:cNvPr>
            <p:cNvSpPr/>
            <p:nvPr/>
          </p:nvSpPr>
          <p:spPr bwMode="auto">
            <a:xfrm>
              <a:off x="5535154" y="3677595"/>
              <a:ext cx="457200" cy="182880"/>
            </a:xfrm>
            <a:prstGeom prst="rect">
              <a:avLst/>
            </a:prstGeom>
            <a:solidFill>
              <a:schemeClr val="bg1"/>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Interpret</a:t>
              </a:r>
            </a:p>
          </p:txBody>
        </p:sp>
        <p:sp>
          <p:nvSpPr>
            <p:cNvPr id="377" name="Rectangle 376">
              <a:extLst>
                <a:ext uri="{FF2B5EF4-FFF2-40B4-BE49-F238E27FC236}">
                  <a16:creationId xmlns:a16="http://schemas.microsoft.com/office/drawing/2014/main" id="{596CDEEB-622D-7D32-B5BB-04356A732484}"/>
                </a:ext>
              </a:extLst>
            </p:cNvPr>
            <p:cNvSpPr/>
            <p:nvPr/>
          </p:nvSpPr>
          <p:spPr bwMode="auto">
            <a:xfrm>
              <a:off x="6103427" y="3677595"/>
              <a:ext cx="457200" cy="182880"/>
            </a:xfrm>
            <a:prstGeom prst="rect">
              <a:avLst/>
            </a:prstGeom>
            <a:solidFill>
              <a:schemeClr val="bg1"/>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Evaluate</a:t>
              </a:r>
            </a:p>
          </p:txBody>
        </p:sp>
        <p:sp>
          <p:nvSpPr>
            <p:cNvPr id="378" name="Rectangle 377">
              <a:extLst>
                <a:ext uri="{FF2B5EF4-FFF2-40B4-BE49-F238E27FC236}">
                  <a16:creationId xmlns:a16="http://schemas.microsoft.com/office/drawing/2014/main" id="{4BB37CC0-F965-F22A-43B6-836166D0C29E}"/>
                </a:ext>
              </a:extLst>
            </p:cNvPr>
            <p:cNvSpPr/>
            <p:nvPr/>
          </p:nvSpPr>
          <p:spPr bwMode="auto">
            <a:xfrm>
              <a:off x="6671700" y="3677595"/>
              <a:ext cx="411480" cy="182880"/>
            </a:xfrm>
            <a:prstGeom prst="rect">
              <a:avLst/>
            </a:prstGeom>
            <a:solidFill>
              <a:schemeClr val="bg1"/>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Learn</a:t>
              </a:r>
            </a:p>
          </p:txBody>
        </p:sp>
        <p:sp>
          <p:nvSpPr>
            <p:cNvPr id="379" name="Rectangle 378">
              <a:extLst>
                <a:ext uri="{FF2B5EF4-FFF2-40B4-BE49-F238E27FC236}">
                  <a16:creationId xmlns:a16="http://schemas.microsoft.com/office/drawing/2014/main" id="{F17FB9BC-B019-B263-0D03-8184919FC299}"/>
                </a:ext>
              </a:extLst>
            </p:cNvPr>
            <p:cNvSpPr/>
            <p:nvPr/>
          </p:nvSpPr>
          <p:spPr bwMode="auto">
            <a:xfrm>
              <a:off x="5184641" y="3973432"/>
              <a:ext cx="457200" cy="182880"/>
            </a:xfrm>
            <a:prstGeom prst="rect">
              <a:avLst/>
            </a:prstGeom>
            <a:solidFill>
              <a:schemeClr val="bg1"/>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Govern</a:t>
              </a:r>
            </a:p>
          </p:txBody>
        </p:sp>
        <p:sp>
          <p:nvSpPr>
            <p:cNvPr id="380" name="Rectangle 379">
              <a:extLst>
                <a:ext uri="{FF2B5EF4-FFF2-40B4-BE49-F238E27FC236}">
                  <a16:creationId xmlns:a16="http://schemas.microsoft.com/office/drawing/2014/main" id="{E6F18FD1-6CE2-7F5B-AE44-4ACF3D51456D}"/>
                </a:ext>
              </a:extLst>
            </p:cNvPr>
            <p:cNvSpPr/>
            <p:nvPr/>
          </p:nvSpPr>
          <p:spPr bwMode="auto">
            <a:xfrm>
              <a:off x="5822081" y="3973432"/>
              <a:ext cx="457200" cy="182880"/>
            </a:xfrm>
            <a:prstGeom prst="rect">
              <a:avLst/>
            </a:prstGeom>
            <a:solidFill>
              <a:schemeClr val="bg1"/>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Reflect</a:t>
              </a:r>
            </a:p>
          </p:txBody>
        </p:sp>
        <p:sp>
          <p:nvSpPr>
            <p:cNvPr id="381" name="Rectangle 380">
              <a:extLst>
                <a:ext uri="{FF2B5EF4-FFF2-40B4-BE49-F238E27FC236}">
                  <a16:creationId xmlns:a16="http://schemas.microsoft.com/office/drawing/2014/main" id="{A0744A27-A1C0-5271-6AC9-335377A4BBD4}"/>
                </a:ext>
              </a:extLst>
            </p:cNvPr>
            <p:cNvSpPr/>
            <p:nvPr/>
          </p:nvSpPr>
          <p:spPr bwMode="auto">
            <a:xfrm>
              <a:off x="6459521" y="3973432"/>
              <a:ext cx="457200" cy="182880"/>
            </a:xfrm>
            <a:prstGeom prst="rect">
              <a:avLst/>
            </a:prstGeom>
            <a:solidFill>
              <a:schemeClr val="bg1"/>
            </a:solidFill>
            <a:ln w="6350" cap="flat" cmpd="sng" algn="ctr">
              <a:solidFill>
                <a:schemeClr val="accent5">
                  <a:lumMod val="40000"/>
                  <a:lumOff val="60000"/>
                </a:schemeClr>
              </a:solidFill>
              <a:prstDash val="solid"/>
            </a:ln>
            <a:effectLst/>
          </p:spPr>
          <p:txBody>
            <a:bodyPr lIns="36000" tIns="36000" rIns="36000" bIns="36576" rtlCol="0" anchor="ctr"/>
            <a:lstStyle/>
            <a:p>
              <a:pPr algn="ctr" fontAlgn="base">
                <a:lnSpc>
                  <a:spcPct val="90000"/>
                </a:lnSpc>
                <a:spcBef>
                  <a:spcPct val="0"/>
                </a:spcBef>
              </a:pPr>
              <a:r>
                <a:rPr lang="en-US" sz="700" kern="0">
                  <a:latin typeface="Graphik Medium"/>
                  <a:cs typeface="Arial" charset="0"/>
                  <a:sym typeface="Calibri" pitchFamily="34" charset="0"/>
                </a:rPr>
                <a:t>Deploy</a:t>
              </a:r>
            </a:p>
          </p:txBody>
        </p:sp>
        <p:cxnSp>
          <p:nvCxnSpPr>
            <p:cNvPr id="382" name="Straight Arrow Connector 381">
              <a:extLst>
                <a:ext uri="{FF2B5EF4-FFF2-40B4-BE49-F238E27FC236}">
                  <a16:creationId xmlns:a16="http://schemas.microsoft.com/office/drawing/2014/main" id="{307D7DFC-F3D9-224A-F260-27F167927CB2}"/>
                </a:ext>
              </a:extLst>
            </p:cNvPr>
            <p:cNvCxnSpPr>
              <a:cxnSpLocks/>
              <a:stCxn id="375" idx="3"/>
              <a:endCxn id="376" idx="1"/>
            </p:cNvCxnSpPr>
            <p:nvPr/>
          </p:nvCxnSpPr>
          <p:spPr>
            <a:xfrm>
              <a:off x="5401221" y="3769035"/>
              <a:ext cx="133933" cy="0"/>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83" name="Straight Arrow Connector 382">
              <a:extLst>
                <a:ext uri="{FF2B5EF4-FFF2-40B4-BE49-F238E27FC236}">
                  <a16:creationId xmlns:a16="http://schemas.microsoft.com/office/drawing/2014/main" id="{1CB29340-505B-3159-5A53-AFAF5A314E5A}"/>
                </a:ext>
              </a:extLst>
            </p:cNvPr>
            <p:cNvCxnSpPr>
              <a:cxnSpLocks/>
              <a:stCxn id="376" idx="3"/>
              <a:endCxn id="377" idx="1"/>
            </p:cNvCxnSpPr>
            <p:nvPr/>
          </p:nvCxnSpPr>
          <p:spPr>
            <a:xfrm>
              <a:off x="5992354" y="3769035"/>
              <a:ext cx="111073" cy="0"/>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84" name="Straight Arrow Connector 383">
              <a:extLst>
                <a:ext uri="{FF2B5EF4-FFF2-40B4-BE49-F238E27FC236}">
                  <a16:creationId xmlns:a16="http://schemas.microsoft.com/office/drawing/2014/main" id="{025640DE-161B-620A-8B74-8B4182E2347B}"/>
                </a:ext>
              </a:extLst>
            </p:cNvPr>
            <p:cNvCxnSpPr>
              <a:cxnSpLocks/>
              <a:stCxn id="377" idx="3"/>
              <a:endCxn id="378" idx="1"/>
            </p:cNvCxnSpPr>
            <p:nvPr/>
          </p:nvCxnSpPr>
          <p:spPr>
            <a:xfrm>
              <a:off x="6560627" y="3769035"/>
              <a:ext cx="111073" cy="0"/>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85" name="Straight Arrow Connector 384">
              <a:extLst>
                <a:ext uri="{FF2B5EF4-FFF2-40B4-BE49-F238E27FC236}">
                  <a16:creationId xmlns:a16="http://schemas.microsoft.com/office/drawing/2014/main" id="{D11FA438-DA3E-D518-12E7-CD4940D26A8E}"/>
                </a:ext>
              </a:extLst>
            </p:cNvPr>
            <p:cNvCxnSpPr>
              <a:cxnSpLocks/>
              <a:stCxn id="381" idx="1"/>
              <a:endCxn id="380" idx="3"/>
            </p:cNvCxnSpPr>
            <p:nvPr/>
          </p:nvCxnSpPr>
          <p:spPr>
            <a:xfrm flipH="1">
              <a:off x="6279281" y="4064872"/>
              <a:ext cx="180240" cy="0"/>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86" name="Straight Arrow Connector 385">
              <a:extLst>
                <a:ext uri="{FF2B5EF4-FFF2-40B4-BE49-F238E27FC236}">
                  <a16:creationId xmlns:a16="http://schemas.microsoft.com/office/drawing/2014/main" id="{028EFEE0-C743-AC4F-0D00-117ECB110715}"/>
                </a:ext>
              </a:extLst>
            </p:cNvPr>
            <p:cNvCxnSpPr>
              <a:cxnSpLocks/>
              <a:stCxn id="380" idx="1"/>
              <a:endCxn id="379" idx="3"/>
            </p:cNvCxnSpPr>
            <p:nvPr/>
          </p:nvCxnSpPr>
          <p:spPr>
            <a:xfrm flipH="1">
              <a:off x="5641841" y="4064872"/>
              <a:ext cx="180240" cy="0"/>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grpSp>
          <p:nvGrpSpPr>
            <p:cNvPr id="387" name="Group 386">
              <a:extLst>
                <a:ext uri="{FF2B5EF4-FFF2-40B4-BE49-F238E27FC236}">
                  <a16:creationId xmlns:a16="http://schemas.microsoft.com/office/drawing/2014/main" id="{CD798A4B-A231-E705-9362-BB4137F1D92F}"/>
                </a:ext>
              </a:extLst>
            </p:cNvPr>
            <p:cNvGrpSpPr/>
            <p:nvPr/>
          </p:nvGrpSpPr>
          <p:grpSpPr>
            <a:xfrm>
              <a:off x="5095930" y="3864926"/>
              <a:ext cx="91440" cy="206831"/>
              <a:chOff x="5095930" y="3864926"/>
              <a:chExt cx="91440" cy="206831"/>
            </a:xfrm>
          </p:grpSpPr>
          <p:cxnSp>
            <p:nvCxnSpPr>
              <p:cNvPr id="391" name="Straight Arrow Connector 390">
                <a:extLst>
                  <a:ext uri="{FF2B5EF4-FFF2-40B4-BE49-F238E27FC236}">
                    <a16:creationId xmlns:a16="http://schemas.microsoft.com/office/drawing/2014/main" id="{E635877D-8A6C-0673-F4B0-CE15AAF5C3AD}"/>
                  </a:ext>
                </a:extLst>
              </p:cNvPr>
              <p:cNvCxnSpPr>
                <a:cxnSpLocks/>
              </p:cNvCxnSpPr>
              <p:nvPr/>
            </p:nvCxnSpPr>
            <p:spPr>
              <a:xfrm flipV="1">
                <a:off x="5097897" y="3864926"/>
                <a:ext cx="0" cy="201168"/>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92" name="Straight Connector 391">
                <a:extLst>
                  <a:ext uri="{FF2B5EF4-FFF2-40B4-BE49-F238E27FC236}">
                    <a16:creationId xmlns:a16="http://schemas.microsoft.com/office/drawing/2014/main" id="{B2A2B079-357D-7312-24DF-A7BE0104F94F}"/>
                  </a:ext>
                </a:extLst>
              </p:cNvPr>
              <p:cNvCxnSpPr>
                <a:cxnSpLocks/>
              </p:cNvCxnSpPr>
              <p:nvPr/>
            </p:nvCxnSpPr>
            <p:spPr>
              <a:xfrm flipH="1">
                <a:off x="5095930" y="4071757"/>
                <a:ext cx="9144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388" name="Group 387">
              <a:extLst>
                <a:ext uri="{FF2B5EF4-FFF2-40B4-BE49-F238E27FC236}">
                  <a16:creationId xmlns:a16="http://schemas.microsoft.com/office/drawing/2014/main" id="{2E3A8598-67F9-E547-3971-2B67796DF9F7}"/>
                </a:ext>
              </a:extLst>
            </p:cNvPr>
            <p:cNvGrpSpPr/>
            <p:nvPr/>
          </p:nvGrpSpPr>
          <p:grpSpPr>
            <a:xfrm rot="16200000">
              <a:off x="6877043" y="3913102"/>
              <a:ext cx="201168" cy="109728"/>
              <a:chOff x="5095930" y="3952014"/>
              <a:chExt cx="201168" cy="109728"/>
            </a:xfrm>
          </p:grpSpPr>
          <p:cxnSp>
            <p:nvCxnSpPr>
              <p:cNvPr id="389" name="Straight Arrow Connector 388">
                <a:extLst>
                  <a:ext uri="{FF2B5EF4-FFF2-40B4-BE49-F238E27FC236}">
                    <a16:creationId xmlns:a16="http://schemas.microsoft.com/office/drawing/2014/main" id="{AC9B7E28-F5F6-66D1-EB24-E370A5019C87}"/>
                  </a:ext>
                </a:extLst>
              </p:cNvPr>
              <p:cNvCxnSpPr>
                <a:cxnSpLocks/>
              </p:cNvCxnSpPr>
              <p:nvPr/>
            </p:nvCxnSpPr>
            <p:spPr>
              <a:xfrm flipV="1">
                <a:off x="5097897" y="3952014"/>
                <a:ext cx="0" cy="109728"/>
              </a:xfrm>
              <a:prstGeom prst="straightConnector1">
                <a:avLst/>
              </a:prstGeom>
              <a:ln w="12700">
                <a:solidFill>
                  <a:srgbClr val="545B64"/>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91CA6232-867E-7FB9-79D5-74A9D89FE6B1}"/>
                  </a:ext>
                </a:extLst>
              </p:cNvPr>
              <p:cNvCxnSpPr>
                <a:cxnSpLocks/>
              </p:cNvCxnSpPr>
              <p:nvPr/>
            </p:nvCxnSpPr>
            <p:spPr>
              <a:xfrm flipH="1">
                <a:off x="5095930" y="4060872"/>
                <a:ext cx="201168"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144143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C7BF-1FB3-19C9-5EA9-2447A437B01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766CDB0-C6ED-0FA8-5D63-14284A14FDFB}"/>
              </a:ext>
            </a:extLst>
          </p:cNvPr>
          <p:cNvSpPr>
            <a:spLocks noGrp="1"/>
          </p:cNvSpPr>
          <p:nvPr>
            <p:ph type="body" sz="quarter" idx="11"/>
          </p:nvPr>
        </p:nvSpPr>
        <p:spPr>
          <a:xfrm>
            <a:off x="5222988" y="2460770"/>
            <a:ext cx="3095102" cy="1329595"/>
          </a:xfrm>
        </p:spPr>
        <p:txBody>
          <a:bodyPr>
            <a:normAutofit/>
          </a:bodyPr>
          <a:lstStyle/>
          <a:p>
            <a:pPr marL="0" indent="0">
              <a:buNone/>
            </a:pPr>
            <a:r>
              <a:rPr lang="en-US"/>
              <a:t>Azure</a:t>
            </a:r>
          </a:p>
        </p:txBody>
      </p:sp>
    </p:spTree>
    <p:extLst>
      <p:ext uri="{BB962C8B-B14F-4D97-AF65-F5344CB8AC3E}">
        <p14:creationId xmlns:p14="http://schemas.microsoft.com/office/powerpoint/2010/main" val="43728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C1DB-6A0A-82E6-55AC-B36ABB5D9434}"/>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2C9B79F-A47B-F14D-68C0-3AB077A6D0B2}"/>
              </a:ext>
            </a:extLst>
          </p:cNvPr>
          <p:cNvSpPr>
            <a:spLocks noGrp="1"/>
          </p:cNvSpPr>
          <p:nvPr>
            <p:ph type="body" sz="quarter" idx="11"/>
          </p:nvPr>
        </p:nvSpPr>
        <p:spPr>
          <a:xfrm>
            <a:off x="859993" y="3429000"/>
            <a:ext cx="2234189" cy="1329595"/>
          </a:xfrm>
        </p:spPr>
        <p:txBody>
          <a:bodyPr/>
          <a:lstStyle/>
          <a:p>
            <a:r>
              <a:rPr lang="en-US"/>
              <a:t>L2</a:t>
            </a:r>
          </a:p>
        </p:txBody>
      </p:sp>
    </p:spTree>
    <p:extLst>
      <p:ext uri="{BB962C8B-B14F-4D97-AF65-F5344CB8AC3E}">
        <p14:creationId xmlns:p14="http://schemas.microsoft.com/office/powerpoint/2010/main" val="946634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gk2ZZQqXETjFXydhg0WC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gk2ZZQqXETjFXydhg0WC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ccenture D&amp;AI">
  <a:themeElements>
    <a:clrScheme name="Accenture">
      <a:dk1>
        <a:srgbClr val="000000"/>
      </a:dk1>
      <a:lt1>
        <a:srgbClr val="FFFFFF"/>
      </a:lt1>
      <a:dk2>
        <a:srgbClr val="96968C"/>
      </a:dk2>
      <a:lt2>
        <a:srgbClr val="E6E6DC"/>
      </a:lt2>
      <a:accent1>
        <a:srgbClr val="A100FF"/>
      </a:accent1>
      <a:accent2>
        <a:srgbClr val="7500C0"/>
      </a:accent2>
      <a:accent3>
        <a:srgbClr val="460073"/>
      </a:accent3>
      <a:accent4>
        <a:srgbClr val="B454AA"/>
      </a:accent4>
      <a:accent5>
        <a:srgbClr val="9F55F5"/>
      </a:accent5>
      <a:accent6>
        <a:srgbClr val="DCAFFF"/>
      </a:accent6>
      <a:hlink>
        <a:srgbClr val="A100FF"/>
      </a:hlink>
      <a:folHlink>
        <a:srgbClr val="7500C0"/>
      </a:folHlink>
    </a:clrScheme>
    <a:fontScheme name="Custom 6">
      <a:majorFont>
        <a:latin typeface="Graphik Medium"/>
        <a:ea typeface=""/>
        <a:cs typeface=""/>
      </a:majorFont>
      <a:minorFont>
        <a:latin typeface="Graphik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ccenture D&amp;AI">
  <a:themeElements>
    <a:clrScheme name="Accenture">
      <a:dk1>
        <a:srgbClr val="000000"/>
      </a:dk1>
      <a:lt1>
        <a:srgbClr val="FFFFFF"/>
      </a:lt1>
      <a:dk2>
        <a:srgbClr val="96968C"/>
      </a:dk2>
      <a:lt2>
        <a:srgbClr val="E6E6DC"/>
      </a:lt2>
      <a:accent1>
        <a:srgbClr val="A100FF"/>
      </a:accent1>
      <a:accent2>
        <a:srgbClr val="7500C0"/>
      </a:accent2>
      <a:accent3>
        <a:srgbClr val="460073"/>
      </a:accent3>
      <a:accent4>
        <a:srgbClr val="B454AA"/>
      </a:accent4>
      <a:accent5>
        <a:srgbClr val="9F55F5"/>
      </a:accent5>
      <a:accent6>
        <a:srgbClr val="DCAFFF"/>
      </a:accent6>
      <a:hlink>
        <a:srgbClr val="A100FF"/>
      </a:hlink>
      <a:folHlink>
        <a:srgbClr val="7500C0"/>
      </a:folHlink>
    </a:clrScheme>
    <a:fontScheme name="Custom 6">
      <a:majorFont>
        <a:latin typeface="Graphik Medium"/>
        <a:ea typeface=""/>
        <a:cs typeface=""/>
      </a:majorFont>
      <a:minorFont>
        <a:latin typeface="Graphik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74CB85752A4641AAC674D606206448" ma:contentTypeVersion="12" ma:contentTypeDescription="Create a new document." ma:contentTypeScope="" ma:versionID="2010750e6c274ecb7fdf9918c57f9260">
  <xsd:schema xmlns:xsd="http://www.w3.org/2001/XMLSchema" xmlns:xs="http://www.w3.org/2001/XMLSchema" xmlns:p="http://schemas.microsoft.com/office/2006/metadata/properties" xmlns:ns2="aaf71bf2-6bdc-475c-97b5-d1738f18cefa" xmlns:ns3="23f2a049-197a-4bb0-8681-806c4c32fe51" targetNamespace="http://schemas.microsoft.com/office/2006/metadata/properties" ma:root="true" ma:fieldsID="99f5d3cb6f1101d8207d76d650b531cc" ns2:_="" ns3:_="">
    <xsd:import namespace="aaf71bf2-6bdc-475c-97b5-d1738f18cefa"/>
    <xsd:import namespace="23f2a049-197a-4bb0-8681-806c4c32fe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f71bf2-6bdc-475c-97b5-d1738f18ce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f2a049-197a-4bb0-8681-806c4c32fe5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3728e44-676d-476d-988d-9bc83f824c53}" ma:internalName="TaxCatchAll" ma:showField="CatchAllData" ma:web="23f2a049-197a-4bb0-8681-806c4c32fe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f71bf2-6bdc-475c-97b5-d1738f18cefa">
      <Terms xmlns="http://schemas.microsoft.com/office/infopath/2007/PartnerControls"/>
    </lcf76f155ced4ddcb4097134ff3c332f>
    <TaxCatchAll xmlns="23f2a049-197a-4bb0-8681-806c4c32fe51" xsi:nil="true"/>
  </documentManagement>
</p:properties>
</file>

<file path=customXml/itemProps1.xml><?xml version="1.0" encoding="utf-8"?>
<ds:datastoreItem xmlns:ds="http://schemas.openxmlformats.org/officeDocument/2006/customXml" ds:itemID="{CA7EF4FE-E3EE-4EC7-A9F3-863A38D446A7}">
  <ds:schemaRefs>
    <ds:schemaRef ds:uri="23f2a049-197a-4bb0-8681-806c4c32fe51"/>
    <ds:schemaRef ds:uri="aaf71bf2-6bdc-475c-97b5-d1738f18cef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6482BEF-48D2-47CF-8117-E5E2D02BCE45}">
  <ds:schemaRefs>
    <ds:schemaRef ds:uri="http://schemas.microsoft.com/sharepoint/v3/contenttype/forms"/>
  </ds:schemaRefs>
</ds:datastoreItem>
</file>

<file path=customXml/itemProps3.xml><?xml version="1.0" encoding="utf-8"?>
<ds:datastoreItem xmlns:ds="http://schemas.openxmlformats.org/officeDocument/2006/customXml" ds:itemID="{743A9CC0-9BC9-4AFD-9FDB-1732DF80E6A2}">
  <ds:schemaRefs>
    <ds:schemaRef ds:uri="23f2a049-197a-4bb0-8681-806c4c32fe51"/>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schemas.microsoft.com/office/2006/documentManagement/types"/>
    <ds:schemaRef ds:uri="aaf71bf2-6bdc-475c-97b5-d1738f18cefa"/>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otalTime>1279</TotalTime>
  <Words>8170</Words>
  <Application>Microsoft Office PowerPoint</Application>
  <PresentationFormat>Widescreen</PresentationFormat>
  <Paragraphs>1995</Paragraphs>
  <Slides>27</Slides>
  <Notes>15</Notes>
  <HiddenSlides>1</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48" baseType="lpstr">
      <vt:lpstr>Aptos</vt:lpstr>
      <vt:lpstr>Aptos Display</vt:lpstr>
      <vt:lpstr>Arial</vt:lpstr>
      <vt:lpstr>Graphik</vt:lpstr>
      <vt:lpstr>Graphik Black</vt:lpstr>
      <vt:lpstr>Graphik Bold</vt:lpstr>
      <vt:lpstr>Graphik Light</vt:lpstr>
      <vt:lpstr>Graphik Medium</vt:lpstr>
      <vt:lpstr>Graphik Regular</vt:lpstr>
      <vt:lpstr>Graphik Semibold</vt:lpstr>
      <vt:lpstr>Graphik-Light</vt:lpstr>
      <vt:lpstr>Graphik-Medium</vt:lpstr>
      <vt:lpstr>Graphik-Semibold</vt:lpstr>
      <vt:lpstr>Graphik-SemiboldItalic</vt:lpstr>
      <vt:lpstr>GT Sectra Fine Rg</vt:lpstr>
      <vt:lpstr>Symbol</vt:lpstr>
      <vt:lpstr>Times New Roman</vt:lpstr>
      <vt:lpstr>Office Theme</vt:lpstr>
      <vt:lpstr>Accenture D&amp;AI</vt:lpstr>
      <vt:lpstr>1_Accenture D&amp;AI</vt:lpstr>
      <vt:lpstr>think-cell Folie</vt:lpstr>
      <vt:lpstr>PowerPoint Presentation</vt:lpstr>
      <vt:lpstr>PowerPoint Presentation</vt:lpstr>
      <vt:lpstr>PowerPoint Presentation</vt:lpstr>
      <vt:lpstr>Intelligent Digital Brain on AWS – Scaled Enterprise AI Architecture (L2)</vt:lpstr>
      <vt:lpstr>AWS Native Coverage vs Gaps + Recommended 3rd-Party Tech Stack (1/2)</vt:lpstr>
      <vt:lpstr>AWS Native Coverage vs Gaps + Recommended 3rd-Party Tech Stack (2/2)</vt:lpstr>
      <vt:lpstr>The Banking Digital Brain on AWS: A Runtime Architecture Flow Blueprint (L2)</vt:lpstr>
      <vt:lpstr>PowerPoint Presentation</vt:lpstr>
      <vt:lpstr>PowerPoint Presentation</vt:lpstr>
      <vt:lpstr>PowerPoint Presentation</vt:lpstr>
      <vt:lpstr>Intelligent Digital Brain on Azure – Scaled Enterprise AI Architecture (L2)</vt:lpstr>
      <vt:lpstr>Azure Native Coverage vs Gaps + Recommended 3rd-Party Tech Stack (1/2)</vt:lpstr>
      <vt:lpstr>Azure Native Coverage vs Gaps + Recommended 3rd-Party Tech Stack (2/2)</vt:lpstr>
      <vt:lpstr>PowerPoint Presentation</vt:lpstr>
      <vt:lpstr>PowerPoint Presentation</vt:lpstr>
      <vt:lpstr>PowerPoint Presentation</vt:lpstr>
      <vt:lpstr>Intelligent Digital Brain on Google Cloud – Scaled Enterprise AI Architecture (L2)</vt:lpstr>
      <vt:lpstr>Google Cloud Native Coverage vs Gaps + Recommended 3rd-Party Tech Stack (1/2)</vt:lpstr>
      <vt:lpstr>Google Cloud Native Coverage vs Gaps + Recommended 3rd-Party Tech Stack (2/2)</vt:lpstr>
      <vt:lpstr>PowerPoint Presentation</vt:lpstr>
      <vt:lpstr>PowerPoint Presentation</vt:lpstr>
      <vt:lpstr>Example Customer Journey : Agentic Commerce</vt:lpstr>
      <vt:lpstr>PowerPoint Presentation</vt:lpstr>
      <vt:lpstr>PowerPoint Presentation</vt:lpstr>
      <vt:lpstr>Intelligent Digital Brain on Databricks – Scaled Enterprise AI Architecture (L2)</vt:lpstr>
      <vt:lpstr>PowerPoint Presentation</vt:lpstr>
      <vt:lpstr>Intelligent Digital Brain on Snowflake – Scaled Enterprise AI Architecture (L2)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Nivedita, Nitu</dc:creator>
  <cp:lastModifiedBy>Priestas, Jimmy</cp:lastModifiedBy>
  <cp:revision>5</cp:revision>
  <dcterms:created xsi:type="dcterms:W3CDTF">2026-01-12T21:40:26Z</dcterms:created>
  <dcterms:modified xsi:type="dcterms:W3CDTF">2026-05-07T14:54:37Z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0x0101006574CB85752A4641AAC674D606206448</vt:lpwstr>
  </property>
  <property fmtid="{D5CDD505-2E9C-101B-9397-08002B2CF9AE}" pid="3" name="MediaServiceImageTags">
    <vt:lpwstr/>
  </property>
</Properties>
</file>